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2" r:id="rId1"/>
  </p:sldMasterIdLst>
  <p:notesMasterIdLst>
    <p:notesMasterId r:id="rId67"/>
  </p:notesMasterIdLst>
  <p:sldIdLst>
    <p:sldId id="256" r:id="rId2"/>
    <p:sldId id="319" r:id="rId3"/>
    <p:sldId id="320" r:id="rId4"/>
    <p:sldId id="327" r:id="rId5"/>
    <p:sldId id="257" r:id="rId6"/>
    <p:sldId id="258" r:id="rId7"/>
    <p:sldId id="335" r:id="rId8"/>
    <p:sldId id="326" r:id="rId9"/>
    <p:sldId id="321" r:id="rId10"/>
    <p:sldId id="322" r:id="rId11"/>
    <p:sldId id="259" r:id="rId12"/>
    <p:sldId id="260" r:id="rId13"/>
    <p:sldId id="261" r:id="rId14"/>
    <p:sldId id="262" r:id="rId15"/>
    <p:sldId id="325" r:id="rId16"/>
    <p:sldId id="263" r:id="rId17"/>
    <p:sldId id="264" r:id="rId18"/>
    <p:sldId id="265" r:id="rId19"/>
    <p:sldId id="266" r:id="rId20"/>
    <p:sldId id="311" r:id="rId21"/>
    <p:sldId id="307" r:id="rId22"/>
    <p:sldId id="310" r:id="rId23"/>
    <p:sldId id="309" r:id="rId24"/>
    <p:sldId id="312" r:id="rId25"/>
    <p:sldId id="267" r:id="rId26"/>
    <p:sldId id="313" r:id="rId27"/>
    <p:sldId id="314" r:id="rId28"/>
    <p:sldId id="269" r:id="rId29"/>
    <p:sldId id="268" r:id="rId30"/>
    <p:sldId id="340" r:id="rId31"/>
    <p:sldId id="341" r:id="rId32"/>
    <p:sldId id="270" r:id="rId33"/>
    <p:sldId id="315" r:id="rId34"/>
    <p:sldId id="316" r:id="rId35"/>
    <p:sldId id="331" r:id="rId36"/>
    <p:sldId id="272" r:id="rId37"/>
    <p:sldId id="332" r:id="rId38"/>
    <p:sldId id="333" r:id="rId39"/>
    <p:sldId id="271" r:id="rId40"/>
    <p:sldId id="273" r:id="rId41"/>
    <p:sldId id="274" r:id="rId42"/>
    <p:sldId id="275" r:id="rId43"/>
    <p:sldId id="324" r:id="rId44"/>
    <p:sldId id="276" r:id="rId45"/>
    <p:sldId id="277" r:id="rId46"/>
    <p:sldId id="293" r:id="rId47"/>
    <p:sldId id="278" r:id="rId48"/>
    <p:sldId id="279" r:id="rId49"/>
    <p:sldId id="334" r:id="rId50"/>
    <p:sldId id="280" r:id="rId51"/>
    <p:sldId id="338" r:id="rId52"/>
    <p:sldId id="339" r:id="rId53"/>
    <p:sldId id="286" r:id="rId54"/>
    <p:sldId id="282" r:id="rId55"/>
    <p:sldId id="283" r:id="rId56"/>
    <p:sldId id="336" r:id="rId57"/>
    <p:sldId id="337" r:id="rId58"/>
    <p:sldId id="287" r:id="rId59"/>
    <p:sldId id="328" r:id="rId60"/>
    <p:sldId id="329" r:id="rId61"/>
    <p:sldId id="284" r:id="rId62"/>
    <p:sldId id="285" r:id="rId63"/>
    <p:sldId id="330" r:id="rId64"/>
    <p:sldId id="294" r:id="rId65"/>
    <p:sldId id="342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56" autoAdjust="0"/>
  </p:normalViewPr>
  <p:slideViewPr>
    <p:cSldViewPr snapToGrid="0" snapToObjects="1">
      <p:cViewPr varScale="1">
        <p:scale>
          <a:sx n="93" d="100"/>
          <a:sy n="93" d="100"/>
        </p:scale>
        <p:origin x="-2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E993D-8933-164C-9C32-37163156ECF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7FF2F-FB0F-0744-B428-EE37B8F10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8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Sports medicine focus </a:t>
            </a:r>
            <a:r>
              <a:rPr lang="en-US" dirty="0" smtClean="0">
                <a:sym typeface="Wingdings"/>
              </a:rPr>
              <a:t> involvement with TBI/memory</a:t>
            </a:r>
            <a:r>
              <a:rPr lang="en-US" baseline="0" dirty="0" smtClean="0">
                <a:sym typeface="Wingdings"/>
              </a:rPr>
              <a:t> relates to concussions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3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www.richardsonthebrain.com</a:t>
            </a:r>
            <a:r>
              <a:rPr lang="en-US" dirty="0" smtClean="0"/>
              <a:t>/temporal-lobes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7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www.richardsonthebrain.com</a:t>
            </a:r>
            <a:r>
              <a:rPr lang="en-US" dirty="0" smtClean="0"/>
              <a:t>/</a:t>
            </a:r>
            <a:r>
              <a:rPr lang="en-US" dirty="0" err="1" smtClean="0"/>
              <a:t>neuroanatomy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37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www.psychologytoday.com</a:t>
            </a:r>
            <a:r>
              <a:rPr lang="en-US" smtClean="0"/>
              <a:t>/us/blog/make-your-brain-smarter/201301/go-full-frontal-be-smart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4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www.richardsonthebrain.com</a:t>
            </a:r>
            <a:r>
              <a:rPr lang="en-US" dirty="0" smtClean="0"/>
              <a:t>/occipital-lobes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57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www.mayfieldclinic.com</a:t>
            </a:r>
            <a:r>
              <a:rPr lang="en-US" dirty="0" smtClean="0"/>
              <a:t>/PE-</a:t>
            </a:r>
            <a:r>
              <a:rPr lang="en-US" dirty="0" err="1" smtClean="0"/>
              <a:t>TBI.htm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2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Rebounding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41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Shearing/rotational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68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Medscape, adapted from information</a:t>
            </a:r>
            <a:r>
              <a:rPr lang="en-US" baseline="0" dirty="0" smtClean="0"/>
              <a:t> from CDC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4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83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FP,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Koepsell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TD, Wang J, et al. Incidence of Disability Among Children 12 Months After Traumatic Brain Injury.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Journal of Public Health.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2012/11/01 2012;102(11):2074-2079.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Donders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Academic placement after traumatic brain injury.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Psychol.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1994;32(1):53–65.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31. Ewing-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Cobbs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Fletcher JM, Levin HS,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Iovino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I, Miner ME. Academic achievement and academic placement following traumatic brain injury in children and adolescents: A two-year longitudinal study.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Neuropsychol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1998;20(6):769-781.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32. Kinsella GJ, Prior M, Sawyer M, et al. Predictors and indicators of academic outcome in children 2 years following traumatic brain injury.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The International Neuropsychological Society: JINS.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1997;3(6):608-616.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6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: </a:t>
            </a:r>
          </a:p>
          <a:p>
            <a:r>
              <a:rPr lang="en-US" dirty="0" smtClean="0"/>
              <a:t>RUETERS</a:t>
            </a:r>
            <a:r>
              <a:rPr lang="en-US" baseline="0" dirty="0" smtClean="0"/>
              <a:t> Dave </a:t>
            </a:r>
            <a:r>
              <a:rPr lang="en-US" baseline="0" dirty="0" err="1" smtClean="0"/>
              <a:t>Kaup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www.reuters.com</a:t>
            </a:r>
            <a:r>
              <a:rPr lang="en-US" dirty="0" smtClean="0"/>
              <a:t>/article/us-</a:t>
            </a:r>
            <a:r>
              <a:rPr lang="en-US" dirty="0" err="1" smtClean="0"/>
              <a:t>nfl</a:t>
            </a:r>
            <a:r>
              <a:rPr lang="en-US" dirty="0" smtClean="0"/>
              <a:t>-</a:t>
            </a:r>
            <a:r>
              <a:rPr lang="en-US" dirty="0" err="1" smtClean="0"/>
              <a:t>bengals-johnson</a:t>
            </a:r>
            <a:r>
              <a:rPr lang="en-US" dirty="0" smtClean="0"/>
              <a:t>/bengals-acquire-controversial-running-back-johnson-idUSTRE5AH09B20091118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88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playing sports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57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Austin Collie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73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2</a:t>
            </a:r>
            <a:r>
              <a:rPr lang="en-US" baseline="0" dirty="0" smtClean="0"/>
              <a:t> slides </a:t>
            </a:r>
          </a:p>
          <a:p>
            <a:r>
              <a:rPr lang="en-US" baseline="0" dirty="0" err="1" smtClean="0"/>
              <a:t>Pics</a:t>
            </a:r>
            <a:r>
              <a:rPr lang="en-US" baseline="0" dirty="0" smtClean="0"/>
              <a:t> of concussions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34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43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Scat questionnaire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46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99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Stopwatch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65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Impact test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0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of return to learn protocol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1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80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0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9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Homework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67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4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Vision/smell/auditory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9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3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 junction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6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Axon</a:t>
            </a:r>
            <a:r>
              <a:rPr lang="en-US" baseline="0" dirty="0" smtClean="0"/>
              <a:t> to dendrite  </a:t>
            </a:r>
          </a:p>
          <a:p>
            <a:r>
              <a:rPr lang="en-US" dirty="0" err="1" smtClean="0"/>
              <a:t>Brainleadersandlearners.com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7FF2F-FB0F-0744-B428-EE37B8F101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E7575C-A68E-094F-A16E-670E0FDCB7A2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9A572F70-3A28-AD4B-9DB3-25377316DE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traumaticbraininjury/pdf/reportstocongress/managementoftbiinchildren/TBIRTCExecutiveSummary.pdf" TargetMode="External"/><Relationship Id="rId4" Type="http://schemas.openxmlformats.org/officeDocument/2006/relationships/hyperlink" Target="https://www.cdc.gov/traumaticbraininjury/pdf/reportstocongress/managementoftbiinchildren/factsheets/TBIRTCFS-Healthcare-Providers-508.pdf" TargetMode="External"/><Relationship Id="rId5" Type="http://schemas.openxmlformats.org/officeDocument/2006/relationships/hyperlink" Target="https://www.cdc.gov/traumaticbraininjury/pdf/reportstocongress/managementoftbiinchildren/factsheets/TBIRTCFS-Parents-508.pdf" TargetMode="External"/><Relationship Id="rId6" Type="http://schemas.openxmlformats.org/officeDocument/2006/relationships/hyperlink" Target="https://www.cdc.gov/traumaticbraininjury/pdf/reportstocongress/managementoftbiinchildren/factsheets/TBIRTCFS-Schools-508.pdf" TargetMode="External"/><Relationship Id="rId7" Type="http://schemas.openxmlformats.org/officeDocument/2006/relationships/hyperlink" Target="https://www.cdc.gov/traumaticbraininjury/pdf/reportstocongress/managementoftbiinchildren/factsheets/TBIRTCFS-Partners-508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dc.gov/traumaticbraininjury/pdf/reportstocongress/managementoftbiinchildren/TBI-ReporttoCongress-508.pdf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Pediatric TBI and Memory Loss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Bryce Meredith D.O.</a:t>
            </a:r>
          </a:p>
          <a:p>
            <a:r>
              <a:rPr lang="en-US" dirty="0" smtClean="0"/>
              <a:t>Marshall Primary Care Sports Medicine Fellow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and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Brett Favre recently stated an interview he is experiencing short term memory problems and may have experienced “thousands of concussions”</a:t>
            </a:r>
          </a:p>
          <a:p>
            <a:endParaRPr lang="en-US" dirty="0"/>
          </a:p>
        </p:txBody>
      </p:sp>
      <p:pic>
        <p:nvPicPr>
          <p:cNvPr id="5" name="Content Placeholder 4" descr="Screen Shot 2018-04-16 at 2.57.2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46" b="-25246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751071" y="5241009"/>
            <a:ext cx="362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Bruce </a:t>
            </a:r>
            <a:r>
              <a:rPr lang="en-US" sz="1200" dirty="0" err="1" smtClean="0"/>
              <a:t>Kluckhohn</a:t>
            </a:r>
            <a:r>
              <a:rPr lang="en-US" sz="1200" dirty="0" smtClean="0"/>
              <a:t>, USA TODAY Sports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0810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memory?</a:t>
            </a:r>
          </a:p>
          <a:p>
            <a:r>
              <a:rPr lang="en-US" dirty="0" smtClean="0"/>
              <a:t>Ability to store, retain, and recall information</a:t>
            </a:r>
          </a:p>
          <a:p>
            <a:r>
              <a:rPr lang="en-US" dirty="0" smtClean="0"/>
              <a:t>“Process of organizing and storing representations of events and recalling these representations to consciousness at a later date” </a:t>
            </a:r>
          </a:p>
          <a:p>
            <a:r>
              <a:rPr lang="en-US" dirty="0" smtClean="0"/>
              <a:t>Savage and Wolcott-</a:t>
            </a:r>
            <a:r>
              <a:rPr lang="en-US" u="sng" dirty="0" smtClean="0"/>
              <a:t>An </a:t>
            </a:r>
            <a:r>
              <a:rPr lang="en-US" u="sng" dirty="0"/>
              <a:t>Educator's Manual:  What Educators Need to Know about Students with Brain Injury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566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Sensory</a:t>
            </a:r>
          </a:p>
          <a:p>
            <a:pPr lvl="1"/>
            <a:r>
              <a:rPr lang="en-US" sz="4000" dirty="0" smtClean="0"/>
              <a:t>Brief- usually only seconds</a:t>
            </a:r>
          </a:p>
          <a:p>
            <a:pPr lvl="1"/>
            <a:r>
              <a:rPr lang="en-US" sz="4000" dirty="0" smtClean="0"/>
              <a:t>Autonomic perception from senses</a:t>
            </a:r>
          </a:p>
        </p:txBody>
      </p:sp>
      <p:pic>
        <p:nvPicPr>
          <p:cNvPr id="7" name="Content Placeholder 6" descr="Screen Shot 2018-04-17 at 3.24.3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990" b="-33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170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term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69530"/>
            <a:ext cx="4038600" cy="4525963"/>
          </a:xfrm>
        </p:spPr>
        <p:txBody>
          <a:bodyPr/>
          <a:lstStyle/>
          <a:p>
            <a:r>
              <a:rPr lang="en-US" dirty="0" smtClean="0"/>
              <a:t>Temporary storage</a:t>
            </a:r>
          </a:p>
          <a:p>
            <a:r>
              <a:rPr lang="en-US" dirty="0" smtClean="0"/>
              <a:t>Must use to retain</a:t>
            </a:r>
          </a:p>
          <a:p>
            <a:r>
              <a:rPr lang="en-US" dirty="0" smtClean="0"/>
              <a:t>Limited capacity</a:t>
            </a:r>
            <a:endParaRPr lang="en-US" dirty="0"/>
          </a:p>
        </p:txBody>
      </p:sp>
      <p:pic>
        <p:nvPicPr>
          <p:cNvPr id="7" name="Content Placeholder 6" descr="Screen Shot 2018-04-17 at 3.21.3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300" b="-76300"/>
          <a:stretch>
            <a:fillRect/>
          </a:stretch>
        </p:blipFill>
        <p:spPr>
          <a:xfrm>
            <a:off x="905400" y="1019505"/>
            <a:ext cx="7019396" cy="7579458"/>
          </a:xfrm>
        </p:spPr>
      </p:pic>
      <p:sp>
        <p:nvSpPr>
          <p:cNvPr id="4" name="TextBox 3"/>
          <p:cNvSpPr txBox="1"/>
          <p:nvPr/>
        </p:nvSpPr>
        <p:spPr>
          <a:xfrm>
            <a:off x="1058222" y="6278560"/>
            <a:ext cx="305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Graphic: </a:t>
            </a:r>
            <a:r>
              <a:rPr lang="en-US" sz="1000" dirty="0" err="1" smtClean="0"/>
              <a:t>bebrainfit.com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571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memory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Storage of information that is important to you</a:t>
            </a:r>
          </a:p>
          <a:p>
            <a:r>
              <a:rPr lang="en-US" dirty="0" smtClean="0"/>
              <a:t>Encoding</a:t>
            </a:r>
          </a:p>
          <a:p>
            <a:r>
              <a:rPr lang="en-US" dirty="0" smtClean="0"/>
              <a:t>Storage</a:t>
            </a:r>
          </a:p>
          <a:p>
            <a:r>
              <a:rPr lang="en-US" dirty="0" smtClean="0"/>
              <a:t>Retrieval</a:t>
            </a:r>
            <a:endParaRPr lang="en-US" dirty="0"/>
          </a:p>
        </p:txBody>
      </p:sp>
      <p:pic>
        <p:nvPicPr>
          <p:cNvPr id="8" name="Content Placeholder 7" descr="Screen Shot 2018-04-17 at 3.27.0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671" b="-29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00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steps in memory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000" dirty="0" smtClean="0"/>
              <a:t>Acquisition </a:t>
            </a:r>
          </a:p>
          <a:p>
            <a:r>
              <a:rPr lang="en-US" sz="4000" dirty="0" smtClean="0"/>
              <a:t>Consolidation </a:t>
            </a:r>
          </a:p>
          <a:p>
            <a:r>
              <a:rPr lang="en-US" sz="4000" dirty="0" smtClean="0"/>
              <a:t>Retrieval </a:t>
            </a:r>
          </a:p>
          <a:p>
            <a:r>
              <a:rPr lang="en-US" sz="4000" dirty="0" smtClean="0"/>
              <a:t>Recognition and recall</a:t>
            </a: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7 at 3.29.01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726" b="-51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68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Synapse-conjunction or connection in which neurons communicate or influence neurons</a:t>
            </a:r>
          </a:p>
          <a:p>
            <a:r>
              <a:rPr lang="en-US" dirty="0" smtClean="0"/>
              <a:t>There are chemical and electrical synapses</a:t>
            </a:r>
            <a:endParaRPr lang="en-US" dirty="0"/>
          </a:p>
        </p:txBody>
      </p:sp>
      <p:pic>
        <p:nvPicPr>
          <p:cNvPr id="5" name="Content Placeholder 4" descr="Screen Shot 2018-04-17 at 3.42.1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649" b="-37649"/>
          <a:stretch/>
        </p:blipFill>
        <p:spPr/>
      </p:pic>
    </p:spTree>
    <p:extLst>
      <p:ext uri="{BB962C8B-B14F-4D97-AF65-F5344CB8AC3E}">
        <p14:creationId xmlns:p14="http://schemas.microsoft.com/office/powerpoint/2010/main" val="168829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to the consistent polarity of synapses, the transmission of the action potential travels from the axon from one neuron to a dendrite of another</a:t>
            </a:r>
            <a:endParaRPr lang="en-US" dirty="0"/>
          </a:p>
        </p:txBody>
      </p:sp>
      <p:pic>
        <p:nvPicPr>
          <p:cNvPr id="4" name="Picture 3" descr="Screen Shot 2018-04-17 at 3.38.19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8933" y="2916693"/>
            <a:ext cx="4957233" cy="32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 membrane potential of a presynaptic </a:t>
            </a:r>
            <a:r>
              <a:rPr lang="en-US" dirty="0" err="1" smtClean="0"/>
              <a:t>neurite</a:t>
            </a:r>
            <a:r>
              <a:rPr lang="en-US" dirty="0" smtClean="0"/>
              <a:t> is reversed by the arrival of an action potential, calcium channels are opened and calcium ions diffuse in the cell because they are presents at a much higher concentration in the extracellular fluid than in the cytoplasm</a:t>
            </a:r>
          </a:p>
          <a:p>
            <a:r>
              <a:rPr lang="en-US" dirty="0" smtClean="0"/>
              <a:t>The entry of calcium triggers the fusion of synaptic vesicles to the terminal plasma membrane, which releases the neurotransmitters and neuromodulators into the synaptic cleft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6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Anatomy and physiology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the neurotransmitter molecules have crossed the synaptic cleft, they combine with receptors on the postsynaptic cell</a:t>
            </a:r>
          </a:p>
          <a:p>
            <a:r>
              <a:rPr lang="en-US" dirty="0" smtClean="0"/>
              <a:t>If the neurotransmitter-receptor interaction is one that results in excitation, nonspecific </a:t>
            </a:r>
            <a:r>
              <a:rPr lang="en-US" dirty="0" err="1" smtClean="0"/>
              <a:t>cation</a:t>
            </a:r>
            <a:r>
              <a:rPr lang="en-US" dirty="0" smtClean="0"/>
              <a:t> channels are opened, which allow entry of sodium, calcium, and the efflux of potassium at postsynaptic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5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no financial interests or relationships to disclose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3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Plays a role in emotions but is also responsible for</a:t>
            </a:r>
          </a:p>
          <a:p>
            <a:pPr lvl="1"/>
            <a:r>
              <a:rPr lang="en-US" sz="2400" dirty="0" smtClean="0"/>
              <a:t>Smelling</a:t>
            </a:r>
          </a:p>
          <a:p>
            <a:pPr lvl="1"/>
            <a:r>
              <a:rPr lang="en-US" sz="2400" dirty="0" smtClean="0"/>
              <a:t>Tasting</a:t>
            </a:r>
          </a:p>
          <a:p>
            <a:pPr lvl="1"/>
            <a:r>
              <a:rPr lang="en-US" sz="2400" dirty="0" smtClean="0"/>
              <a:t>Perception</a:t>
            </a:r>
          </a:p>
          <a:p>
            <a:pPr lvl="1"/>
            <a:r>
              <a:rPr lang="en-US" sz="2400" dirty="0" smtClean="0"/>
              <a:t>Memory</a:t>
            </a:r>
            <a:endParaRPr lang="en-US" sz="2400" dirty="0"/>
          </a:p>
        </p:txBody>
      </p:sp>
      <p:pic>
        <p:nvPicPr>
          <p:cNvPr id="5" name="Content Placeholder 4" descr="Screen Shot 2018-04-16 at 3.24.37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206" b="-63206"/>
          <a:stretch/>
        </p:blipFill>
        <p:spPr/>
      </p:pic>
    </p:spTree>
    <p:extLst>
      <p:ext uri="{BB962C8B-B14F-4D97-AF65-F5344CB8AC3E}">
        <p14:creationId xmlns:p14="http://schemas.microsoft.com/office/powerpoint/2010/main" val="380082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Limbic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Consists of a ring on the medial surface of the cerebral hemisphere</a:t>
            </a:r>
          </a:p>
          <a:p>
            <a:r>
              <a:rPr lang="en-US" dirty="0" smtClean="0"/>
              <a:t>Components</a:t>
            </a:r>
          </a:p>
          <a:p>
            <a:pPr lvl="1"/>
            <a:r>
              <a:rPr lang="en-US" dirty="0" err="1" smtClean="0"/>
              <a:t>Subcallosal</a:t>
            </a:r>
            <a:r>
              <a:rPr lang="en-US" dirty="0" smtClean="0"/>
              <a:t> area</a:t>
            </a:r>
          </a:p>
          <a:p>
            <a:pPr lvl="1"/>
            <a:r>
              <a:rPr lang="en-US" dirty="0" smtClean="0"/>
              <a:t>Cingulate </a:t>
            </a:r>
            <a:r>
              <a:rPr lang="en-US" dirty="0" err="1" smtClean="0"/>
              <a:t>gyrus</a:t>
            </a:r>
            <a:r>
              <a:rPr lang="en-US" dirty="0" smtClean="0"/>
              <a:t> with its isthmus</a:t>
            </a:r>
          </a:p>
          <a:p>
            <a:pPr lvl="1"/>
            <a:r>
              <a:rPr lang="en-US" dirty="0" err="1" smtClean="0"/>
              <a:t>Parahippocampal</a:t>
            </a:r>
            <a:endParaRPr lang="en-US" dirty="0" smtClean="0"/>
          </a:p>
          <a:p>
            <a:r>
              <a:rPr lang="en-US" dirty="0" smtClean="0"/>
              <a:t>Mostly involved with learning, memory, and emotional responses</a:t>
            </a:r>
            <a:endParaRPr lang="en-US" dirty="0"/>
          </a:p>
        </p:txBody>
      </p:sp>
      <p:pic>
        <p:nvPicPr>
          <p:cNvPr id="5" name="Content Placeholder 4" descr="Screen Shot 2018-04-18 at 4.24.50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42" b="-11742"/>
          <a:stretch/>
        </p:blipFill>
        <p:spPr/>
      </p:pic>
    </p:spTree>
    <p:extLst>
      <p:ext uri="{BB962C8B-B14F-4D97-AF65-F5344CB8AC3E}">
        <p14:creationId xmlns:p14="http://schemas.microsoft.com/office/powerpoint/2010/main" val="33987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Frontal 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Involved with higher cognitive function including</a:t>
            </a:r>
          </a:p>
          <a:p>
            <a:pPr lvl="1"/>
            <a:r>
              <a:rPr lang="en-US" dirty="0" smtClean="0"/>
              <a:t>Problem solving</a:t>
            </a:r>
          </a:p>
          <a:p>
            <a:pPr lvl="1"/>
            <a:r>
              <a:rPr lang="en-US" dirty="0" smtClean="0"/>
              <a:t>Memory</a:t>
            </a:r>
          </a:p>
          <a:p>
            <a:pPr lvl="1"/>
            <a:r>
              <a:rPr lang="en-US" dirty="0" smtClean="0"/>
              <a:t>Language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err="1" smtClean="0"/>
              <a:t>Judgement</a:t>
            </a:r>
            <a:endParaRPr lang="en-US" dirty="0" smtClean="0"/>
          </a:p>
        </p:txBody>
      </p:sp>
      <p:pic>
        <p:nvPicPr>
          <p:cNvPr id="5" name="Content Placeholder 4" descr="Screen Shot 2018-04-16 at 3.09.5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130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Prefrontal Cortex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Involved with intellect, complex learning, and personality</a:t>
            </a:r>
            <a:endParaRPr lang="en-US" sz="4000" dirty="0"/>
          </a:p>
        </p:txBody>
      </p:sp>
      <p:pic>
        <p:nvPicPr>
          <p:cNvPr id="7" name="Content Placeholder 6" descr="Screen Shot 2018-04-17 at 3.48.05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204" b="-34204"/>
          <a:stretch>
            <a:fillRect/>
          </a:stretch>
        </p:blipFill>
        <p:spPr/>
      </p:pic>
      <p:sp>
        <p:nvSpPr>
          <p:cNvPr id="8" name="Right Arrow 7"/>
          <p:cNvSpPr/>
          <p:nvPr/>
        </p:nvSpPr>
        <p:spPr>
          <a:xfrm rot="3454271">
            <a:off x="4353729" y="2213034"/>
            <a:ext cx="1200882" cy="5003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2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Occipital 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Visual information</a:t>
            </a:r>
            <a:endParaRPr lang="en-US" sz="3600" dirty="0"/>
          </a:p>
        </p:txBody>
      </p:sp>
      <p:pic>
        <p:nvPicPr>
          <p:cNvPr id="5" name="Content Placeholder 4" descr="Screen Shot 2018-04-16 at 3.26.18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248" b="-49248"/>
          <a:stretch>
            <a:fillRect/>
          </a:stretch>
        </p:blipFill>
        <p:spPr>
          <a:xfrm>
            <a:off x="1693334" y="1337729"/>
            <a:ext cx="6174485" cy="6197600"/>
          </a:xfrm>
        </p:spPr>
      </p:pic>
    </p:spTree>
    <p:extLst>
      <p:ext uri="{BB962C8B-B14F-4D97-AF65-F5344CB8AC3E}">
        <p14:creationId xmlns:p14="http://schemas.microsoft.com/office/powerpoint/2010/main" val="4381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Traumatic brain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Traumatic brain injury- an insult to the brain caused by an external physical force</a:t>
            </a:r>
          </a:p>
        </p:txBody>
      </p:sp>
      <p:pic>
        <p:nvPicPr>
          <p:cNvPr id="5" name="Content Placeholder 4" descr="Screen Shot 2018-04-16 at 3.37.46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0310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Coup-Contra Coup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Impact and bruising occur at 2 places in the brain</a:t>
            </a:r>
          </a:p>
          <a:p>
            <a:r>
              <a:rPr lang="en-US" dirty="0" smtClean="0"/>
              <a:t>When the head is struck, the impact causes the brain to bump the opposite side of the skull, resulting in damage at both sites</a:t>
            </a:r>
            <a:endParaRPr lang="en-US" dirty="0"/>
          </a:p>
        </p:txBody>
      </p:sp>
      <p:pic>
        <p:nvPicPr>
          <p:cNvPr id="5" name="Content Placeholder 4" descr="Screen Shot 2018-04-17 at 3.50.5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508" b="-50508"/>
          <a:stretch>
            <a:fillRect/>
          </a:stretch>
        </p:blipFill>
        <p:spPr>
          <a:xfrm>
            <a:off x="4751388" y="1600200"/>
            <a:ext cx="3840162" cy="4343400"/>
          </a:xfrm>
        </p:spPr>
      </p:pic>
      <p:sp>
        <p:nvSpPr>
          <p:cNvPr id="6" name="TextBox 5"/>
          <p:cNvSpPr txBox="1"/>
          <p:nvPr/>
        </p:nvSpPr>
        <p:spPr>
          <a:xfrm>
            <a:off x="5194908" y="5068884"/>
            <a:ext cx="332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Braininjury.com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033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axonal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Brain injury that does not require a direct head impact.</a:t>
            </a:r>
          </a:p>
          <a:p>
            <a:r>
              <a:rPr lang="en-US" dirty="0" smtClean="0"/>
              <a:t>Rapid acceleration of the head and some parts of the brain move in different directions</a:t>
            </a:r>
          </a:p>
          <a:p>
            <a:r>
              <a:rPr lang="en-US" dirty="0" smtClean="0"/>
              <a:t>Shearing or rotational force</a:t>
            </a:r>
            <a:endParaRPr lang="en-US" dirty="0"/>
          </a:p>
        </p:txBody>
      </p:sp>
      <p:pic>
        <p:nvPicPr>
          <p:cNvPr id="5" name="Content Placeholder 4" descr="Screen Shot 2018-04-17 at 3.57.0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96" b="-36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71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TBI</a:t>
            </a:r>
            <a:endParaRPr lang="en-US" dirty="0"/>
          </a:p>
        </p:txBody>
      </p:sp>
      <p:pic>
        <p:nvPicPr>
          <p:cNvPr id="4" name="Picture 3" descr="Screen Shot 2018-04-16 at 3.49.5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96" y="1377163"/>
            <a:ext cx="6935837" cy="4593148"/>
          </a:xfrm>
          <a:prstGeom prst="rect">
            <a:avLst/>
          </a:prstGeom>
        </p:spPr>
      </p:pic>
      <p:pic>
        <p:nvPicPr>
          <p:cNvPr id="5" name="Picture 4" descr="Screen Shot 2018-04-16 at 3.54.38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79" y="6007100"/>
            <a:ext cx="7108533" cy="6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3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2013</a:t>
            </a:r>
            <a:r>
              <a:rPr lang="en-US" dirty="0" smtClean="0"/>
              <a:t>, (Among Children 0-14) </a:t>
            </a:r>
            <a:r>
              <a:rPr lang="en-US" dirty="0"/>
              <a:t>there were </a:t>
            </a:r>
            <a:r>
              <a:rPr lang="en-US" dirty="0" smtClean="0"/>
              <a:t>approximately: 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640,000 TBI-related emergency department</a:t>
            </a:r>
            <a:br>
              <a:rPr lang="en-US" dirty="0"/>
            </a:br>
            <a:r>
              <a:rPr lang="en-US" dirty="0"/>
              <a:t>(ED) </a:t>
            </a:r>
            <a:r>
              <a:rPr lang="en-US" dirty="0" smtClean="0"/>
              <a:t>visits</a:t>
            </a:r>
            <a:endParaRPr lang="en-US" dirty="0"/>
          </a:p>
          <a:p>
            <a:pPr lvl="1"/>
            <a:r>
              <a:rPr lang="en-US" dirty="0" smtClean="0"/>
              <a:t>18,000 </a:t>
            </a:r>
            <a:r>
              <a:rPr lang="en-US" dirty="0"/>
              <a:t>TBI-</a:t>
            </a:r>
            <a:r>
              <a:rPr lang="en-US" dirty="0" smtClean="0"/>
              <a:t>related hospitalizations </a:t>
            </a:r>
          </a:p>
          <a:p>
            <a:pPr lvl="1"/>
            <a:r>
              <a:rPr lang="en-US" dirty="0" smtClean="0"/>
              <a:t>1,500 </a:t>
            </a:r>
            <a:r>
              <a:rPr lang="en-US" dirty="0"/>
              <a:t>TBI</a:t>
            </a:r>
            <a:r>
              <a:rPr lang="en-US" dirty="0" smtClean="0"/>
              <a:t>-related deaths 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Content Placeholder 4" descr="Screen Shot 2018-04-19 at 3.21.56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18" r="-30818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469467" y="5943601"/>
            <a:ext cx="306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CDC Report to Congress, Management of TBI in Children. 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6942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4" name="Content Placeholder 3" descr="FA9A3873-Edit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20" r="-11720"/>
          <a:stretch/>
        </p:blipFill>
        <p:spPr/>
      </p:pic>
    </p:spTree>
    <p:extLst>
      <p:ext uri="{BB962C8B-B14F-4D97-AF65-F5344CB8AC3E}">
        <p14:creationId xmlns:p14="http://schemas.microsoft.com/office/powerpoint/2010/main" val="3695985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TBIs in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7200" dirty="0" smtClean="0"/>
              <a:t>More than 61% of children with moderate-to-severe TBI experience some level of disability </a:t>
            </a:r>
          </a:p>
          <a:p>
            <a:r>
              <a:rPr lang="en-US" sz="7200" dirty="0" smtClean="0"/>
              <a:t>A TBI of any severity can affect a child’s future ability to learn and perform</a:t>
            </a:r>
          </a:p>
          <a:p>
            <a:r>
              <a:rPr lang="en-US" sz="7200" dirty="0"/>
              <a:t>Children with moderate-to-severe TBI earn worse grades, show higher rates of grade retention, and receive more special education services than their uninjured peers </a:t>
            </a:r>
            <a:endParaRPr lang="en-US" sz="7200" dirty="0" smtClean="0"/>
          </a:p>
          <a:p>
            <a:r>
              <a:rPr lang="en-US" sz="7200" dirty="0"/>
              <a:t>In a large study following children younger than 18 years</a:t>
            </a:r>
            <a:br>
              <a:rPr lang="en-US" sz="7200" dirty="0"/>
            </a:br>
            <a:r>
              <a:rPr lang="en-US" sz="7200" dirty="0"/>
              <a:t>of age, 14% of children who experienced a mild TBI needed educational support services at school 12 months later. </a:t>
            </a:r>
          </a:p>
          <a:p>
            <a:endParaRPr lang="en-US" sz="8000" dirty="0"/>
          </a:p>
          <a:p>
            <a:endParaRPr lang="en-US" dirty="0"/>
          </a:p>
        </p:txBody>
      </p:sp>
      <p:pic>
        <p:nvPicPr>
          <p:cNvPr id="5" name="Content Placeholder 4" descr="Memory 1.7.jp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94" b="-2699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029200" y="5774267"/>
            <a:ext cx="306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www.universityobserver.ie</a:t>
            </a:r>
            <a:r>
              <a:rPr lang="en-US" sz="1000" dirty="0"/>
              <a:t>/sport/head-in-the-game-concussion-in-sport/</a:t>
            </a:r>
          </a:p>
        </p:txBody>
      </p:sp>
    </p:spTree>
    <p:extLst>
      <p:ext uri="{BB962C8B-B14F-4D97-AF65-F5344CB8AC3E}">
        <p14:creationId xmlns:p14="http://schemas.microsoft.com/office/powerpoint/2010/main" val="459492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TBIs in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8000" dirty="0"/>
              <a:t>There is limited understanding of how childhood TBI impacts attainment of adult milestones (e.g., high school graduation, employment, or enrollment in post­ secondary education). </a:t>
            </a:r>
            <a:endParaRPr lang="en-US" sz="8000" dirty="0" smtClean="0"/>
          </a:p>
          <a:p>
            <a:r>
              <a:rPr lang="en-US" sz="8000" dirty="0" smtClean="0"/>
              <a:t>Studies </a:t>
            </a:r>
            <a:r>
              <a:rPr lang="en-US" sz="8000" dirty="0"/>
              <a:t>of adults who sustained a childhood brain injury suggest common pathways to social difficulties, such as lower educational attainment and incarceration.  </a:t>
            </a:r>
          </a:p>
          <a:p>
            <a:pPr lvl="1"/>
            <a:r>
              <a:rPr lang="en-US" sz="7600" dirty="0"/>
              <a:t>CDC Report to Congress: The Management of TBI in Children. Executive Summary. 2018.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0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Underreported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Uncounted injuries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 the playground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dirty="0" smtClean="0"/>
              <a:t>n playing fields/youth sports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alls in the home</a:t>
            </a:r>
            <a:endParaRPr lang="en-US" dirty="0"/>
          </a:p>
          <a:p>
            <a:pPr lvl="1"/>
            <a:r>
              <a:rPr lang="en-US" dirty="0" smtClean="0"/>
              <a:t>Assaults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omestic violence</a:t>
            </a:r>
            <a:endParaRPr lang="en-US" dirty="0"/>
          </a:p>
        </p:txBody>
      </p:sp>
      <p:pic>
        <p:nvPicPr>
          <p:cNvPr id="5" name="Content Placeholder 4" descr="Screen Shot 2018-04-17 at 4.22.36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115" b="-62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4985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oncussion is a traumatic brain injury induced by biomechanical forces. </a:t>
            </a:r>
          </a:p>
          <a:p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70-90% of pediatric TBI-related ED visits are considered Mild-TBIs or concussions </a:t>
            </a:r>
            <a:endParaRPr lang="en-US" sz="3600" dirty="0"/>
          </a:p>
        </p:txBody>
      </p:sp>
      <p:pic>
        <p:nvPicPr>
          <p:cNvPr id="7" name="Content Placeholder 6" descr="Screen Shot 2018-04-17 at 4.00.01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985" b="-45985"/>
          <a:stretch/>
        </p:blipFill>
        <p:spPr/>
      </p:pic>
      <p:sp>
        <p:nvSpPr>
          <p:cNvPr id="8" name="TextBox 7"/>
          <p:cNvSpPr txBox="1"/>
          <p:nvPr/>
        </p:nvSpPr>
        <p:spPr>
          <a:xfrm>
            <a:off x="4751071" y="4884218"/>
            <a:ext cx="2501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AJ Mast,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80934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Sports related concussion may be caused either by:</a:t>
            </a:r>
          </a:p>
          <a:p>
            <a:pPr lvl="1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direct blow to the head, face, neck </a:t>
            </a: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Blow elsewhere on the body with an impulsive force transmitted to the head. </a:t>
            </a:r>
          </a:p>
        </p:txBody>
      </p:sp>
      <p:pic>
        <p:nvPicPr>
          <p:cNvPr id="5" name="Content Placeholder 4" descr="Screen Shot 2018-04-17 at 4.06.43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476" b="-4047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751071" y="5044269"/>
            <a:ext cx="3664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Jayne </a:t>
            </a:r>
            <a:r>
              <a:rPr lang="en-US" sz="1200" dirty="0" err="1" smtClean="0"/>
              <a:t>Kamin-Oncea</a:t>
            </a:r>
            <a:r>
              <a:rPr lang="en-US" sz="1200" dirty="0" smtClean="0"/>
              <a:t>/ Getty 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2037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SRC typically results in the rapid onset of short-lived impairment of neurological function that resolves spontaneously.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In some cases, signs and symptoms evolve over a number of minutes to hours. </a:t>
            </a:r>
          </a:p>
          <a:p>
            <a:endParaRPr lang="en-US" dirty="0"/>
          </a:p>
        </p:txBody>
      </p:sp>
      <p:pic>
        <p:nvPicPr>
          <p:cNvPr id="5" name="Content Placeholder 4" descr="Screen Shot 2018-04-17 at 4.16.00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180" b="-3318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906302" y="5114252"/>
            <a:ext cx="3578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</a:t>
            </a:r>
            <a:r>
              <a:rPr lang="en-US" sz="1000" dirty="0" err="1" smtClean="0"/>
              <a:t>mlb.com</a:t>
            </a:r>
            <a:r>
              <a:rPr lang="en-US" sz="1000" dirty="0" smtClean="0"/>
              <a:t>/cubs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1888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SRC may result in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neuropathological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changes, but the acute clinical signs and symptoms largely reflect a functional disturbance rather than a structural injury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No abnormality is seen on standard structural neuroimaging studies. </a:t>
            </a:r>
          </a:p>
          <a:p>
            <a:endParaRPr lang="en-US" dirty="0"/>
          </a:p>
        </p:txBody>
      </p:sp>
      <p:pic>
        <p:nvPicPr>
          <p:cNvPr id="5" name="Content Placeholder 4" descr="Screen Shot 2018-04-18 at 7.45.15 A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78" b="-36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1259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related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SRC results in a range of clinical signs and symptoms that may or may not involve loss of consciousness. </a:t>
            </a:r>
            <a:endParaRPr lang="en-US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Resolution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of the clinical and cognitive features typically follows a sequential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course.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n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some cases symptoms may be prolonged. </a:t>
            </a:r>
          </a:p>
        </p:txBody>
      </p:sp>
      <p:pic>
        <p:nvPicPr>
          <p:cNvPr id="5" name="Content Placeholder 4" descr="Screen Shot 2018-04-18 at 3.44.05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53" b="-5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7968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600" dirty="0">
                <a:latin typeface="Calibri" charset="0"/>
                <a:ea typeface="ＭＳ Ｐゴシック" charset="0"/>
              </a:rPr>
              <a:t>S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igns </a:t>
            </a:r>
            <a:r>
              <a:rPr lang="en-US" sz="3600" dirty="0">
                <a:latin typeface="Calibri" charset="0"/>
                <a:ea typeface="ＭＳ Ｐゴシック" charset="0"/>
              </a:rPr>
              <a:t>and symptoms cannot be explained by drug, alcohol, or medication use, other injuries 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or </a:t>
            </a:r>
            <a:r>
              <a:rPr lang="en-US" sz="3600" dirty="0">
                <a:latin typeface="Calibri" charset="0"/>
                <a:ea typeface="ＭＳ Ｐゴシック" charset="0"/>
              </a:rPr>
              <a:t>other </a:t>
            </a:r>
            <a:r>
              <a:rPr lang="en-US" sz="3600" dirty="0" smtClean="0">
                <a:latin typeface="Calibri" charset="0"/>
                <a:ea typeface="ＭＳ Ｐゴシック" charset="0"/>
              </a:rPr>
              <a:t>comorbidities</a:t>
            </a:r>
            <a:endParaRPr lang="en-US" sz="3600" dirty="0"/>
          </a:p>
        </p:txBody>
      </p:sp>
      <p:pic>
        <p:nvPicPr>
          <p:cNvPr id="5" name="Content Placeholder 4" descr="Memory 1.4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457" b="-5045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5046133" y="5281767"/>
            <a:ext cx="3268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Andrej </a:t>
            </a:r>
            <a:r>
              <a:rPr lang="en-US" sz="1000" dirty="0" err="1" smtClean="0"/>
              <a:t>Isakovic</a:t>
            </a:r>
            <a:r>
              <a:rPr lang="en-US" sz="1000" dirty="0" smtClean="0"/>
              <a:t> Getty Images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260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memory after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SCAT-5</a:t>
            </a:r>
          </a:p>
          <a:p>
            <a:r>
              <a:rPr lang="en-US" dirty="0" err="1" smtClean="0"/>
              <a:t>ImPACT</a:t>
            </a:r>
            <a:r>
              <a:rPr lang="en-US" dirty="0" smtClean="0"/>
              <a:t> test</a:t>
            </a:r>
          </a:p>
          <a:p>
            <a:r>
              <a:rPr lang="en-US" dirty="0" smtClean="0"/>
              <a:t>C3 </a:t>
            </a:r>
            <a:r>
              <a:rPr lang="en-US" dirty="0" err="1" smtClean="0"/>
              <a:t>Logix</a:t>
            </a:r>
            <a:endParaRPr lang="en-US" dirty="0" smtClean="0"/>
          </a:p>
          <a:p>
            <a:r>
              <a:rPr lang="en-US" dirty="0" smtClean="0"/>
              <a:t>MACE- Military Acute Concussion Evaluation</a:t>
            </a:r>
          </a:p>
          <a:p>
            <a:r>
              <a:rPr lang="en-US" dirty="0" smtClean="0"/>
              <a:t>ACE- Acute Concussion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29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4" name="Content Placeholder 3" descr="Screen Shot 2018-04-17 at 2.43.20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58" r="-8558"/>
          <a:stretch>
            <a:fillRect/>
          </a:stretch>
        </p:blipFill>
        <p:spPr>
          <a:xfrm>
            <a:off x="3766606" y="2142066"/>
            <a:ext cx="5809373" cy="3137474"/>
          </a:xfrm>
        </p:spPr>
      </p:pic>
      <p:pic>
        <p:nvPicPr>
          <p:cNvPr id="5" name="Picture 4" descr="Screen Shot 2018-04-17 at 2.4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37675"/>
            <a:ext cx="3810135" cy="1055325"/>
          </a:xfrm>
          <a:prstGeom prst="rect">
            <a:avLst/>
          </a:prstGeom>
        </p:spPr>
      </p:pic>
      <p:pic>
        <p:nvPicPr>
          <p:cNvPr id="6" name="Picture 5" descr="logo_horiz_WHIT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16426"/>
            <a:ext cx="3810135" cy="1122040"/>
          </a:xfrm>
          <a:prstGeom prst="rect">
            <a:avLst/>
          </a:prstGeom>
        </p:spPr>
      </p:pic>
      <p:pic>
        <p:nvPicPr>
          <p:cNvPr id="7" name="Picture 6" descr="Screen Shot 2018-04-17 at 2.51.12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167789"/>
            <a:ext cx="3810135" cy="13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0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SCAT-5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Maddocks</a:t>
            </a:r>
            <a:r>
              <a:rPr lang="en-US" dirty="0" smtClean="0"/>
              <a:t> questions</a:t>
            </a:r>
          </a:p>
          <a:p>
            <a:r>
              <a:rPr lang="en-US" dirty="0" smtClean="0"/>
              <a:t>What venue are we at today?</a:t>
            </a:r>
            <a:endParaRPr lang="en-US" dirty="0"/>
          </a:p>
          <a:p>
            <a:r>
              <a:rPr lang="en-US" dirty="0" smtClean="0"/>
              <a:t>Which half is it right now?</a:t>
            </a:r>
            <a:endParaRPr lang="en-US" dirty="0"/>
          </a:p>
          <a:p>
            <a:r>
              <a:rPr lang="en-US" dirty="0" smtClean="0"/>
              <a:t>Who scored last?</a:t>
            </a:r>
          </a:p>
          <a:p>
            <a:r>
              <a:rPr lang="en-US" dirty="0" smtClean="0"/>
              <a:t>What team did you play last?</a:t>
            </a:r>
          </a:p>
          <a:p>
            <a:r>
              <a:rPr lang="en-US" dirty="0" smtClean="0"/>
              <a:t>Did your team win the last game?</a:t>
            </a:r>
          </a:p>
        </p:txBody>
      </p:sp>
      <p:pic>
        <p:nvPicPr>
          <p:cNvPr id="5" name="Content Placeholder 4" descr="Screen Shot 2018-04-16 at 3.57.27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8" r="-78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403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Orientation/Remote Memory</a:t>
            </a:r>
          </a:p>
          <a:p>
            <a:r>
              <a:rPr lang="en-US" dirty="0" smtClean="0"/>
              <a:t>What month is it?</a:t>
            </a:r>
          </a:p>
          <a:p>
            <a:r>
              <a:rPr lang="en-US" dirty="0" smtClean="0"/>
              <a:t>What is today’s date?</a:t>
            </a:r>
          </a:p>
          <a:p>
            <a:r>
              <a:rPr lang="en-US" dirty="0" smtClean="0"/>
              <a:t>What is the day of the week?</a:t>
            </a:r>
          </a:p>
          <a:p>
            <a:r>
              <a:rPr lang="en-US" dirty="0" smtClean="0"/>
              <a:t>What year is it?</a:t>
            </a:r>
          </a:p>
          <a:p>
            <a:r>
              <a:rPr lang="en-US" dirty="0" smtClean="0"/>
              <a:t>What time is it?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 descr="Screen Shot 2018-04-18 at 3.46.21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28" b="-318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301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Immediate Recall</a:t>
            </a:r>
          </a:p>
          <a:p>
            <a:r>
              <a:rPr lang="en-US" dirty="0" smtClean="0"/>
              <a:t>3 trials of 5-10 words</a:t>
            </a:r>
          </a:p>
          <a:p>
            <a:r>
              <a:rPr lang="en-US" dirty="0" smtClean="0"/>
              <a:t>Monkey</a:t>
            </a:r>
          </a:p>
          <a:p>
            <a:r>
              <a:rPr lang="en-US" dirty="0" smtClean="0"/>
              <a:t>Tree</a:t>
            </a:r>
          </a:p>
          <a:p>
            <a:r>
              <a:rPr lang="en-US" dirty="0" smtClean="0"/>
              <a:t>Watermelon</a:t>
            </a:r>
          </a:p>
          <a:p>
            <a:r>
              <a:rPr lang="en-US" dirty="0" err="1" smtClean="0"/>
              <a:t>Firetruck</a:t>
            </a:r>
            <a:endParaRPr lang="en-US" dirty="0"/>
          </a:p>
          <a:p>
            <a:r>
              <a:rPr lang="en-US" dirty="0" smtClean="0"/>
              <a:t>Car-Wash</a:t>
            </a:r>
          </a:p>
          <a:p>
            <a:r>
              <a:rPr lang="en-US" dirty="0" smtClean="0"/>
              <a:t>Alligator</a:t>
            </a:r>
          </a:p>
          <a:p>
            <a:r>
              <a:rPr lang="en-US" dirty="0" smtClean="0"/>
              <a:t>Ball</a:t>
            </a:r>
          </a:p>
          <a:p>
            <a:r>
              <a:rPr lang="en-US" dirty="0" smtClean="0"/>
              <a:t>Penny</a:t>
            </a:r>
          </a:p>
          <a:p>
            <a:r>
              <a:rPr lang="en-US" dirty="0" smtClean="0"/>
              <a:t>River</a:t>
            </a:r>
          </a:p>
          <a:p>
            <a:r>
              <a:rPr lang="en-US" dirty="0" smtClean="0"/>
              <a:t>Lemon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Content Placeholder 1" descr="Screen Shot 2018-04-17 at 4.34.53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0" r="-1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1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Delayed Recall- 5 minutes after immediate recall, ask the patient to recall the 5-10 words</a:t>
            </a:r>
            <a:endParaRPr lang="en-US" sz="2400" dirty="0"/>
          </a:p>
        </p:txBody>
      </p:sp>
      <p:pic>
        <p:nvPicPr>
          <p:cNvPr id="5" name="Content Placeholder 4" descr="Screen Shot 2018-04-17 at 4.36.24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21" b="-16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525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ImPACT</a:t>
            </a:r>
            <a:endParaRPr lang="en-US" dirty="0"/>
          </a:p>
        </p:txBody>
      </p:sp>
      <p:pic>
        <p:nvPicPr>
          <p:cNvPr id="3" name="Content Placeholder 2" descr="Memory 1.5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397" b="-25397"/>
          <a:stretch>
            <a:fillRect/>
          </a:stretch>
        </p:blipFill>
        <p:spPr/>
      </p:pic>
      <p:pic>
        <p:nvPicPr>
          <p:cNvPr id="6" name="Content Placeholder 5" descr="Screen Shot 2018-04-18 at 3.44.17 PM.pn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262" b="-67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794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C3 </a:t>
            </a:r>
            <a:r>
              <a:rPr lang="en-US" dirty="0" err="1" smtClean="0"/>
              <a:t>Logix</a:t>
            </a:r>
            <a:endParaRPr lang="en-US" dirty="0"/>
          </a:p>
        </p:txBody>
      </p:sp>
      <p:pic>
        <p:nvPicPr>
          <p:cNvPr id="10" name="Content Placeholder 9" descr="Screen Shot 2018-04-18 at 3.46.40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182" r="-44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645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Mini COG test </a:t>
            </a:r>
          </a:p>
          <a:p>
            <a:r>
              <a:rPr lang="en-US" dirty="0" smtClean="0"/>
              <a:t>Mini Mental Status Exam </a:t>
            </a:r>
          </a:p>
          <a:p>
            <a:r>
              <a:rPr lang="en-US" dirty="0" err="1" smtClean="0"/>
              <a:t>MoCA</a:t>
            </a:r>
            <a:r>
              <a:rPr lang="en-US" dirty="0" smtClean="0"/>
              <a:t> (Montreal Cognitive Assessment)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8 at 10.14.12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516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Confusion</a:t>
            </a:r>
          </a:p>
          <a:p>
            <a:r>
              <a:rPr lang="en-US" dirty="0" smtClean="0"/>
              <a:t>Anterograde amnesia</a:t>
            </a:r>
          </a:p>
          <a:p>
            <a:r>
              <a:rPr lang="en-US" dirty="0" smtClean="0"/>
              <a:t>Retrograde amnesia</a:t>
            </a:r>
            <a:endParaRPr lang="en-US" dirty="0"/>
          </a:p>
          <a:p>
            <a:r>
              <a:rPr lang="en-US" dirty="0" smtClean="0"/>
              <a:t>“Feeling in a fog”</a:t>
            </a:r>
          </a:p>
          <a:p>
            <a:r>
              <a:rPr lang="en-US" dirty="0" smtClean="0"/>
              <a:t>“Zoned out”</a:t>
            </a:r>
          </a:p>
          <a:p>
            <a:r>
              <a:rPr lang="en-US" dirty="0"/>
              <a:t>Inability to focus</a:t>
            </a:r>
          </a:p>
          <a:p>
            <a:r>
              <a:rPr lang="en-US" dirty="0"/>
              <a:t>Delayed verbal and motor </a:t>
            </a:r>
            <a:r>
              <a:rPr lang="en-US" dirty="0" smtClean="0"/>
              <a:t>responses</a:t>
            </a:r>
            <a:endParaRPr lang="en-US" dirty="0"/>
          </a:p>
        </p:txBody>
      </p:sp>
      <p:pic>
        <p:nvPicPr>
          <p:cNvPr id="8" name="Content Placeholder 7" descr="Screen Shot 2018-04-18 at 4.00.30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48" r="-8448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4940913" y="6096450"/>
            <a:ext cx="2251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Monsters, INC. : Disney Pixar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679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Frustrated</a:t>
            </a:r>
          </a:p>
          <a:p>
            <a:r>
              <a:rPr lang="en-US" dirty="0" smtClean="0"/>
              <a:t>Inattentiveness</a:t>
            </a:r>
          </a:p>
          <a:p>
            <a:r>
              <a:rPr lang="en-US" dirty="0" smtClean="0"/>
              <a:t>Difficulty with immediate recall and delayed recall</a:t>
            </a:r>
          </a:p>
          <a:p>
            <a:r>
              <a:rPr lang="en-US" dirty="0" smtClean="0"/>
              <a:t>Difficulty maintaining information</a:t>
            </a:r>
          </a:p>
          <a:p>
            <a:r>
              <a:rPr lang="en-US" dirty="0" smtClean="0"/>
              <a:t>Change in mood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Screen Shot 2018-04-18 at 4.02.24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628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specific deficits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Difficulty retaining information(particularly for a quiz or test)</a:t>
            </a:r>
          </a:p>
          <a:p>
            <a:r>
              <a:rPr lang="en-US" dirty="0" smtClean="0"/>
              <a:t>Asking the same question again</a:t>
            </a:r>
          </a:p>
          <a:p>
            <a:r>
              <a:rPr lang="en-US" dirty="0" smtClean="0"/>
              <a:t>Difficulty following classroom routine and classroom rules</a:t>
            </a:r>
          </a:p>
          <a:p>
            <a:r>
              <a:rPr lang="en-US" dirty="0" smtClean="0"/>
              <a:t>Remembering school supplies, books, completing assignments</a:t>
            </a:r>
            <a:endParaRPr lang="en-US" dirty="0"/>
          </a:p>
        </p:txBody>
      </p:sp>
      <p:pic>
        <p:nvPicPr>
          <p:cNvPr id="5" name="Content Placeholder 4" descr="Screen Shot 2018-04-18 at 4.03.37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416" b="-23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126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TBI and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memory? What are the different types of memory?</a:t>
            </a:r>
          </a:p>
          <a:p>
            <a:r>
              <a:rPr lang="en-US" dirty="0" smtClean="0"/>
              <a:t>What is TBI?</a:t>
            </a:r>
          </a:p>
          <a:p>
            <a:r>
              <a:rPr lang="en-US" dirty="0" smtClean="0"/>
              <a:t>How does a TBI impact memory?</a:t>
            </a:r>
          </a:p>
          <a:p>
            <a:r>
              <a:rPr lang="en-US" dirty="0" smtClean="0"/>
              <a:t>Causes?</a:t>
            </a:r>
          </a:p>
          <a:p>
            <a:r>
              <a:rPr lang="en-US" dirty="0" smtClean="0"/>
              <a:t>Symptoms?</a:t>
            </a:r>
          </a:p>
          <a:p>
            <a:r>
              <a:rPr lang="en-US" dirty="0" smtClean="0"/>
              <a:t>Treatment?</a:t>
            </a:r>
          </a:p>
          <a:p>
            <a:r>
              <a:rPr lang="en-US" dirty="0" smtClean="0"/>
              <a:t>Long term </a:t>
            </a:r>
            <a:r>
              <a:rPr lang="en-US" dirty="0" err="1" smtClean="0"/>
              <a:t>sequelae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9060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interest 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17134"/>
            <a:ext cx="3840480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ADHD</a:t>
            </a:r>
            <a:endParaRPr lang="en-US" sz="3600" dirty="0"/>
          </a:p>
          <a:p>
            <a:r>
              <a:rPr lang="en-US" sz="3600" dirty="0" smtClean="0"/>
              <a:t>Depression/anxiety</a:t>
            </a:r>
          </a:p>
          <a:p>
            <a:r>
              <a:rPr lang="en-US" sz="3600" dirty="0" smtClean="0"/>
              <a:t>Learning disabilities</a:t>
            </a:r>
          </a:p>
          <a:p>
            <a:r>
              <a:rPr lang="en-US" sz="3600" dirty="0" smtClean="0"/>
              <a:t>Family stressors</a:t>
            </a:r>
          </a:p>
          <a:p>
            <a:r>
              <a:rPr lang="en-US" sz="3600" dirty="0" smtClean="0"/>
              <a:t>Substance abuse</a:t>
            </a:r>
          </a:p>
        </p:txBody>
      </p:sp>
      <p:pic>
        <p:nvPicPr>
          <p:cNvPr id="5" name="Content Placeholder 4" descr="Memory 1.6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02" b="-20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772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Repeated Concussions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Athletes with multiple concussions were more likely to have confusion and anterograde amnesia - Collins et al</a:t>
            </a:r>
          </a:p>
          <a:p>
            <a:r>
              <a:rPr lang="en-US" dirty="0" smtClean="0"/>
              <a:t>Athletes with a history of 2+ concussions had a longer period of impaired verbal memory- studied by </a:t>
            </a:r>
            <a:r>
              <a:rPr lang="en-US" dirty="0" err="1" smtClean="0"/>
              <a:t>Covassin</a:t>
            </a:r>
            <a:r>
              <a:rPr lang="en-US" dirty="0" smtClean="0"/>
              <a:t> et al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ent Placeholder 4" descr="Screen Shot 2018-04-18 at 10.18.37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904" b="-38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87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Subconcussive</a:t>
            </a:r>
            <a:r>
              <a:rPr lang="en-US" dirty="0" smtClean="0"/>
              <a:t> blows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Subconcussive</a:t>
            </a:r>
            <a:r>
              <a:rPr lang="en-US" dirty="0" smtClean="0"/>
              <a:t> blows appear to be a primary cause of cognitive dysfunction in boxers</a:t>
            </a:r>
          </a:p>
          <a:p>
            <a:r>
              <a:rPr lang="en-US" dirty="0" smtClean="0"/>
              <a:t> Jordan et al concluded that repetitive </a:t>
            </a:r>
            <a:r>
              <a:rPr lang="en-US" dirty="0" err="1" smtClean="0"/>
              <a:t>subconcussive</a:t>
            </a:r>
            <a:r>
              <a:rPr lang="en-US" dirty="0" smtClean="0"/>
              <a:t> blows to the head may contribute to cognitive deterioration of brain function </a:t>
            </a:r>
          </a:p>
        </p:txBody>
      </p:sp>
      <p:pic>
        <p:nvPicPr>
          <p:cNvPr id="7" name="Content Placeholder 6" descr="Screen Shot 2018-04-18 at 10.21.10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294" b="-5229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4876800" y="5113867"/>
            <a:ext cx="325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Isaac </a:t>
            </a:r>
            <a:r>
              <a:rPr lang="en-US" sz="1000" dirty="0" err="1" smtClean="0"/>
              <a:t>Brekken</a:t>
            </a:r>
            <a:r>
              <a:rPr lang="en-US" sz="1000" dirty="0" smtClean="0"/>
              <a:t>/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33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Initial cognitive rest </a:t>
            </a:r>
          </a:p>
          <a:p>
            <a:r>
              <a:rPr lang="en-US" dirty="0" smtClean="0"/>
              <a:t>Return to learn </a:t>
            </a:r>
          </a:p>
          <a:p>
            <a:r>
              <a:rPr lang="en-US" dirty="0" smtClean="0"/>
              <a:t>Slowly integrating back in to school</a:t>
            </a:r>
          </a:p>
          <a:p>
            <a:r>
              <a:rPr lang="en-US" dirty="0" smtClean="0"/>
              <a:t>Providing with school</a:t>
            </a:r>
            <a:r>
              <a:rPr lang="en-US" dirty="0"/>
              <a:t> </a:t>
            </a:r>
            <a:r>
              <a:rPr lang="en-US" dirty="0" smtClean="0"/>
              <a:t>accommodations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Screen Shot 2018-04-18 at 4.08.09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56" b="-9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191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Treatment Plan to help with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Academic accommodations</a:t>
            </a:r>
          </a:p>
          <a:p>
            <a:r>
              <a:rPr lang="en-US" sz="3600" dirty="0" smtClean="0"/>
              <a:t>Adjust school attendance and class activity</a:t>
            </a:r>
            <a:endParaRPr lang="en-US" sz="3600" dirty="0"/>
          </a:p>
        </p:txBody>
      </p:sp>
      <p:pic>
        <p:nvPicPr>
          <p:cNvPr id="5" name="Content Placeholder 4" descr="IMG_4630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397" b="-25397"/>
          <a:stretch>
            <a:fillRect/>
          </a:stretch>
        </p:blipFill>
        <p:spPr>
          <a:xfrm rot="5400000">
            <a:off x="4751071" y="1600201"/>
            <a:ext cx="3840480" cy="4343400"/>
          </a:xfrm>
        </p:spPr>
      </p:pic>
    </p:spTree>
    <p:extLst>
      <p:ext uri="{BB962C8B-B14F-4D97-AF65-F5344CB8AC3E}">
        <p14:creationId xmlns:p14="http://schemas.microsoft.com/office/powerpoint/2010/main" val="164332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mnemonics </a:t>
            </a:r>
          </a:p>
          <a:p>
            <a:r>
              <a:rPr lang="en-US" dirty="0" smtClean="0"/>
              <a:t>Provide with external aides </a:t>
            </a:r>
          </a:p>
          <a:p>
            <a:pPr lvl="1"/>
            <a:r>
              <a:rPr lang="en-US" dirty="0" smtClean="0"/>
              <a:t>Diaries</a:t>
            </a:r>
          </a:p>
          <a:p>
            <a:pPr lvl="1"/>
            <a:r>
              <a:rPr lang="en-US" dirty="0" smtClean="0"/>
              <a:t>Notebooks</a:t>
            </a:r>
          </a:p>
          <a:p>
            <a:pPr lvl="1"/>
            <a:r>
              <a:rPr lang="en-US" dirty="0" smtClean="0"/>
              <a:t>Lists </a:t>
            </a:r>
          </a:p>
          <a:p>
            <a:pPr lvl="1"/>
            <a:r>
              <a:rPr lang="en-US" dirty="0" smtClean="0"/>
              <a:t>Alarm clocks</a:t>
            </a:r>
          </a:p>
          <a:p>
            <a:pPr lvl="1"/>
            <a:r>
              <a:rPr lang="en-US" dirty="0" smtClean="0"/>
              <a:t>Watches </a:t>
            </a:r>
          </a:p>
          <a:p>
            <a:pPr lvl="1"/>
            <a:r>
              <a:rPr lang="en-US" dirty="0" smtClean="0"/>
              <a:t>Wall Charts </a:t>
            </a:r>
          </a:p>
          <a:p>
            <a:pPr lvl="1"/>
            <a:r>
              <a:rPr lang="en-US" dirty="0" smtClean="0"/>
              <a:t>Calendars </a:t>
            </a:r>
          </a:p>
          <a:p>
            <a:pPr lvl="1"/>
            <a:r>
              <a:rPr lang="en-US" dirty="0" smtClean="0"/>
              <a:t>Tape recorders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Content Placeholder 4" descr="Screen Shot 2018-04-18 at 9.38.30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37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Minimize external stimuli </a:t>
            </a:r>
          </a:p>
          <a:p>
            <a:r>
              <a:rPr lang="en-US" dirty="0" smtClean="0"/>
              <a:t>Allow student to wear sunglasses or hat in school </a:t>
            </a:r>
          </a:p>
          <a:p>
            <a:r>
              <a:rPr lang="en-US" dirty="0" smtClean="0"/>
              <a:t>Allow for pre-printed notes</a:t>
            </a:r>
          </a:p>
          <a:p>
            <a:r>
              <a:rPr lang="en-US" dirty="0" smtClean="0"/>
              <a:t>Limit computer/</a:t>
            </a:r>
            <a:r>
              <a:rPr lang="en-US" dirty="0" err="1" smtClean="0"/>
              <a:t>tv</a:t>
            </a:r>
            <a:r>
              <a:rPr lang="en-US" dirty="0" smtClean="0"/>
              <a:t> screen/phone/bright screen time </a:t>
            </a:r>
          </a:p>
          <a:p>
            <a:r>
              <a:rPr lang="en-US" dirty="0" smtClean="0"/>
              <a:t>Reduce brightness on monitors and screens </a:t>
            </a:r>
          </a:p>
          <a:p>
            <a:endParaRPr lang="en-US" dirty="0"/>
          </a:p>
        </p:txBody>
      </p:sp>
      <p:pic>
        <p:nvPicPr>
          <p:cNvPr id="5" name="Content Placeholder 4" descr="Screen Shot 2018-04-18 at 9.46.48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05" r="-8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172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Lunch in a quiet place with a friend </a:t>
            </a:r>
          </a:p>
          <a:p>
            <a:r>
              <a:rPr lang="en-US" dirty="0" smtClean="0"/>
              <a:t>Avoid music or shop classes if symptomatic </a:t>
            </a:r>
          </a:p>
          <a:p>
            <a:r>
              <a:rPr lang="en-US" dirty="0" smtClean="0"/>
              <a:t>Allow to wear ear plugs as needed </a:t>
            </a:r>
          </a:p>
          <a:p>
            <a:r>
              <a:rPr lang="en-US" dirty="0" smtClean="0"/>
              <a:t>Allow transitions before the bell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Content Placeholder 4" descr="Screen Shot 2018-04-18 at 10.22.59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271" b="-43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974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School accommodations </a:t>
            </a:r>
          </a:p>
          <a:p>
            <a:pPr lvl="1"/>
            <a:r>
              <a:rPr lang="en-US" dirty="0" smtClean="0"/>
              <a:t>Reducing makeup work, classwork and homework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rorating workload when possible </a:t>
            </a:r>
          </a:p>
          <a:p>
            <a:pPr lvl="1"/>
            <a:r>
              <a:rPr lang="en-US" dirty="0" smtClean="0"/>
              <a:t>Reduce amount of homework each given night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Content Placeholder 4" descr="Screen Shot 2018-04-18 at 4.13.4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34" r="-7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037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Allow for frequent breaks </a:t>
            </a:r>
          </a:p>
          <a:p>
            <a:r>
              <a:rPr lang="en-US" dirty="0" smtClean="0"/>
              <a:t>Allow student to go to nurse’s office </a:t>
            </a:r>
          </a:p>
          <a:p>
            <a:r>
              <a:rPr lang="en-US" dirty="0" smtClean="0"/>
              <a:t>Allow student to go home if symptoms do not subside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Content Placeholder 1" descr="Screen Shot 2018-04-18 at 4.14.52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97" b="-20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130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“Memory is the scribe of the soul”- Aristotle</a:t>
            </a:r>
            <a:endParaRPr lang="en-US" sz="4000" dirty="0"/>
          </a:p>
        </p:txBody>
      </p:sp>
      <p:pic>
        <p:nvPicPr>
          <p:cNvPr id="6" name="Content Placeholder 5" descr="Memory 1.1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1549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extra time to complete tests </a:t>
            </a:r>
          </a:p>
          <a:p>
            <a:r>
              <a:rPr lang="en-US" dirty="0" smtClean="0"/>
              <a:t>No more than 1 test in a day </a:t>
            </a:r>
          </a:p>
          <a:p>
            <a:r>
              <a:rPr lang="en-US" dirty="0" smtClean="0"/>
              <a:t>No standardized testing </a:t>
            </a:r>
          </a:p>
          <a:p>
            <a:r>
              <a:rPr lang="en-US" dirty="0" smtClean="0"/>
              <a:t>Allow for a scribe</a:t>
            </a:r>
          </a:p>
          <a:p>
            <a:r>
              <a:rPr lang="en-US" dirty="0" smtClean="0"/>
              <a:t>Oral response and oral delivery of testing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Content Placeholder 4" descr="Screen Shot 2018-04-18 at 4.17.42 PM.png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97" b="-27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317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Memory games and exercises </a:t>
            </a:r>
          </a:p>
          <a:p>
            <a:r>
              <a:rPr lang="en-US" sz="3600" dirty="0" smtClean="0"/>
              <a:t>Physical activity </a:t>
            </a:r>
          </a:p>
          <a:p>
            <a:endParaRPr lang="en-US" dirty="0"/>
          </a:p>
        </p:txBody>
      </p:sp>
      <p:pic>
        <p:nvPicPr>
          <p:cNvPr id="5" name="Content Placeholder 4" descr="Screen Shot 2018-04-18 at 9.41.56 PM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73" r="-79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3364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Multi-disciplinary approach </a:t>
            </a:r>
          </a:p>
          <a:p>
            <a:r>
              <a:rPr lang="en-US" dirty="0" smtClean="0"/>
              <a:t>Physical therapy</a:t>
            </a:r>
          </a:p>
          <a:p>
            <a:r>
              <a:rPr lang="en-US" dirty="0"/>
              <a:t>O</a:t>
            </a:r>
            <a:r>
              <a:rPr lang="en-US" dirty="0" smtClean="0"/>
              <a:t>ccupational therapy </a:t>
            </a:r>
          </a:p>
          <a:p>
            <a:r>
              <a:rPr lang="en-US" dirty="0" smtClean="0"/>
              <a:t>Speech </a:t>
            </a:r>
            <a:r>
              <a:rPr lang="en-US" dirty="0"/>
              <a:t>t</a:t>
            </a:r>
            <a:r>
              <a:rPr lang="en-US" dirty="0" smtClean="0"/>
              <a:t>herapy </a:t>
            </a:r>
          </a:p>
          <a:p>
            <a:r>
              <a:rPr lang="en-US" dirty="0" smtClean="0"/>
              <a:t>Athletic trainers </a:t>
            </a:r>
          </a:p>
          <a:p>
            <a:r>
              <a:rPr lang="en-US" dirty="0" smtClean="0"/>
              <a:t>Teachers/school administrators </a:t>
            </a:r>
          </a:p>
          <a:p>
            <a:r>
              <a:rPr lang="en-US" dirty="0" smtClean="0"/>
              <a:t>Psychologist/counselors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Screen Shot 2018-04-18 at 4.10.51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48" b="-6548"/>
          <a:stretch/>
        </p:blipFill>
        <p:spPr/>
      </p:pic>
    </p:spTree>
    <p:extLst>
      <p:ext uri="{BB962C8B-B14F-4D97-AF65-F5344CB8AC3E}">
        <p14:creationId xmlns:p14="http://schemas.microsoft.com/office/powerpoint/2010/main" val="300935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Post Concussive Syndrome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Persistence of physical, cognitive, emotional, and sleep symptoms beyond the usual recovery</a:t>
            </a:r>
          </a:p>
          <a:p>
            <a:r>
              <a:rPr lang="en-US" dirty="0"/>
              <a:t>Comorbidities?</a:t>
            </a:r>
          </a:p>
          <a:p>
            <a:r>
              <a:rPr lang="en-US" dirty="0"/>
              <a:t>Medications?</a:t>
            </a:r>
          </a:p>
          <a:p>
            <a:r>
              <a:rPr lang="en-US" dirty="0"/>
              <a:t>Sleep?</a:t>
            </a:r>
          </a:p>
          <a:p>
            <a:endParaRPr lang="en-US" dirty="0"/>
          </a:p>
        </p:txBody>
      </p:sp>
      <p:pic>
        <p:nvPicPr>
          <p:cNvPr id="5" name="Content Placeholder 4" descr="Memory 1.9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710" b="-5771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751071" y="4809067"/>
            <a:ext cx="3234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www.sports-health.com</a:t>
            </a:r>
            <a:r>
              <a:rPr lang="en-US" sz="1000" dirty="0"/>
              <a:t>/sports-injuries/head-and-neck-injuries/concussion-and-risk-blood-clot</a:t>
            </a:r>
          </a:p>
        </p:txBody>
      </p:sp>
    </p:spTree>
    <p:extLst>
      <p:ext uri="{BB962C8B-B14F-4D97-AF65-F5344CB8AC3E}">
        <p14:creationId xmlns:p14="http://schemas.microsoft.com/office/powerpoint/2010/main" val="1057982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https://www.cdc.gov/traumaticbraininjury/pdf/reportstocongress/managementoftbiinchildren/TBI-ReporttoCongress-508.</a:t>
            </a:r>
            <a:r>
              <a:rPr lang="en-US" dirty="0" smtClean="0">
                <a:hlinkClick r:id="rId2"/>
              </a:rPr>
              <a:t>pdf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https://www.cdc.gov/traumaticbraininjury/pdf/reportstocongress/managementoftbiinchildren/</a:t>
            </a:r>
            <a:r>
              <a:rPr lang="en-US" dirty="0" smtClean="0">
                <a:hlinkClick r:id="rId3"/>
              </a:rPr>
              <a:t>TBIRTCExecutiveSummary.pdf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https://www.cdc.gov/traumaticbraininjury/pdf/reportstocongress/managementoftbiinchildren/factsheets/TBIRTCFS-Healthcare-Providers-508.</a:t>
            </a:r>
            <a:r>
              <a:rPr lang="en-US" dirty="0" smtClean="0">
                <a:hlinkClick r:id="rId4"/>
              </a:rPr>
              <a:t>pdf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https://www.cdc.gov/traumaticbraininjury/pdf/reportstocongress/managementoftbiinchildren/factsheets/TBIRTCFS-Parents-508.</a:t>
            </a:r>
            <a:r>
              <a:rPr lang="en-US" dirty="0" smtClean="0">
                <a:hlinkClick r:id="rId5"/>
              </a:rPr>
              <a:t>pdf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https://www.cdc.gov/traumaticbraininjury/pdf/reportstocongress/managementoftbiinchildren/factsheets/TBIRTCFS-Schools-508.</a:t>
            </a:r>
            <a:r>
              <a:rPr lang="en-US" dirty="0" smtClean="0">
                <a:hlinkClick r:id="rId6"/>
              </a:rPr>
              <a:t>pdf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https://www.cdc.gov/traumaticbraininjury/pdf/reportstocongress/managementoftbiinchildren/factsheets/TBIRTCFS-Partners-508.</a:t>
            </a:r>
            <a:r>
              <a:rPr lang="en-US" dirty="0" smtClean="0">
                <a:hlinkClick r:id="rId7"/>
              </a:rPr>
              <a:t>pdf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headsup</a:t>
            </a:r>
            <a:r>
              <a:rPr lang="en-US" dirty="0"/>
              <a:t>/resources/</a:t>
            </a:r>
            <a:r>
              <a:rPr lang="en-US" dirty="0" err="1" smtClean="0"/>
              <a:t>custom.html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653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IMG_41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35" r="-19435"/>
          <a:stretch>
            <a:fillRect/>
          </a:stretch>
        </p:blipFill>
        <p:spPr>
          <a:xfrm rot="5400000">
            <a:off x="1732332" y="2195144"/>
            <a:ext cx="5769504" cy="3115942"/>
          </a:xfrm>
        </p:spPr>
      </p:pic>
    </p:spTree>
    <p:extLst>
      <p:ext uri="{BB962C8B-B14F-4D97-AF65-F5344CB8AC3E}">
        <p14:creationId xmlns:p14="http://schemas.microsoft.com/office/powerpoint/2010/main" val="191455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“If you will give the matter a moment’s thought, you’ll see that memory is the highest faculty of the human”- Joseph Pulitzer</a:t>
            </a:r>
          </a:p>
        </p:txBody>
      </p:sp>
      <p:pic>
        <p:nvPicPr>
          <p:cNvPr id="5" name="Content Placeholder 4" descr="Memory 1.2.jp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08" r="-14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313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Concussions/TBI and memory</a:t>
            </a:r>
            <a:endParaRPr lang="en-US" dirty="0"/>
          </a:p>
        </p:txBody>
      </p:sp>
      <p:pic>
        <p:nvPicPr>
          <p:cNvPr id="6" name="Content Placeholder 5" descr="Memory 1.3.jp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Content Placeholder 4" descr="Screen Shot 2018-04-17 at 3.13.15 PM.png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648200" y="5299810"/>
            <a:ext cx="280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Elsa, Getty Images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317734"/>
            <a:ext cx="403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Photo: Tony </a:t>
            </a:r>
            <a:r>
              <a:rPr lang="en-US" sz="1000" dirty="0" err="1" smtClean="0"/>
              <a:t>Avelar</a:t>
            </a:r>
            <a:r>
              <a:rPr lang="en-US" sz="1000" dirty="0" smtClean="0"/>
              <a:t>, 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996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Memory and TBI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“Blank spots”- Larry Johnson, former Penn State and Chiefs running back said in an interview with the Chicago Tribune in 2017 regarding his memory</a:t>
            </a:r>
          </a:p>
        </p:txBody>
      </p:sp>
      <p:pic>
        <p:nvPicPr>
          <p:cNvPr id="5" name="Content Placeholder 4" descr="Screen Shot 2018-04-16 at 2.51.49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89" r="-21489"/>
          <a:stretch/>
        </p:blipFill>
        <p:spPr/>
      </p:pic>
      <p:sp>
        <p:nvSpPr>
          <p:cNvPr id="4" name="TextBox 3"/>
          <p:cNvSpPr txBox="1"/>
          <p:nvPr/>
        </p:nvSpPr>
        <p:spPr>
          <a:xfrm>
            <a:off x="5390358" y="5943601"/>
            <a:ext cx="2789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Dave </a:t>
            </a:r>
            <a:r>
              <a:rPr lang="en-US" sz="1200" dirty="0" err="1" smtClean="0"/>
              <a:t>Kaup</a:t>
            </a:r>
            <a:r>
              <a:rPr lang="en-US" sz="1200" dirty="0" smtClean="0"/>
              <a:t>, REUTERS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9680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9761</TotalTime>
  <Words>2234</Words>
  <Application>Microsoft Macintosh PowerPoint</Application>
  <PresentationFormat>On-screen Show (4:3)</PresentationFormat>
  <Paragraphs>354</Paragraphs>
  <Slides>65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Breeze</vt:lpstr>
      <vt:lpstr>Pediatric TBI and Memory Loss</vt:lpstr>
      <vt:lpstr>Financial Disclosures</vt:lpstr>
      <vt:lpstr>About me</vt:lpstr>
      <vt:lpstr>About me</vt:lpstr>
      <vt:lpstr>TBI and Memory</vt:lpstr>
      <vt:lpstr>Memory</vt:lpstr>
      <vt:lpstr>Memory</vt:lpstr>
      <vt:lpstr>Concussions/TBI and memory</vt:lpstr>
      <vt:lpstr> Memory and TBI</vt:lpstr>
      <vt:lpstr>Memory and TBI</vt:lpstr>
      <vt:lpstr>Memory</vt:lpstr>
      <vt:lpstr>Types of memory</vt:lpstr>
      <vt:lpstr>Short term memory</vt:lpstr>
      <vt:lpstr>Long term memory</vt:lpstr>
      <vt:lpstr>Three steps in memory acquisition</vt:lpstr>
      <vt:lpstr>Anatomy and physiology of the brain</vt:lpstr>
      <vt:lpstr>Anatomy and physiology of the brain</vt:lpstr>
      <vt:lpstr>Anatomy and physiology of the brain</vt:lpstr>
      <vt:lpstr>Anatomy and physiology of the brain</vt:lpstr>
      <vt:lpstr>Temporal lobe</vt:lpstr>
      <vt:lpstr>Limbic system</vt:lpstr>
      <vt:lpstr>Frontal Lobe</vt:lpstr>
      <vt:lpstr>Prefrontal Cortex</vt:lpstr>
      <vt:lpstr>Occipital lobe</vt:lpstr>
      <vt:lpstr>Traumatic brain injury</vt:lpstr>
      <vt:lpstr>Coup-Contra Coup </vt:lpstr>
      <vt:lpstr>Diffuse axonal</vt:lpstr>
      <vt:lpstr>Causes of TBI</vt:lpstr>
      <vt:lpstr>Epidemiology</vt:lpstr>
      <vt:lpstr>TBIs in Children</vt:lpstr>
      <vt:lpstr>TBIs in children</vt:lpstr>
      <vt:lpstr>Underreported TBI</vt:lpstr>
      <vt:lpstr>Concussion</vt:lpstr>
      <vt:lpstr>Sports related concussion</vt:lpstr>
      <vt:lpstr>Sports related concussion</vt:lpstr>
      <vt:lpstr>Sports related concussion</vt:lpstr>
      <vt:lpstr>Sports related concussion</vt:lpstr>
      <vt:lpstr>Concussion</vt:lpstr>
      <vt:lpstr>Evaluating memory after TBI</vt:lpstr>
      <vt:lpstr>SCAT-5</vt:lpstr>
      <vt:lpstr>SCAT 5</vt:lpstr>
      <vt:lpstr>SCAT 5</vt:lpstr>
      <vt:lpstr>SCAT 5</vt:lpstr>
      <vt:lpstr>ImPACT</vt:lpstr>
      <vt:lpstr>C3 Logix</vt:lpstr>
      <vt:lpstr>Memory tests </vt:lpstr>
      <vt:lpstr>Clinical presentation</vt:lpstr>
      <vt:lpstr>Clinical presentation</vt:lpstr>
      <vt:lpstr>Memory specific deficits</vt:lpstr>
      <vt:lpstr>Special interest populations</vt:lpstr>
      <vt:lpstr>Repeated Concussions </vt:lpstr>
      <vt:lpstr>Subconcussive blows </vt:lpstr>
      <vt:lpstr>Treatment Plan</vt:lpstr>
      <vt:lpstr>Treatment Plan to help with memory</vt:lpstr>
      <vt:lpstr>Treatment Plan</vt:lpstr>
      <vt:lpstr>Treatment Plan </vt:lpstr>
      <vt:lpstr>Treatment Plan </vt:lpstr>
      <vt:lpstr>Treatment Plan</vt:lpstr>
      <vt:lpstr>Treatment Plan </vt:lpstr>
      <vt:lpstr>Treatment Plan  </vt:lpstr>
      <vt:lpstr>Treatment Plan</vt:lpstr>
      <vt:lpstr>Treatment Plan</vt:lpstr>
      <vt:lpstr>Post Concussive Syndrome </vt:lpstr>
      <vt:lpstr>Additional Resources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TBI and Memory Loss</dc:title>
  <dc:creator>Kellie Meredith</dc:creator>
  <cp:lastModifiedBy>Jeremy Bock</cp:lastModifiedBy>
  <cp:revision>111</cp:revision>
  <dcterms:created xsi:type="dcterms:W3CDTF">2018-04-13T02:16:07Z</dcterms:created>
  <dcterms:modified xsi:type="dcterms:W3CDTF">2018-05-16T07:27:47Z</dcterms:modified>
</cp:coreProperties>
</file>