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40" r:id="rId2"/>
    <p:sldMasterId id="2147483852" r:id="rId3"/>
    <p:sldMasterId id="2147483816" r:id="rId4"/>
    <p:sldMasterId id="2147483792" r:id="rId5"/>
    <p:sldMasterId id="2147483804" r:id="rId6"/>
    <p:sldMasterId id="2147483901" r:id="rId7"/>
    <p:sldMasterId id="2147483923" r:id="rId8"/>
    <p:sldMasterId id="2147483976" r:id="rId9"/>
  </p:sldMasterIdLst>
  <p:notesMasterIdLst>
    <p:notesMasterId r:id="rId65"/>
  </p:notesMasterIdLst>
  <p:handoutMasterIdLst>
    <p:handoutMasterId r:id="rId66"/>
  </p:handoutMasterIdLst>
  <p:sldIdLst>
    <p:sldId id="257" r:id="rId10"/>
    <p:sldId id="288" r:id="rId11"/>
    <p:sldId id="268" r:id="rId12"/>
    <p:sldId id="269" r:id="rId13"/>
    <p:sldId id="270" r:id="rId14"/>
    <p:sldId id="557" r:id="rId15"/>
    <p:sldId id="271" r:id="rId16"/>
    <p:sldId id="278" r:id="rId17"/>
    <p:sldId id="411" r:id="rId18"/>
    <p:sldId id="412" r:id="rId19"/>
    <p:sldId id="446" r:id="rId20"/>
    <p:sldId id="414" r:id="rId21"/>
    <p:sldId id="417" r:id="rId22"/>
    <p:sldId id="415" r:id="rId23"/>
    <p:sldId id="552" r:id="rId24"/>
    <p:sldId id="379" r:id="rId25"/>
    <p:sldId id="419" r:id="rId26"/>
    <p:sldId id="450" r:id="rId27"/>
    <p:sldId id="421" r:id="rId28"/>
    <p:sldId id="422" r:id="rId29"/>
    <p:sldId id="423" r:id="rId30"/>
    <p:sldId id="420" r:id="rId31"/>
    <p:sldId id="425" r:id="rId32"/>
    <p:sldId id="426" r:id="rId33"/>
    <p:sldId id="427" r:id="rId34"/>
    <p:sldId id="430" r:id="rId35"/>
    <p:sldId id="431" r:id="rId36"/>
    <p:sldId id="432" r:id="rId37"/>
    <p:sldId id="553" r:id="rId38"/>
    <p:sldId id="434" r:id="rId39"/>
    <p:sldId id="567" r:id="rId40"/>
    <p:sldId id="435" r:id="rId41"/>
    <p:sldId id="326" r:id="rId42"/>
    <p:sldId id="436" r:id="rId43"/>
    <p:sldId id="437" r:id="rId44"/>
    <p:sldId id="442" r:id="rId45"/>
    <p:sldId id="533" r:id="rId46"/>
    <p:sldId id="534" r:id="rId47"/>
    <p:sldId id="471" r:id="rId48"/>
    <p:sldId id="460" r:id="rId49"/>
    <p:sldId id="537" r:id="rId50"/>
    <p:sldId id="539" r:id="rId51"/>
    <p:sldId id="464" r:id="rId52"/>
    <p:sldId id="332" r:id="rId53"/>
    <p:sldId id="292" r:id="rId54"/>
    <p:sldId id="494" r:id="rId55"/>
    <p:sldId id="495" r:id="rId56"/>
    <p:sldId id="331" r:id="rId57"/>
    <p:sldId id="554" r:id="rId58"/>
    <p:sldId id="558" r:id="rId59"/>
    <p:sldId id="559" r:id="rId60"/>
    <p:sldId id="560" r:id="rId61"/>
    <p:sldId id="561" r:id="rId62"/>
    <p:sldId id="289" r:id="rId63"/>
    <p:sldId id="283" r:id="rId6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CC99FF"/>
    <a:srgbClr val="FFCCCC"/>
    <a:srgbClr val="F0B31C"/>
    <a:srgbClr val="002855"/>
    <a:srgbClr val="968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13" autoAdjust="0"/>
    <p:restoredTop sz="86765" autoAdjust="0"/>
  </p:normalViewPr>
  <p:slideViewPr>
    <p:cSldViewPr snapToObjects="1">
      <p:cViewPr varScale="1">
        <p:scale>
          <a:sx n="102" d="100"/>
          <a:sy n="102" d="100"/>
        </p:scale>
        <p:origin x="1315" y="77"/>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4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8E96CF-2EFE-436A-8EE3-A7A483F58397}" type="datetimeFigureOut">
              <a:rPr lang="en-US" smtClean="0"/>
              <a:t>5/9/2018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59FF7-3052-4E85-9415-1048AA2FCA3C}" type="slidenum">
              <a:rPr lang="en-US" smtClean="0"/>
              <a:t>‹#›</a:t>
            </a:fld>
            <a:endParaRPr lang="en-US"/>
          </a:p>
        </p:txBody>
      </p:sp>
    </p:spTree>
    <p:extLst>
      <p:ext uri="{BB962C8B-B14F-4D97-AF65-F5344CB8AC3E}">
        <p14:creationId xmlns:p14="http://schemas.microsoft.com/office/powerpoint/2010/main" val="6416455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737E2-46FD-3742-BC67-55F5354BD562}" type="datetimeFigureOut">
              <a:rPr lang="en-US" smtClean="0"/>
              <a:t>5/9/2018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D1FDB-CE02-974B-9AB1-974DAEB1C604}" type="slidenum">
              <a:rPr lang="en-US" smtClean="0"/>
              <a:t>‹#›</a:t>
            </a:fld>
            <a:endParaRPr lang="en-US"/>
          </a:p>
        </p:txBody>
      </p:sp>
    </p:spTree>
    <p:extLst>
      <p:ext uri="{BB962C8B-B14F-4D97-AF65-F5344CB8AC3E}">
        <p14:creationId xmlns:p14="http://schemas.microsoft.com/office/powerpoint/2010/main" val="37475298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sha.org/Members/ebp/compendium/reviews/The-Impact-of-Augmentative-and-Alternative-Communication-Intervention-on-the-Speech-Production----.htm#sthash.LMFuZETB.dpu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efoza.com/post_choice-charts-for-students_395164/"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discovery.fifeschools.com/resources/kelso-s-choices" TargetMode="External"/><Relationship Id="rId4" Type="http://schemas.openxmlformats.org/officeDocument/2006/relationships/hyperlink" Target="http://www.psrideaweb.com/2012/10/wheel-of-choices.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oyouyoga.com/7-reasons-why-inversions-rock/"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doyouyoga.com/4-ways-to-be-more-patient-and-cal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orningculture.co/tent-for-bedroom/tent-for-bedroom-room-in-room-a-cozy-bed-tent-tent-bedroom-idea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pinterest.com/pin/252834966558149277/?lp=tru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Key Talking Points: Recommendation is to start out explaining that your program is a part of CED, then lead into program information and training topic</a:t>
            </a:r>
          </a:p>
          <a:p>
            <a:r>
              <a:rPr lang="en-US" altLang="en-US" smtClean="0"/>
              <a:t>-CED is a unit within West Virginia University (WVU), Health Sciences, and because of the placement within the University, has access and alignment within the Schools of Pharmacy, Public Health, Nursing, Medicine and Dentistry. </a:t>
            </a:r>
          </a:p>
        </p:txBody>
      </p:sp>
    </p:spTree>
    <p:extLst>
      <p:ext uri="{BB962C8B-B14F-4D97-AF65-F5344CB8AC3E}">
        <p14:creationId xmlns:p14="http://schemas.microsoft.com/office/powerpoint/2010/main" val="1279847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Knowing your triggers is great,</a:t>
            </a:r>
            <a:r>
              <a:rPr lang="en-US" baseline="0" dirty="0" smtClean="0"/>
              <a:t> but knowing the triggers of someone you are working with is even more important because you will get a better idea of how to interact with them so they will not be faced with a behavior in the future.</a:t>
            </a:r>
            <a:endParaRPr lang="en-US" dirty="0"/>
          </a:p>
        </p:txBody>
      </p:sp>
    </p:spTree>
    <p:extLst>
      <p:ext uri="{BB962C8B-B14F-4D97-AF65-F5344CB8AC3E}">
        <p14:creationId xmlns:p14="http://schemas.microsoft.com/office/powerpoint/2010/main" val="1291618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Will Using an Alternative Means of Communication Prevent a Child from Speaking?</a:t>
            </a:r>
          </a:p>
          <a:p>
            <a:r>
              <a:rPr lang="en-US" dirty="0" smtClean="0">
                <a:effectLst/>
              </a:rPr>
              <a:t>After reviewing all of the current research on augmentative and alternative communication (AAC) in</a:t>
            </a:r>
            <a:r>
              <a:rPr lang="en-US" sz="1200" kern="1200" dirty="0" smtClean="0">
                <a:solidFill>
                  <a:schemeClr val="tx1"/>
                </a:solidFill>
                <a:effectLst/>
                <a:latin typeface="+mn-lt"/>
                <a:ea typeface="+mn-ea"/>
                <a:cs typeface="+mn-cs"/>
                <a:hlinkClick r:id="rId3"/>
              </a:rPr>
              <a:t> 2006, Millar, D. C., Light, J. C., et al.</a:t>
            </a:r>
            <a:r>
              <a:rPr lang="en-US" dirty="0" smtClean="0">
                <a:effectLst/>
              </a:rPr>
              <a:t> made the following statement about using AAC:</a:t>
            </a:r>
          </a:p>
          <a:p>
            <a:r>
              <a:rPr lang="en-US" dirty="0" smtClean="0">
                <a:effectLst/>
              </a:rPr>
              <a:t>“The present research review provides important preliminary evidence that augmentative and alternative communication interventions do not inhibit speech production; instead, AAC may also support speech production”</a:t>
            </a:r>
          </a:p>
          <a:p>
            <a:endParaRPr lang="en-US" dirty="0" smtClean="0"/>
          </a:p>
          <a:p>
            <a:endParaRPr lang="en-US" dirty="0" smtClean="0"/>
          </a:p>
          <a:p>
            <a:endParaRPr lang="en-US" dirty="0" smtClean="0"/>
          </a:p>
          <a:p>
            <a:r>
              <a:rPr lang="en-US" dirty="0" smtClean="0"/>
              <a:t>PECS is actually a formal certification with 3 distinct tiers (antiquated with technology but does allow for learning to pair the picture with the item</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EBCD1FDB-CE02-974B-9AB1-974DAEB1C604}" type="slidenum">
              <a:rPr lang="en-US" smtClean="0"/>
              <a:t>26</a:t>
            </a:fld>
            <a:endParaRPr lang="en-US"/>
          </a:p>
        </p:txBody>
      </p:sp>
    </p:spTree>
    <p:extLst>
      <p:ext uri="{BB962C8B-B14F-4D97-AF65-F5344CB8AC3E}">
        <p14:creationId xmlns:p14="http://schemas.microsoft.com/office/powerpoint/2010/main" val="2450341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Knowing your triggers is great,</a:t>
            </a:r>
            <a:r>
              <a:rPr lang="en-US" baseline="0" dirty="0" smtClean="0"/>
              <a:t> but knowing the triggers of someone you are working with is even more important because you will get a better idea of how to interact with them so they will not be faced with a behavior in the future.</a:t>
            </a:r>
            <a:endParaRPr lang="en-US" dirty="0"/>
          </a:p>
        </p:txBody>
      </p:sp>
    </p:spTree>
    <p:extLst>
      <p:ext uri="{BB962C8B-B14F-4D97-AF65-F5344CB8AC3E}">
        <p14:creationId xmlns:p14="http://schemas.microsoft.com/office/powerpoint/2010/main" val="88462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Photo Credit: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hlinkClick r:id="rId3"/>
              </a:rPr>
              <a:t>http://www.efoza.com/post_choice-charts-for-students_395164/</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hlinkClick r:id="rId4"/>
              </a:rPr>
              <a:t>http://www.psrideaweb.com/2012/10/wheel-of-choices.html</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hlinkClick r:id="rId5"/>
              </a:rPr>
              <a:t>http://discovery.fifeschools.com/resources/kelso-s-choices</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r>
              <a:rPr lang="en-US" sz="1200" kern="1200" dirty="0" smtClean="0">
                <a:solidFill>
                  <a:schemeClr val="tx1"/>
                </a:solidFill>
                <a:effectLst/>
                <a:latin typeface="+mn-lt"/>
                <a:ea typeface="+mn-ea"/>
                <a:cs typeface="+mn-cs"/>
              </a:rPr>
              <a:t>Discovery Primary School.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Retrieved from Kelso's Choices: http://discovery.fifeschools.com/resources/kelso-s-choices</a:t>
            </a:r>
          </a:p>
          <a:p>
            <a:r>
              <a:rPr lang="en-US" sz="1200" kern="1200" dirty="0" err="1" smtClean="0">
                <a:solidFill>
                  <a:schemeClr val="tx1"/>
                </a:solidFill>
                <a:effectLst/>
                <a:latin typeface="+mn-lt"/>
                <a:ea typeface="+mn-ea"/>
                <a:cs typeface="+mn-cs"/>
              </a:rPr>
              <a:t>efoza</a:t>
            </a:r>
            <a:r>
              <a:rPr lang="en-US" sz="1200" kern="1200" dirty="0" smtClean="0">
                <a:solidFill>
                  <a:schemeClr val="tx1"/>
                </a:solidFill>
                <a:effectLst/>
                <a:latin typeface="+mn-lt"/>
                <a:ea typeface="+mn-ea"/>
                <a:cs typeface="+mn-cs"/>
              </a:rPr>
              <a:t>. (2018). Retrieved from 6 Best Images of Choice Charts For Students: http://www.efoza.com/post_choice-charts-for-students_395164/</a:t>
            </a:r>
          </a:p>
          <a:p>
            <a:r>
              <a:rPr lang="en-US" sz="1200" kern="1200" dirty="0" smtClean="0">
                <a:solidFill>
                  <a:schemeClr val="tx1"/>
                </a:solidFill>
                <a:effectLst/>
                <a:latin typeface="+mn-lt"/>
                <a:ea typeface="+mn-ea"/>
                <a:cs typeface="+mn-cs"/>
              </a:rPr>
              <a:t>Katie, S. (2012, October 22). Retrieved from Behavioral Interventions-For Kids: http://www.psrideaweb.com/2012/10/wheel-of-choices.html</a:t>
            </a:r>
          </a:p>
          <a:p>
            <a:r>
              <a:rPr lang="en-US" sz="1200" kern="120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Tree>
    <p:extLst>
      <p:ext uri="{BB962C8B-B14F-4D97-AF65-F5344CB8AC3E}">
        <p14:creationId xmlns:p14="http://schemas.microsoft.com/office/powerpoint/2010/main" val="3645139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i="1" dirty="0"/>
              <a:t>https://www.linkedin.com/pulse/neurochildren-dummies-emel-temu%C3%A7in</a:t>
            </a:r>
          </a:p>
          <a:p>
            <a:pPr rtl="0"/>
            <a:endParaRPr lang="en-US" b="1" i="1" dirty="0"/>
          </a:p>
          <a:p>
            <a:pPr rtl="0"/>
            <a:r>
              <a:rPr lang="en-US" b="1" i="1" dirty="0"/>
              <a:t>The </a:t>
            </a:r>
            <a:r>
              <a:rPr lang="en-US" b="1" i="1" dirty="0" smtClean="0"/>
              <a:t>Neocortex</a:t>
            </a:r>
            <a:r>
              <a:rPr lang="en-US" dirty="0" smtClean="0"/>
              <a:t> </a:t>
            </a:r>
            <a:r>
              <a:rPr lang="en-US" dirty="0"/>
              <a:t>is the new brain, which has been developed through ages, by human race get older. It is 3-4 million years old. The main characteristics of the neocortex is that it is the rational part of our brain.</a:t>
            </a:r>
          </a:p>
          <a:p>
            <a:pPr rtl="0"/>
            <a:r>
              <a:rPr lang="en-US" b="1" i="1" dirty="0"/>
              <a:t>The limbic system</a:t>
            </a:r>
            <a:r>
              <a:rPr lang="en-US" dirty="0"/>
              <a:t> is the store where our emotions are stored.</a:t>
            </a:r>
          </a:p>
          <a:p>
            <a:pPr rtl="0"/>
            <a:r>
              <a:rPr lang="en-US" b="1" i="1" dirty="0"/>
              <a:t>The Reptilian</a:t>
            </a:r>
            <a:r>
              <a:rPr lang="en-US" i="1" dirty="0"/>
              <a:t> </a:t>
            </a:r>
            <a:r>
              <a:rPr lang="en-US" dirty="0"/>
              <a:t>is the old brain, 500 million years old. It exists since the beginning of the life of mammals appeared on earths. The main characteristics of the reptilian is that it is our unconscious and is the center of our decision making system.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E62B9A-CD5F-482E-A7BC-E8F482E5DA5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a:ea typeface="+mn-ea"/>
                <a:cs typeface="+mn-cs"/>
              </a:rPr>
              <a:t>WVU/CED/PBS/Trauma 101/10-2017</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002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It reduces edema in the legs and feet.</a:t>
            </a:r>
          </a:p>
          <a:p>
            <a:r>
              <a:rPr lang="en-US" dirty="0" smtClean="0"/>
              <a:t>By reversing the effects of gravity on your legs and feet, you can really help to move any stuck or stagnant fluids that may build up there if you have low blood pressure, or spend a lot of time on your feet during your day. In this posture, you will be using gravity to your advantage.</a:t>
            </a:r>
          </a:p>
          <a:p>
            <a:r>
              <a:rPr lang="en-US" b="1" dirty="0" smtClean="0"/>
              <a:t>2. It relieves tired leg muscles.</a:t>
            </a:r>
          </a:p>
          <a:p>
            <a:r>
              <a:rPr lang="en-US" dirty="0" smtClean="0"/>
              <a:t>Hanging out with your legs up the wall is one of the best ways to help drain tension from the legs, feet, and even the hips if you have them elevated on blocks.</a:t>
            </a:r>
          </a:p>
          <a:p>
            <a:r>
              <a:rPr lang="en-US" dirty="0" smtClean="0"/>
              <a:t>If you have a strap around your legs, and have given yourself an extended period of time to allow your body to fully relax into the posture, you will find that tired, sore legs will feel a whole lot better once you come out of your posture.</a:t>
            </a:r>
          </a:p>
          <a:p>
            <a:r>
              <a:rPr lang="en-US" b="1" dirty="0" smtClean="0"/>
              <a:t>3. It gives you all the benefits of inversion, without the effort.</a:t>
            </a:r>
          </a:p>
          <a:p>
            <a:r>
              <a:rPr lang="en-US" dirty="0" smtClean="0"/>
              <a:t>You most likely know </a:t>
            </a:r>
            <a:r>
              <a:rPr lang="en-US" dirty="0" smtClean="0">
                <a:hlinkClick r:id="rId3"/>
              </a:rPr>
              <a:t>how good inversions are for you</a:t>
            </a:r>
            <a:r>
              <a:rPr lang="en-US" dirty="0" smtClean="0"/>
              <a:t> at this point—they can help to reverse the effects of gravity on the whole system, help regulate blood pressure, help move stuck fluids, and even help to improve your digestion.</a:t>
            </a:r>
          </a:p>
          <a:p>
            <a:r>
              <a:rPr lang="en-US" dirty="0" smtClean="0"/>
              <a:t>However, sometimes the energetic expressions of inversions like Handstand are too much. We all have times in our lives when we need something that is just fully nourishing, and that is where Legs Up the Wall comes in.</a:t>
            </a:r>
          </a:p>
          <a:p>
            <a:r>
              <a:rPr lang="en-US" dirty="0" smtClean="0"/>
              <a:t>You will still be getting many of the benefits of practicing an active inversion, while also fully resting and surrendering.</a:t>
            </a:r>
          </a:p>
          <a:p>
            <a:r>
              <a:rPr lang="en-US" b="1" dirty="0" smtClean="0"/>
              <a:t>4. It is super calming for the nervous system.</a:t>
            </a:r>
          </a:p>
          <a:p>
            <a:r>
              <a:rPr lang="en-US" dirty="0" smtClean="0"/>
              <a:t>This posture is really intended to be a deeply relaxing pose. When you combine a longer hold of Legs Up the Wall with slow, rhythmic breathing, you will be tapping into your "rest and digest" nervous response.</a:t>
            </a:r>
          </a:p>
          <a:p>
            <a:r>
              <a:rPr lang="en-US" dirty="0" smtClean="0"/>
              <a:t>In this state, your body will be actively digesting anything you have eaten, as well as working to heal and repair your body. When you do poses like Legs Up the Wall consistently for a period of time, you may notice that your body feels healthier overall, and that you are better able to find a calm state of mind.</a:t>
            </a:r>
          </a:p>
          <a:p>
            <a:r>
              <a:rPr lang="en-US" b="1" dirty="0" smtClean="0"/>
              <a:t>5. It helps quiet the mind.</a:t>
            </a:r>
          </a:p>
          <a:p>
            <a:r>
              <a:rPr lang="en-US" dirty="0" smtClean="0"/>
              <a:t>As mentioned in the point above, this posture may help you </a:t>
            </a:r>
            <a:r>
              <a:rPr lang="en-US" dirty="0" smtClean="0">
                <a:hlinkClick r:id="rId4"/>
              </a:rPr>
              <a:t>cultivate a quiet mind</a:t>
            </a:r>
            <a:r>
              <a:rPr lang="en-US" dirty="0" smtClean="0"/>
              <a:t> if you practice it for a period of time. By fully releasing and relaxing your body and by focusing on deep breathing, you will evoke a meditative state.</a:t>
            </a:r>
          </a:p>
          <a:p>
            <a:r>
              <a:rPr lang="en-US" dirty="0" smtClean="0"/>
              <a:t>Having the body feel safe and supported is one of the tools that we as yogis use to help reach this peaceful state. As you breathe, surrender and let go, you may find yourself slipping into bliss!</a:t>
            </a:r>
          </a:p>
          <a:p>
            <a:endParaRPr lang="en-US" dirty="0"/>
          </a:p>
        </p:txBody>
      </p:sp>
    </p:spTree>
    <p:extLst>
      <p:ext uri="{BB962C8B-B14F-4D97-AF65-F5344CB8AC3E}">
        <p14:creationId xmlns:p14="http://schemas.microsoft.com/office/powerpoint/2010/main" val="4143432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9281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https://www.youtube.com/watch?v=_mZbzDOpylA</a:t>
            </a:r>
          </a:p>
          <a:p>
            <a:endParaRPr lang="en-US" dirty="0"/>
          </a:p>
        </p:txBody>
      </p:sp>
      <p:sp>
        <p:nvSpPr>
          <p:cNvPr id="4" name="Slide Number Placeholder 3"/>
          <p:cNvSpPr>
            <a:spLocks noGrp="1"/>
          </p:cNvSpPr>
          <p:nvPr>
            <p:ph type="sldNum" sz="quarter" idx="10"/>
          </p:nvPr>
        </p:nvSpPr>
        <p:spPr/>
        <p:txBody>
          <a:bodyPr/>
          <a:lstStyle/>
          <a:p>
            <a:fld id="{BE32FC4E-DA95-450B-A9B4-3D49D6D98ACA}"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469396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Footer Placeholder 3"/>
          <p:cNvSpPr>
            <a:spLocks noGrp="1"/>
          </p:cNvSpPr>
          <p:nvPr>
            <p:ph type="ftr" sz="quarter" idx="4"/>
          </p:nvPr>
        </p:nvSpPr>
        <p:spPr/>
        <p:txBody>
          <a:bodyPr/>
          <a:lstStyle/>
          <a:p>
            <a:pPr>
              <a:defRPr/>
            </a:pPr>
            <a:r>
              <a:rPr lang="en-US" smtClean="0"/>
              <a:t>WVU/CED/SFC/February 2015</a:t>
            </a:r>
            <a:endParaRPr lang="en-US"/>
          </a:p>
        </p:txBody>
      </p:sp>
    </p:spTree>
    <p:extLst>
      <p:ext uri="{BB962C8B-B14F-4D97-AF65-F5344CB8AC3E}">
        <p14:creationId xmlns:p14="http://schemas.microsoft.com/office/powerpoint/2010/main" val="1957946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Photo Credit:</a:t>
            </a:r>
            <a:endParaRPr lang="en-US" sz="1400" dirty="0" smtClean="0">
              <a:hlinkClick r:id="rId3"/>
            </a:endParaRPr>
          </a:p>
          <a:p>
            <a:r>
              <a:rPr lang="en-US" sz="1200" dirty="0" smtClean="0">
                <a:hlinkClick r:id="rId3"/>
              </a:rPr>
              <a:t>http://morningculture.co/tent-for-bedroom/tent-for-bedroom-room-in-room-a-cozy-bed-tent-tent-bedroom-ideas/</a:t>
            </a:r>
            <a:endParaRPr lang="en-US" sz="1200" dirty="0" smtClean="0"/>
          </a:p>
          <a:p>
            <a:endParaRPr lang="en-US" sz="1200" dirty="0" smtClean="0"/>
          </a:p>
          <a:p>
            <a:r>
              <a:rPr lang="en-US" sz="1200" dirty="0" smtClean="0">
                <a:hlinkClick r:id="rId4"/>
              </a:rPr>
              <a:t>https://www.pinterest.com/pin/252834966558149277/?lp=true</a:t>
            </a:r>
            <a:endParaRPr lang="en-US" sz="1200" dirty="0" smtClean="0"/>
          </a:p>
          <a:p>
            <a:endParaRPr lang="en-US" dirty="0" smtClean="0"/>
          </a:p>
          <a:p>
            <a:r>
              <a:rPr lang="en-US" sz="1600" dirty="0" smtClean="0"/>
              <a:t>Photo Credit:</a:t>
            </a:r>
          </a:p>
          <a:p>
            <a:r>
              <a:rPr lang="en-US" sz="1200" dirty="0" smtClean="0">
                <a:hlinkClick r:id="rId3"/>
              </a:rPr>
              <a:t>https://hubpages.com/education/milk-jug-igloo</a:t>
            </a:r>
          </a:p>
          <a:p>
            <a:endParaRPr lang="en-US" sz="1200" dirty="0" smtClean="0">
              <a:hlinkClick r:id="rId3"/>
            </a:endParaRPr>
          </a:p>
          <a:p>
            <a:r>
              <a:rPr lang="en-US" sz="1200" dirty="0" smtClean="0">
                <a:hlinkClick r:id="rId3"/>
              </a:rPr>
              <a:t>https://www.pinterest.com/pin/102105116535109590/?lp=true</a:t>
            </a:r>
          </a:p>
          <a:p>
            <a:endParaRPr lang="en-US" dirty="0" smtClean="0"/>
          </a:p>
          <a:p>
            <a:endParaRPr lang="en-US" dirty="0" smtClean="0"/>
          </a:p>
          <a:p>
            <a:endParaRPr lang="en-US" dirty="0"/>
          </a:p>
        </p:txBody>
      </p:sp>
    </p:spTree>
    <p:extLst>
      <p:ext uri="{BB962C8B-B14F-4D97-AF65-F5344CB8AC3E}">
        <p14:creationId xmlns:p14="http://schemas.microsoft.com/office/powerpoint/2010/main" val="1712813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Key Talking Points: </a:t>
            </a:r>
          </a:p>
          <a:p>
            <a:r>
              <a:rPr lang="en-US" altLang="en-US" smtClean="0"/>
              <a:t>-The CED is a University Center for Excellence in Developmental Disabilities Education, Research and Service (UCEDD) designated and funded by the U.S. Department of Health and Human Services, Administration for Community Living, Administration on Intellectual Disabilities. </a:t>
            </a:r>
          </a:p>
          <a:p>
            <a:endParaRPr lang="en-US" altLang="en-US" smtClean="0"/>
          </a:p>
          <a:p>
            <a:r>
              <a:rPr lang="en-US" altLang="en-US" smtClean="0"/>
              <a:t>-UCEDDs were created in 1963 by the federal government with the enactment of Public Law 88-164 to serve people with intellectual disabilities. </a:t>
            </a:r>
          </a:p>
          <a:p>
            <a:endParaRPr lang="en-US" altLang="en-US" smtClean="0"/>
          </a:p>
          <a:p>
            <a:r>
              <a:rPr lang="en-US" altLang="en-US" smtClean="0"/>
              <a:t>-Today, there are sixty-seven (67) Centers across the country, authorized under the Developmental Disabilities Assistance and Bill of Rights Act of 2000 (PL-106-402), to serve as resources for Americans with a wide range of disabilities. The sixty-seven (67) Centers, at least one in every state and territory is affiliated with a major research University and serves as a resource for people of all ages. </a:t>
            </a:r>
          </a:p>
        </p:txBody>
      </p:sp>
    </p:spTree>
    <p:extLst>
      <p:ext uri="{BB962C8B-B14F-4D97-AF65-F5344CB8AC3E}">
        <p14:creationId xmlns:p14="http://schemas.microsoft.com/office/powerpoint/2010/main" val="1816621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Research should be up-to-date and the newest available</a:t>
            </a:r>
          </a:p>
          <a:p>
            <a:r>
              <a:rPr lang="en-US" altLang="en-US" dirty="0" smtClean="0"/>
              <a:t>References should be used on the slides and in listing at back if materials come directly from a particular source.</a:t>
            </a:r>
          </a:p>
          <a:p>
            <a:r>
              <a:rPr lang="en-US" altLang="en-US" dirty="0" smtClean="0"/>
              <a:t>References should be listed at back if materials use the source in an indirect way.</a:t>
            </a:r>
          </a:p>
          <a:p>
            <a:r>
              <a:rPr lang="en-US" altLang="en-US" dirty="0" smtClean="0"/>
              <a:t>If you are using someone’s exact words/wording, you must use quotations and in-text citation or else it is considered plagiarized.</a:t>
            </a:r>
          </a:p>
          <a:p>
            <a:r>
              <a:rPr lang="en-US" altLang="en-US" dirty="0" smtClean="0"/>
              <a:t>Follow American Psychological Association standards for references.</a:t>
            </a:r>
          </a:p>
          <a:p>
            <a:r>
              <a:rPr lang="en-US" altLang="en-US" dirty="0" smtClean="0">
                <a:solidFill>
                  <a:srgbClr val="FFC000"/>
                </a:solidFill>
              </a:rPr>
              <a:t>https://owl.english.purdue.edu/owl/section/2/10/</a:t>
            </a:r>
          </a:p>
          <a:p>
            <a:endParaRPr lang="en-US" dirty="0"/>
          </a:p>
        </p:txBody>
      </p:sp>
    </p:spTree>
    <p:extLst>
      <p:ext uri="{BB962C8B-B14F-4D97-AF65-F5344CB8AC3E}">
        <p14:creationId xmlns:p14="http://schemas.microsoft.com/office/powerpoint/2010/main" val="1479608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Research should be up-to-date and the newest available</a:t>
            </a:r>
          </a:p>
          <a:p>
            <a:r>
              <a:rPr lang="en-US" altLang="en-US" dirty="0" smtClean="0"/>
              <a:t>References should be used on the slides and in listing at back if materials come directly from a particular source.</a:t>
            </a:r>
          </a:p>
          <a:p>
            <a:r>
              <a:rPr lang="en-US" altLang="en-US" dirty="0" smtClean="0"/>
              <a:t>References should be listed at back if materials use the source in an indirect way.</a:t>
            </a:r>
          </a:p>
          <a:p>
            <a:r>
              <a:rPr lang="en-US" altLang="en-US" dirty="0" smtClean="0"/>
              <a:t>If you are using someone’s exact words/wording, you must use quotations and in-text citation or else it is considered plagiarized.</a:t>
            </a:r>
          </a:p>
          <a:p>
            <a:r>
              <a:rPr lang="en-US" altLang="en-US" dirty="0" smtClean="0"/>
              <a:t>Follow American Psychological Association standards for references.</a:t>
            </a:r>
          </a:p>
          <a:p>
            <a:r>
              <a:rPr lang="en-US" altLang="en-US" dirty="0" smtClean="0">
                <a:solidFill>
                  <a:srgbClr val="FFC000"/>
                </a:solidFill>
              </a:rPr>
              <a:t>https://owl.english.purdue.edu/owl/section/2/10/</a:t>
            </a:r>
          </a:p>
          <a:p>
            <a:endParaRPr lang="en-US" dirty="0"/>
          </a:p>
        </p:txBody>
      </p:sp>
    </p:spTree>
    <p:extLst>
      <p:ext uri="{BB962C8B-B14F-4D97-AF65-F5344CB8AC3E}">
        <p14:creationId xmlns:p14="http://schemas.microsoft.com/office/powerpoint/2010/main" val="2038364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Research should be up-to-date and the newest available</a:t>
            </a:r>
          </a:p>
          <a:p>
            <a:r>
              <a:rPr lang="en-US" altLang="en-US" dirty="0" smtClean="0"/>
              <a:t>References should be used on the slides and in listing at back if materials come directly from a particular source.</a:t>
            </a:r>
          </a:p>
          <a:p>
            <a:r>
              <a:rPr lang="en-US" altLang="en-US" dirty="0" smtClean="0"/>
              <a:t>References should be listed at back if materials use the source in an indirect way.</a:t>
            </a:r>
          </a:p>
          <a:p>
            <a:r>
              <a:rPr lang="en-US" altLang="en-US" dirty="0" smtClean="0"/>
              <a:t>If you are using someone’s exact words/wording, you must use quotations and in-text citation or else it is considered plagiarized.</a:t>
            </a:r>
          </a:p>
          <a:p>
            <a:r>
              <a:rPr lang="en-US" altLang="en-US" dirty="0" smtClean="0"/>
              <a:t>Follow American Psychological Association standards for references.</a:t>
            </a:r>
          </a:p>
          <a:p>
            <a:r>
              <a:rPr lang="en-US" altLang="en-US" dirty="0" smtClean="0">
                <a:solidFill>
                  <a:srgbClr val="FFC000"/>
                </a:solidFill>
              </a:rPr>
              <a:t>https://owl.english.purdue.edu/owl/section/2/10/</a:t>
            </a:r>
          </a:p>
          <a:p>
            <a:endParaRPr lang="en-US" dirty="0"/>
          </a:p>
        </p:txBody>
      </p:sp>
    </p:spTree>
    <p:extLst>
      <p:ext uri="{BB962C8B-B14F-4D97-AF65-F5344CB8AC3E}">
        <p14:creationId xmlns:p14="http://schemas.microsoft.com/office/powerpoint/2010/main" val="3027220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Research should be up-to-date and the newest available</a:t>
            </a:r>
          </a:p>
          <a:p>
            <a:r>
              <a:rPr lang="en-US" altLang="en-US" dirty="0" smtClean="0"/>
              <a:t>References should be used on the slides and in listing at back if materials come directly from a particular source.</a:t>
            </a:r>
          </a:p>
          <a:p>
            <a:r>
              <a:rPr lang="en-US" altLang="en-US" dirty="0" smtClean="0"/>
              <a:t>References should be listed at back if materials use the source in an indirect way.</a:t>
            </a:r>
          </a:p>
          <a:p>
            <a:r>
              <a:rPr lang="en-US" altLang="en-US" dirty="0" smtClean="0"/>
              <a:t>If you are using someone’s exact words/wording, you must use quotations and in-text citation or else it is considered plagiarized.</a:t>
            </a:r>
          </a:p>
          <a:p>
            <a:r>
              <a:rPr lang="en-US" altLang="en-US" dirty="0" smtClean="0"/>
              <a:t>Follow American Psychological Association standards for references.</a:t>
            </a:r>
          </a:p>
          <a:p>
            <a:r>
              <a:rPr lang="en-US" altLang="en-US" dirty="0" smtClean="0">
                <a:solidFill>
                  <a:srgbClr val="FFC000"/>
                </a:solidFill>
              </a:rPr>
              <a:t>https://owl.english.purdue.edu/owl/section/2/10/</a:t>
            </a:r>
          </a:p>
          <a:p>
            <a:endParaRPr lang="en-US" dirty="0"/>
          </a:p>
        </p:txBody>
      </p:sp>
    </p:spTree>
    <p:extLst>
      <p:ext uri="{BB962C8B-B14F-4D97-AF65-F5344CB8AC3E}">
        <p14:creationId xmlns:p14="http://schemas.microsoft.com/office/powerpoint/2010/main" val="425871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Research should be up-to-date and the newest available</a:t>
            </a:r>
          </a:p>
          <a:p>
            <a:r>
              <a:rPr lang="en-US" altLang="en-US" dirty="0" smtClean="0"/>
              <a:t>References should be used on the slides and in listing at back if materials come directly from a particular source.</a:t>
            </a:r>
          </a:p>
          <a:p>
            <a:r>
              <a:rPr lang="en-US" altLang="en-US" dirty="0" smtClean="0"/>
              <a:t>References should be listed at back if materials use the source in an indirect way.</a:t>
            </a:r>
          </a:p>
          <a:p>
            <a:r>
              <a:rPr lang="en-US" altLang="en-US" dirty="0" smtClean="0"/>
              <a:t>If you are using someone’s exact words/wording, you must use quotations and in-text citation or else it is considered plagiarized.</a:t>
            </a:r>
          </a:p>
          <a:p>
            <a:r>
              <a:rPr lang="en-US" altLang="en-US" dirty="0" smtClean="0"/>
              <a:t>Follow American Psychological Association standards for references.</a:t>
            </a:r>
          </a:p>
          <a:p>
            <a:r>
              <a:rPr lang="en-US" altLang="en-US" dirty="0" smtClean="0">
                <a:solidFill>
                  <a:srgbClr val="FFC000"/>
                </a:solidFill>
              </a:rPr>
              <a:t>https://owl.english.purdue.edu/owl/section/2/10/</a:t>
            </a:r>
          </a:p>
          <a:p>
            <a:endParaRPr lang="en-US" dirty="0"/>
          </a:p>
        </p:txBody>
      </p:sp>
    </p:spTree>
    <p:extLst>
      <p:ext uri="{BB962C8B-B14F-4D97-AF65-F5344CB8AC3E}">
        <p14:creationId xmlns:p14="http://schemas.microsoft.com/office/powerpoint/2010/main" val="276044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Key Talking Points:</a:t>
            </a:r>
          </a:p>
          <a:p>
            <a:r>
              <a:rPr lang="en-US" altLang="en-US" smtClean="0"/>
              <a:t>How to contact the program, Center, make a referral, etc.</a:t>
            </a:r>
          </a:p>
        </p:txBody>
      </p:sp>
    </p:spTree>
    <p:extLst>
      <p:ext uri="{BB962C8B-B14F-4D97-AF65-F5344CB8AC3E}">
        <p14:creationId xmlns:p14="http://schemas.microsoft.com/office/powerpoint/2010/main" val="321093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5775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Taking Points:</a:t>
            </a:r>
          </a:p>
          <a:p>
            <a:pPr>
              <a:defRPr/>
            </a:pPr>
            <a:r>
              <a:rPr lang="en-US" dirty="0" smtClean="0"/>
              <a:t>Staff are hosted by partner agencies and located across the state</a:t>
            </a:r>
          </a:p>
          <a:p>
            <a:pPr>
              <a:defRPr/>
            </a:pPr>
            <a:endParaRPr lang="en-US" dirty="0" smtClean="0"/>
          </a:p>
          <a:p>
            <a:pPr>
              <a:defRPr/>
            </a:pPr>
            <a:r>
              <a:rPr lang="en-US" dirty="0" smtClean="0"/>
              <a:t>Partners include:</a:t>
            </a:r>
          </a:p>
          <a:p>
            <a:pPr marL="168673" indent="-168673">
              <a:buFontTx/>
              <a:buChar char="-"/>
              <a:defRPr/>
            </a:pPr>
            <a:r>
              <a:rPr lang="en-US" dirty="0" smtClean="0"/>
              <a:t>WV Dept of Health &amp; Human Resources (DHHR)</a:t>
            </a:r>
          </a:p>
          <a:p>
            <a:pPr marL="168673" indent="-168673">
              <a:buFontTx/>
              <a:buChar char="-"/>
              <a:defRPr/>
            </a:pPr>
            <a:r>
              <a:rPr lang="en-US" dirty="0" smtClean="0"/>
              <a:t>WV Division of Rehabilitation Services (DRS)</a:t>
            </a:r>
          </a:p>
          <a:p>
            <a:pPr marL="168673" indent="-168673">
              <a:buFontTx/>
              <a:buChar char="-"/>
              <a:defRPr/>
            </a:pPr>
            <a:r>
              <a:rPr lang="en-US" dirty="0" smtClean="0"/>
              <a:t>WV Dept of Education (DOE)</a:t>
            </a:r>
          </a:p>
          <a:p>
            <a:pPr marL="168673" indent="-168673">
              <a:buFontTx/>
              <a:buChar char="-"/>
              <a:defRPr/>
            </a:pPr>
            <a:r>
              <a:rPr lang="en-US" dirty="0" smtClean="0"/>
              <a:t>WV Developmental Disabilities Council (DDC)</a:t>
            </a:r>
          </a:p>
          <a:p>
            <a:pPr marL="168673" indent="-168673">
              <a:buFontTx/>
              <a:buChar char="-"/>
              <a:defRPr/>
            </a:pPr>
            <a:r>
              <a:rPr lang="en-US" dirty="0" smtClean="0"/>
              <a:t>WV Advocates (WVA)</a:t>
            </a:r>
          </a:p>
          <a:p>
            <a:pPr marL="168673" indent="-168673">
              <a:buFontTx/>
              <a:buChar char="-"/>
              <a:defRPr/>
            </a:pPr>
            <a:r>
              <a:rPr lang="en-US" dirty="0" smtClean="0"/>
              <a:t>Maternal and Child Health Bureau (MCHB) /Health Resources and Services Administration (HRSA)</a:t>
            </a:r>
          </a:p>
          <a:p>
            <a:pPr marL="168673" indent="-168673">
              <a:buFontTx/>
              <a:buChar char="-"/>
              <a:defRPr/>
            </a:pPr>
            <a:r>
              <a:rPr lang="en-US" dirty="0" smtClean="0"/>
              <a:t>Administration for Community Living (ACL) / US Dept. of Health and Human Services</a:t>
            </a:r>
            <a:endParaRPr lang="en-US" dirty="0"/>
          </a:p>
        </p:txBody>
      </p:sp>
    </p:spTree>
    <p:extLst>
      <p:ext uri="{BB962C8B-B14F-4D97-AF65-F5344CB8AC3E}">
        <p14:creationId xmlns:p14="http://schemas.microsoft.com/office/powerpoint/2010/main" val="258076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01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5058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Knowing your triggers is great,</a:t>
            </a:r>
            <a:r>
              <a:rPr lang="en-US" baseline="0" dirty="0" smtClean="0"/>
              <a:t> but knowing the triggers of someone you are working with is even more important because you will get a better idea of how to interact with them so they will not be faced with a behavior in the future.</a:t>
            </a:r>
            <a:endParaRPr lang="en-US" dirty="0"/>
          </a:p>
        </p:txBody>
      </p:sp>
    </p:spTree>
    <p:extLst>
      <p:ext uri="{BB962C8B-B14F-4D97-AF65-F5344CB8AC3E}">
        <p14:creationId xmlns:p14="http://schemas.microsoft.com/office/powerpoint/2010/main" val="2575211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kids get more anxious before Christmas or things they are excited about, or just nervousness</a:t>
            </a:r>
            <a:endParaRPr lang="en-US" dirty="0"/>
          </a:p>
        </p:txBody>
      </p:sp>
    </p:spTree>
    <p:extLst>
      <p:ext uri="{BB962C8B-B14F-4D97-AF65-F5344CB8AC3E}">
        <p14:creationId xmlns:p14="http://schemas.microsoft.com/office/powerpoint/2010/main" val="260162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925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020963-22F9-4321-995D-C24CEFA7FE0D}"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033645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9E424F-8DE8-4D62-AA0F-C7C4DEBEF1B0}"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1009484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p:nvSpPr>
        <p:spPr bwMode="white">
          <a:xfrm>
            <a:off x="0" y="1"/>
            <a:ext cx="9144000" cy="116681"/>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3" name="Rectangle 2"/>
          <p:cNvSpPr>
            <a:spLocks noChangeArrowheads="1"/>
          </p:cNvSpPr>
          <p:nvPr/>
        </p:nvSpPr>
        <p:spPr bwMode="white">
          <a:xfrm>
            <a:off x="899160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4" name="Rectangle 3"/>
          <p:cNvSpPr>
            <a:spLocks noChangeArrowheads="1"/>
          </p:cNvSpPr>
          <p:nvPr/>
        </p:nvSpPr>
        <p:spPr bwMode="white">
          <a:xfrm>
            <a:off x="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auto">
          <a:xfrm>
            <a:off x="146050" y="479345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6" name="Rectangle 5"/>
          <p:cNvSpPr>
            <a:spLocks noChangeArrowheads="1"/>
          </p:cNvSpPr>
          <p:nvPr/>
        </p:nvSpPr>
        <p:spPr bwMode="auto">
          <a:xfrm>
            <a:off x="152400" y="119062"/>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Tree>
    <p:extLst>
      <p:ext uri="{BB962C8B-B14F-4D97-AF65-F5344CB8AC3E}">
        <p14:creationId xmlns:p14="http://schemas.microsoft.com/office/powerpoint/2010/main" val="244018944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5" descr="4x3_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 y="457200"/>
            <a:ext cx="2743200" cy="4114800"/>
          </a:xfrm>
          <a:prstGeom prst="rect">
            <a:avLst/>
          </a:prstGeom>
          <a:solidFill>
            <a:srgbClr val="FFC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7"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chemeClr val="bg1"/>
                </a:solidFill>
                <a:latin typeface="Arial Narrow" pitchFamily="34" charset="0"/>
              </a:rPr>
              <a:t>West Virginia University</a:t>
            </a:r>
          </a:p>
          <a:p>
            <a:pPr algn="r" eaLnBrk="1" hangingPunct="1">
              <a:defRPr/>
            </a:pPr>
            <a:r>
              <a:rPr lang="en-US" altLang="en-US" sz="1500" b="1" dirty="0">
                <a:solidFill>
                  <a:schemeClr val="bg1"/>
                </a:solidFill>
                <a:latin typeface="Arial Narrow" pitchFamily="34" charset="0"/>
              </a:rPr>
              <a:t>Center for Excellence in Disabilities</a:t>
            </a:r>
          </a:p>
        </p:txBody>
      </p:sp>
      <p:sp>
        <p:nvSpPr>
          <p:cNvPr id="2" name="Title 1"/>
          <p:cNvSpPr>
            <a:spLocks noGrp="1"/>
          </p:cNvSpPr>
          <p:nvPr>
            <p:ph type="title"/>
          </p:nvPr>
        </p:nvSpPr>
        <p:spPr>
          <a:xfrm>
            <a:off x="381000" y="685800"/>
            <a:ext cx="2362200" cy="742950"/>
          </a:xfrm>
        </p:spPr>
        <p:txBody>
          <a:bodyPr>
            <a:noAutofit/>
          </a:bodyPr>
          <a:lstStyle>
            <a:lvl1pPr algn="l">
              <a:buNone/>
              <a:defRPr sz="1650" b="1">
                <a:solidFill>
                  <a:srgbClr val="00467A"/>
                </a:solidFill>
              </a:defRPr>
            </a:lvl1pPr>
          </a:lstStyle>
          <a:p>
            <a:r>
              <a:rPr lang="en-US" dirty="0"/>
              <a:t>Click to edit Master title style</a:t>
            </a:r>
          </a:p>
        </p:txBody>
      </p:sp>
      <p:sp>
        <p:nvSpPr>
          <p:cNvPr id="3" name="Text Placeholder 2"/>
          <p:cNvSpPr>
            <a:spLocks noGrp="1"/>
          </p:cNvSpPr>
          <p:nvPr>
            <p:ph type="body" idx="2"/>
          </p:nvPr>
        </p:nvSpPr>
        <p:spPr>
          <a:xfrm>
            <a:off x="381000" y="1485901"/>
            <a:ext cx="2362200" cy="3108722"/>
          </a:xfrm>
        </p:spPr>
        <p:txBody>
          <a:bodyPr/>
          <a:lstStyle>
            <a:lvl1pPr marL="0" indent="0">
              <a:spcAft>
                <a:spcPts val="750"/>
              </a:spcAft>
              <a:buNone/>
              <a:defRPr sz="1200">
                <a:solidFill>
                  <a:srgbClr val="00467A"/>
                </a:solidFill>
              </a:defRPr>
            </a:lvl1pPr>
            <a:lvl2pPr>
              <a:buNone/>
              <a:defRPr sz="900"/>
            </a:lvl2pPr>
            <a:lvl3pPr>
              <a:buNone/>
              <a:defRPr sz="750"/>
            </a:lvl3pPr>
            <a:lvl4pPr>
              <a:buNone/>
              <a:defRPr sz="675"/>
            </a:lvl4pPr>
            <a:lvl5pPr>
              <a:buNone/>
              <a:defRPr sz="675"/>
            </a:lvl5pPr>
          </a:lstStyle>
          <a:p>
            <a:pPr lvl="0"/>
            <a:r>
              <a:rPr lang="en-US" dirty="0"/>
              <a:t>Click to edit Master text styles</a:t>
            </a:r>
          </a:p>
        </p:txBody>
      </p:sp>
      <p:sp>
        <p:nvSpPr>
          <p:cNvPr id="20" name="Content Placeholder 19"/>
          <p:cNvSpPr>
            <a:spLocks noGrp="1"/>
          </p:cNvSpPr>
          <p:nvPr>
            <p:ph sz="quarter" idx="1"/>
          </p:nvPr>
        </p:nvSpPr>
        <p:spPr>
          <a:xfrm>
            <a:off x="3124200" y="514350"/>
            <a:ext cx="5638800" cy="40576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2213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5" descr="4x3_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 y="457200"/>
            <a:ext cx="2743200" cy="4114800"/>
          </a:xfrm>
          <a:prstGeom prst="rect">
            <a:avLst/>
          </a:prstGeom>
          <a:solidFill>
            <a:srgbClr val="FFC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7"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chemeClr val="bg1"/>
                </a:solidFill>
                <a:latin typeface="Arial Narrow" pitchFamily="34" charset="0"/>
              </a:rPr>
              <a:t>West Virginia University</a:t>
            </a:r>
          </a:p>
          <a:p>
            <a:pPr algn="r" eaLnBrk="1" hangingPunct="1">
              <a:defRPr/>
            </a:pPr>
            <a:r>
              <a:rPr lang="en-US" altLang="en-US" sz="1500" b="1" dirty="0">
                <a:solidFill>
                  <a:schemeClr val="bg1"/>
                </a:solidFill>
                <a:latin typeface="Arial Narrow" pitchFamily="34" charset="0"/>
              </a:rPr>
              <a:t>Center for Excellence in Disabilities</a:t>
            </a:r>
          </a:p>
        </p:txBody>
      </p:sp>
      <p:sp>
        <p:nvSpPr>
          <p:cNvPr id="2" name="Title 1"/>
          <p:cNvSpPr>
            <a:spLocks noGrp="1"/>
          </p:cNvSpPr>
          <p:nvPr>
            <p:ph type="title"/>
          </p:nvPr>
        </p:nvSpPr>
        <p:spPr>
          <a:xfrm>
            <a:off x="3000375" y="3771900"/>
            <a:ext cx="5867400" cy="685800"/>
          </a:xfrm>
        </p:spPr>
        <p:txBody>
          <a:bodyPr anchor="t">
            <a:noAutofit/>
          </a:bodyPr>
          <a:lstStyle>
            <a:lvl1pPr algn="l">
              <a:buNone/>
              <a:defRPr sz="18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457200"/>
            <a:ext cx="5867400" cy="3200400"/>
          </a:xfrm>
        </p:spPr>
        <p:txBody>
          <a:bodyPr>
            <a:normAutofit/>
          </a:bodyPr>
          <a:lstStyle>
            <a:lvl1pPr marL="0" indent="0">
              <a:buNone/>
              <a:defRPr sz="2400">
                <a:solidFill>
                  <a:srgbClr val="333399"/>
                </a:solidFill>
              </a:defRPr>
            </a:lvl1pPr>
          </a:lstStyle>
          <a:p>
            <a:pPr lvl="0"/>
            <a:r>
              <a:rPr lang="en-US" noProof="0" dirty="0"/>
              <a:t>Click icon to add picture</a:t>
            </a:r>
          </a:p>
        </p:txBody>
      </p:sp>
      <p:sp>
        <p:nvSpPr>
          <p:cNvPr id="4" name="Text Placeholder 3"/>
          <p:cNvSpPr>
            <a:spLocks noGrp="1"/>
          </p:cNvSpPr>
          <p:nvPr>
            <p:ph type="body" sz="half" idx="2"/>
          </p:nvPr>
        </p:nvSpPr>
        <p:spPr>
          <a:xfrm>
            <a:off x="381000" y="742950"/>
            <a:ext cx="2438400" cy="3771900"/>
          </a:xfrm>
        </p:spPr>
        <p:txBody>
          <a:bodyPr/>
          <a:lstStyle>
            <a:lvl1pPr marL="0" indent="0">
              <a:spcAft>
                <a:spcPts val="750"/>
              </a:spcAft>
              <a:buFontTx/>
              <a:buNone/>
              <a:defRPr sz="1200">
                <a:solidFill>
                  <a:srgbClr val="00467A"/>
                </a:solidFill>
              </a:defRPr>
            </a:lvl1pPr>
            <a:lvl2pPr>
              <a:defRPr sz="900"/>
            </a:lvl2pPr>
            <a:lvl3pPr>
              <a:defRPr sz="750"/>
            </a:lvl3pPr>
            <a:lvl4pPr>
              <a:defRPr sz="675"/>
            </a:lvl4pPr>
            <a:lvl5pPr>
              <a:defRPr sz="675"/>
            </a:lvl5pPr>
          </a:lstStyle>
          <a:p>
            <a:pPr lvl="0"/>
            <a:r>
              <a:rPr lang="en-US" dirty="0"/>
              <a:t>Click to edit Master text styles</a:t>
            </a:r>
          </a:p>
        </p:txBody>
      </p:sp>
    </p:spTree>
    <p:extLst>
      <p:ext uri="{BB962C8B-B14F-4D97-AF65-F5344CB8AC3E}">
        <p14:creationId xmlns:p14="http://schemas.microsoft.com/office/powerpoint/2010/main" val="3439013562"/>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
            <a:ext cx="8229600" cy="939546"/>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4857749"/>
            <a:ext cx="5507719" cy="205740"/>
          </a:xfrm>
          <a:prstGeom prst="rect">
            <a:avLst/>
          </a:prstGeom>
        </p:spPr>
        <p:txBody>
          <a:bodyPr/>
          <a:lstStyle/>
          <a:p>
            <a:endParaRPr lang="en-US" dirty="0"/>
          </a:p>
        </p:txBody>
      </p:sp>
      <p:sp>
        <p:nvSpPr>
          <p:cNvPr id="6" name="Slide Number Placeholder 5"/>
          <p:cNvSpPr>
            <a:spLocks noGrp="1"/>
          </p:cNvSpPr>
          <p:nvPr>
            <p:ph type="sldNum" sz="quarter" idx="12"/>
          </p:nvPr>
        </p:nvSpPr>
        <p:spPr>
          <a:xfrm>
            <a:off x="8204396" y="4857749"/>
            <a:ext cx="733864" cy="205740"/>
          </a:xfrm>
          <a:prstGeom prst="rect">
            <a:avLst/>
          </a:prstGeom>
        </p:spPr>
        <p:txBody>
          <a:bodyPr/>
          <a:lstStyle/>
          <a:p>
            <a:fld id="{AA5FD5ED-52C1-4394-BD1C-FAFFF0B2F2B1}" type="slidenum">
              <a:rPr lang="en-US" smtClean="0"/>
              <a:pPr/>
              <a:t>‹#›</a:t>
            </a:fld>
            <a:endParaRPr lang="en-US" dirty="0"/>
          </a:p>
        </p:txBody>
      </p:sp>
    </p:spTree>
    <p:extLst>
      <p:ext uri="{BB962C8B-B14F-4D97-AF65-F5344CB8AC3E}">
        <p14:creationId xmlns:p14="http://schemas.microsoft.com/office/powerpoint/2010/main" val="115319658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a:off x="3652967" y="4711662"/>
            <a:ext cx="2057400" cy="273844"/>
          </a:xfrm>
        </p:spPr>
        <p:txBody>
          <a:bodyPr/>
          <a:lstStyle>
            <a:lvl1pPr algn="ctr">
              <a:defRPr/>
            </a:lvl1p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3618652460"/>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6" name="Slide Number Placeholder 5"/>
          <p:cNvSpPr>
            <a:spLocks noGrp="1"/>
          </p:cNvSpPr>
          <p:nvPr>
            <p:ph type="sldNum" sz="quarter" idx="12"/>
          </p:nvPr>
        </p:nvSpPr>
        <p:spPr/>
        <p:txBody>
          <a:body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58634202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103"/>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6" name="Slide Number Placeholder 5"/>
          <p:cNvSpPr>
            <a:spLocks noGrp="1"/>
          </p:cNvSpPr>
          <p:nvPr>
            <p:ph type="sldNum" sz="quarter" idx="12"/>
          </p:nvPr>
        </p:nvSpPr>
        <p:spPr/>
        <p:txBody>
          <a:body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1325823793"/>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lvl1pPr>
              <a:defRPr>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7" name="Slide Number Placeholder 6"/>
          <p:cNvSpPr>
            <a:spLocks noGrp="1"/>
          </p:cNvSpPr>
          <p:nvPr>
            <p:ph type="sldNum" sz="quarter" idx="12"/>
          </p:nvPr>
        </p:nvSpPr>
        <p:spPr/>
        <p:txBody>
          <a:body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359237159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lvl1pPr>
              <a:defRPr>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9" name="Slide Number Placeholder 8"/>
          <p:cNvSpPr>
            <a:spLocks noGrp="1"/>
          </p:cNvSpPr>
          <p:nvPr>
            <p:ph type="sldNum" sz="quarter" idx="12"/>
          </p:nvPr>
        </p:nvSpPr>
        <p:spPr/>
        <p:txBody>
          <a:body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392008278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5" name="Slide Number Placeholder 4"/>
          <p:cNvSpPr>
            <a:spLocks noGrp="1"/>
          </p:cNvSpPr>
          <p:nvPr>
            <p:ph type="sldNum" sz="quarter" idx="12"/>
          </p:nvPr>
        </p:nvSpPr>
        <p:spPr/>
        <p:txBody>
          <a:body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242470503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32D26-992A-4BC2-A1FC-B22AF1647E3A}"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7136348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4" name="Slide Number Placeholder 3"/>
          <p:cNvSpPr>
            <a:spLocks noGrp="1"/>
          </p:cNvSpPr>
          <p:nvPr>
            <p:ph type="sldNum" sz="quarter" idx="12"/>
          </p:nvPr>
        </p:nvSpPr>
        <p:spPr/>
        <p:txBody>
          <a:body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133440116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7" name="Slide Number Placeholder 6"/>
          <p:cNvSpPr>
            <a:spLocks noGrp="1"/>
          </p:cNvSpPr>
          <p:nvPr>
            <p:ph type="sldNum" sz="quarter" idx="12"/>
          </p:nvPr>
        </p:nvSpPr>
        <p:spPr/>
        <p:txBody>
          <a:body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298469059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7" name="Slide Number Placeholder 6"/>
          <p:cNvSpPr>
            <a:spLocks noGrp="1"/>
          </p:cNvSpPr>
          <p:nvPr>
            <p:ph type="sldNum" sz="quarter" idx="12"/>
          </p:nvPr>
        </p:nvSpPr>
        <p:spPr/>
        <p:txBody>
          <a:body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273849286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6" name="Slide Number Placeholder 5"/>
          <p:cNvSpPr>
            <a:spLocks noGrp="1"/>
          </p:cNvSpPr>
          <p:nvPr>
            <p:ph type="sldNum" sz="quarter" idx="12"/>
          </p:nvPr>
        </p:nvSpPr>
        <p:spPr/>
        <p:txBody>
          <a:body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308160543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6" name="Slide Number Placeholder 5"/>
          <p:cNvSpPr>
            <a:spLocks noGrp="1"/>
          </p:cNvSpPr>
          <p:nvPr>
            <p:ph type="sldNum" sz="quarter" idx="12"/>
          </p:nvPr>
        </p:nvSpPr>
        <p:spPr/>
        <p:txBody>
          <a:body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2284576433"/>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5258" y="4531026"/>
            <a:ext cx="684132" cy="273844"/>
          </a:xfrm>
          <a:prstGeom prst="rect">
            <a:avLst/>
          </a:prstGeom>
        </p:spPr>
        <p:txBody>
          <a:bodyPr/>
          <a:lstStyle/>
          <a:p>
            <a:endParaRPr lang="en-US" dirty="0"/>
          </a:p>
        </p:txBody>
      </p:sp>
      <p:sp>
        <p:nvSpPr>
          <p:cNvPr id="5" name="Footer Placeholder 4"/>
          <p:cNvSpPr>
            <a:spLocks noGrp="1"/>
          </p:cNvSpPr>
          <p:nvPr>
            <p:ph type="ftr" sz="quarter" idx="11"/>
          </p:nvPr>
        </p:nvSpPr>
        <p:spPr>
          <a:xfrm>
            <a:off x="609600" y="4531026"/>
            <a:ext cx="4622973" cy="273844"/>
          </a:xfrm>
          <a:prstGeom prst="rect">
            <a:avLst/>
          </a:prstGeom>
        </p:spPr>
        <p:txBody>
          <a:bodyPr/>
          <a:lstStyle/>
          <a:p>
            <a:r>
              <a:rPr lang="en-US" dirty="0" smtClean="0"/>
              <a:t>Center for Excellence in Disabilities Positive Behavior Support </a:t>
            </a:r>
            <a:endParaRPr lang="en-US" dirty="0"/>
          </a:p>
        </p:txBody>
      </p:sp>
      <p:sp>
        <p:nvSpPr>
          <p:cNvPr id="6" name="Slide Number Placeholder 5"/>
          <p:cNvSpPr>
            <a:spLocks noGrp="1"/>
          </p:cNvSpPr>
          <p:nvPr>
            <p:ph type="sldNum" sz="quarter" idx="12"/>
          </p:nvPr>
        </p:nvSpPr>
        <p:spPr>
          <a:xfrm>
            <a:off x="6444678" y="4531026"/>
            <a:ext cx="512638" cy="273844"/>
          </a:xfrm>
          <a:prstGeom prst="rect">
            <a:avLst/>
          </a:prstGeom>
        </p:spPr>
        <p:txBody>
          <a:bodyPr/>
          <a:lstStyle/>
          <a:p>
            <a:fld id="{A9E9EF58-3FCF-43ED-AE30-0798F566406B}" type="slidenum">
              <a:rPr lang="en-US" smtClean="0"/>
              <a:pPr/>
              <a:t>‹#›</a:t>
            </a:fld>
            <a:endParaRPr lang="en-US" dirty="0"/>
          </a:p>
        </p:txBody>
      </p:sp>
      <p:sp>
        <p:nvSpPr>
          <p:cNvPr id="8" name="Content Placeholder 7"/>
          <p:cNvSpPr>
            <a:spLocks noGrp="1"/>
          </p:cNvSpPr>
          <p:nvPr>
            <p:ph sz="quarter" idx="13"/>
          </p:nvPr>
        </p:nvSpPr>
        <p:spPr>
          <a:xfrm>
            <a:off x="1676400" y="857250"/>
            <a:ext cx="914400" cy="68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52032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5258" y="4531026"/>
            <a:ext cx="684132" cy="273844"/>
          </a:xfrm>
          <a:prstGeom prst="rect">
            <a:avLst/>
          </a:prstGeom>
        </p:spPr>
        <p:txBody>
          <a:bodyPr/>
          <a:lstStyle/>
          <a:p>
            <a:endParaRPr lang="en-US" dirty="0"/>
          </a:p>
        </p:txBody>
      </p:sp>
      <p:sp>
        <p:nvSpPr>
          <p:cNvPr id="5" name="Footer Placeholder 4"/>
          <p:cNvSpPr>
            <a:spLocks noGrp="1"/>
          </p:cNvSpPr>
          <p:nvPr>
            <p:ph type="ftr" sz="quarter" idx="11"/>
          </p:nvPr>
        </p:nvSpPr>
        <p:spPr>
          <a:xfrm>
            <a:off x="609600" y="4531026"/>
            <a:ext cx="4622973" cy="273844"/>
          </a:xfrm>
          <a:prstGeom prst="rect">
            <a:avLst/>
          </a:prstGeom>
        </p:spPr>
        <p:txBody>
          <a:bodyPr/>
          <a:lstStyle/>
          <a:p>
            <a:r>
              <a:rPr lang="en-US" dirty="0" smtClean="0"/>
              <a:t>Center for Excellence in Disabilities Positive Behavior Support </a:t>
            </a:r>
            <a:endParaRPr lang="en-US" dirty="0"/>
          </a:p>
        </p:txBody>
      </p:sp>
      <p:sp>
        <p:nvSpPr>
          <p:cNvPr id="6" name="Slide Number Placeholder 5"/>
          <p:cNvSpPr>
            <a:spLocks noGrp="1"/>
          </p:cNvSpPr>
          <p:nvPr>
            <p:ph type="sldNum" sz="quarter" idx="12"/>
          </p:nvPr>
        </p:nvSpPr>
        <p:spPr>
          <a:xfrm>
            <a:off x="6444678" y="4531026"/>
            <a:ext cx="512638" cy="273844"/>
          </a:xfrm>
          <a:prstGeom prst="rect">
            <a:avLst/>
          </a:prstGeom>
        </p:spPr>
        <p:txBody>
          <a:bodyPr/>
          <a:lstStyle/>
          <a:p>
            <a:fld id="{A9E9EF58-3FCF-43ED-AE30-0798F566406B}" type="slidenum">
              <a:rPr lang="en-US" smtClean="0"/>
              <a:pPr/>
              <a:t>‹#›</a:t>
            </a:fld>
            <a:endParaRPr lang="en-US" dirty="0"/>
          </a:p>
        </p:txBody>
      </p:sp>
      <p:sp>
        <p:nvSpPr>
          <p:cNvPr id="8" name="Content Placeholder 7"/>
          <p:cNvSpPr>
            <a:spLocks noGrp="1"/>
          </p:cNvSpPr>
          <p:nvPr>
            <p:ph sz="quarter" idx="13"/>
          </p:nvPr>
        </p:nvSpPr>
        <p:spPr>
          <a:xfrm>
            <a:off x="1676400" y="857250"/>
            <a:ext cx="914400" cy="68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855056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5258" y="4531026"/>
            <a:ext cx="684132" cy="273844"/>
          </a:xfrm>
          <a:prstGeom prst="rect">
            <a:avLst/>
          </a:prstGeom>
        </p:spPr>
        <p:txBody>
          <a:bodyPr/>
          <a:lstStyle/>
          <a:p>
            <a:endParaRPr lang="en-US" dirty="0"/>
          </a:p>
        </p:txBody>
      </p:sp>
      <p:sp>
        <p:nvSpPr>
          <p:cNvPr id="5" name="Footer Placeholder 4"/>
          <p:cNvSpPr>
            <a:spLocks noGrp="1"/>
          </p:cNvSpPr>
          <p:nvPr>
            <p:ph type="ftr" sz="quarter" idx="11"/>
          </p:nvPr>
        </p:nvSpPr>
        <p:spPr>
          <a:xfrm>
            <a:off x="609600" y="4531026"/>
            <a:ext cx="4622973" cy="273844"/>
          </a:xfrm>
          <a:prstGeom prst="rect">
            <a:avLst/>
          </a:prstGeom>
        </p:spPr>
        <p:txBody>
          <a:bodyPr/>
          <a:lstStyle/>
          <a:p>
            <a:r>
              <a:rPr lang="en-US" dirty="0" smtClean="0"/>
              <a:t>Center for Excellence in Disabilities Positive Behavior Support </a:t>
            </a:r>
            <a:endParaRPr lang="en-US" dirty="0"/>
          </a:p>
        </p:txBody>
      </p:sp>
      <p:sp>
        <p:nvSpPr>
          <p:cNvPr id="6" name="Slide Number Placeholder 5"/>
          <p:cNvSpPr>
            <a:spLocks noGrp="1"/>
          </p:cNvSpPr>
          <p:nvPr>
            <p:ph type="sldNum" sz="quarter" idx="12"/>
          </p:nvPr>
        </p:nvSpPr>
        <p:spPr>
          <a:xfrm>
            <a:off x="6444678" y="4531026"/>
            <a:ext cx="512638" cy="273844"/>
          </a:xfrm>
          <a:prstGeom prst="rect">
            <a:avLst/>
          </a:prstGeom>
        </p:spPr>
        <p:txBody>
          <a:bodyPr/>
          <a:lstStyle/>
          <a:p>
            <a:fld id="{A9E9EF58-3FCF-43ED-AE30-0798F566406B}" type="slidenum">
              <a:rPr lang="en-US" smtClean="0"/>
              <a:pPr/>
              <a:t>‹#›</a:t>
            </a:fld>
            <a:endParaRPr lang="en-US" dirty="0"/>
          </a:p>
        </p:txBody>
      </p:sp>
      <p:sp>
        <p:nvSpPr>
          <p:cNvPr id="8" name="Content Placeholder 7"/>
          <p:cNvSpPr>
            <a:spLocks noGrp="1"/>
          </p:cNvSpPr>
          <p:nvPr>
            <p:ph sz="quarter" idx="13"/>
          </p:nvPr>
        </p:nvSpPr>
        <p:spPr>
          <a:xfrm>
            <a:off x="1676400" y="857250"/>
            <a:ext cx="914400" cy="68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1774420"/>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5258" y="4531026"/>
            <a:ext cx="684132" cy="273844"/>
          </a:xfrm>
          <a:prstGeom prst="rect">
            <a:avLst/>
          </a:prstGeom>
        </p:spPr>
        <p:txBody>
          <a:bodyPr/>
          <a:lstStyle/>
          <a:p>
            <a:endParaRPr lang="en-US" dirty="0"/>
          </a:p>
        </p:txBody>
      </p:sp>
      <p:sp>
        <p:nvSpPr>
          <p:cNvPr id="5" name="Footer Placeholder 4"/>
          <p:cNvSpPr>
            <a:spLocks noGrp="1"/>
          </p:cNvSpPr>
          <p:nvPr>
            <p:ph type="ftr" sz="quarter" idx="11"/>
          </p:nvPr>
        </p:nvSpPr>
        <p:spPr>
          <a:xfrm>
            <a:off x="609600" y="4531026"/>
            <a:ext cx="4622973" cy="273844"/>
          </a:xfrm>
          <a:prstGeom prst="rect">
            <a:avLst/>
          </a:prstGeom>
        </p:spPr>
        <p:txBody>
          <a:bodyPr/>
          <a:lstStyle/>
          <a:p>
            <a:r>
              <a:rPr lang="en-US" dirty="0" smtClean="0"/>
              <a:t>Center for Excellence in Disabilities Positive Behavior Support </a:t>
            </a:r>
            <a:endParaRPr lang="en-US" dirty="0"/>
          </a:p>
        </p:txBody>
      </p:sp>
      <p:sp>
        <p:nvSpPr>
          <p:cNvPr id="6" name="Slide Number Placeholder 5"/>
          <p:cNvSpPr>
            <a:spLocks noGrp="1"/>
          </p:cNvSpPr>
          <p:nvPr>
            <p:ph type="sldNum" sz="quarter" idx="12"/>
          </p:nvPr>
        </p:nvSpPr>
        <p:spPr>
          <a:xfrm>
            <a:off x="6444678" y="4531026"/>
            <a:ext cx="512638" cy="273844"/>
          </a:xfrm>
          <a:prstGeom prst="rect">
            <a:avLst/>
          </a:prstGeom>
        </p:spPr>
        <p:txBody>
          <a:bodyPr/>
          <a:lstStyle/>
          <a:p>
            <a:fld id="{A9E9EF58-3FCF-43ED-AE30-0798F566406B}" type="slidenum">
              <a:rPr lang="en-US" smtClean="0"/>
              <a:pPr/>
              <a:t>‹#›</a:t>
            </a:fld>
            <a:endParaRPr lang="en-US" dirty="0"/>
          </a:p>
        </p:txBody>
      </p:sp>
      <p:sp>
        <p:nvSpPr>
          <p:cNvPr id="8" name="Content Placeholder 7"/>
          <p:cNvSpPr>
            <a:spLocks noGrp="1"/>
          </p:cNvSpPr>
          <p:nvPr>
            <p:ph sz="quarter" idx="13"/>
          </p:nvPr>
        </p:nvSpPr>
        <p:spPr>
          <a:xfrm>
            <a:off x="1676400" y="857250"/>
            <a:ext cx="914400" cy="68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36018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5258" y="4531026"/>
            <a:ext cx="684132" cy="273844"/>
          </a:xfrm>
          <a:prstGeom prst="rect">
            <a:avLst/>
          </a:prstGeom>
        </p:spPr>
        <p:txBody>
          <a:bodyPr/>
          <a:lstStyle/>
          <a:p>
            <a:endParaRPr lang="en-US" dirty="0"/>
          </a:p>
        </p:txBody>
      </p:sp>
      <p:sp>
        <p:nvSpPr>
          <p:cNvPr id="5" name="Footer Placeholder 4"/>
          <p:cNvSpPr>
            <a:spLocks noGrp="1"/>
          </p:cNvSpPr>
          <p:nvPr>
            <p:ph type="ftr" sz="quarter" idx="11"/>
          </p:nvPr>
        </p:nvSpPr>
        <p:spPr>
          <a:xfrm>
            <a:off x="609600" y="4531026"/>
            <a:ext cx="4622973" cy="273844"/>
          </a:xfrm>
          <a:prstGeom prst="rect">
            <a:avLst/>
          </a:prstGeom>
        </p:spPr>
        <p:txBody>
          <a:bodyPr/>
          <a:lstStyle/>
          <a:p>
            <a:r>
              <a:rPr lang="en-US" dirty="0" smtClean="0"/>
              <a:t>Center for Excellence in Disabilities Positive Behavior Support </a:t>
            </a:r>
            <a:endParaRPr lang="en-US" dirty="0"/>
          </a:p>
        </p:txBody>
      </p:sp>
      <p:sp>
        <p:nvSpPr>
          <p:cNvPr id="6" name="Slide Number Placeholder 5"/>
          <p:cNvSpPr>
            <a:spLocks noGrp="1"/>
          </p:cNvSpPr>
          <p:nvPr>
            <p:ph type="sldNum" sz="quarter" idx="12"/>
          </p:nvPr>
        </p:nvSpPr>
        <p:spPr>
          <a:xfrm>
            <a:off x="6444678" y="4531026"/>
            <a:ext cx="512638" cy="273844"/>
          </a:xfrm>
          <a:prstGeom prst="rect">
            <a:avLst/>
          </a:prstGeom>
        </p:spPr>
        <p:txBody>
          <a:bodyPr/>
          <a:lstStyle/>
          <a:p>
            <a:fld id="{A9E9EF58-3FCF-43ED-AE30-0798F566406B}" type="slidenum">
              <a:rPr lang="en-US" smtClean="0"/>
              <a:pPr/>
              <a:t>‹#›</a:t>
            </a:fld>
            <a:endParaRPr lang="en-US" dirty="0"/>
          </a:p>
        </p:txBody>
      </p:sp>
      <p:sp>
        <p:nvSpPr>
          <p:cNvPr id="8" name="Content Placeholder 7"/>
          <p:cNvSpPr>
            <a:spLocks noGrp="1"/>
          </p:cNvSpPr>
          <p:nvPr>
            <p:ph sz="quarter" idx="13"/>
          </p:nvPr>
        </p:nvSpPr>
        <p:spPr>
          <a:xfrm>
            <a:off x="1676400" y="857250"/>
            <a:ext cx="914400" cy="68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50266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829385-04AE-41FA-80A2-DC73259AB5C4}"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468684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029CB-0218-4842-8046-717EBE68789C}"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12592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901032-0592-451C-A1FC-20FE04650CC8}"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782355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9EEC5-93D9-4546-9FC8-1E9256A237FA}"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795042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5C6E56-48CA-43DD-815C-6BA67E6775B7}" type="datetime1">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638432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834504-38D7-4EEC-B9F6-AA9A59AD7F67}" type="datetime1">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30605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B8C31-2A6C-43F1-BFF7-14E879AEF670}" type="datetime1">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432802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4E130-6C46-4F7A-8F80-1A12CA4193C0}"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37023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60B3EA-6C16-4463-90EF-75C9C2F04878}"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26310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CA4A66-93A0-42A4-952C-7CAA2845F37B}"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6898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77749-AEB0-46E9-ACAF-23B9EF6CF0E5}"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122691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873F72-1280-49F5-A83A-142122DD1383}"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07670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mtClean="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mtClean="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mtClean="0"/>
          </a:p>
        </p:txBody>
      </p:sp>
      <p:pic>
        <p:nvPicPr>
          <p:cNvPr id="7" name="Picture 8" descr="4x3_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0988"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2000" b="1" dirty="0" smtClean="0">
                <a:solidFill>
                  <a:schemeClr val="bg1"/>
                </a:solidFill>
                <a:latin typeface="Arial Narrow" pitchFamily="34" charset="0"/>
              </a:rPr>
              <a:t>West Virginia University</a:t>
            </a:r>
          </a:p>
          <a:p>
            <a:pPr algn="r" eaLnBrk="1" hangingPunct="1">
              <a:defRPr/>
            </a:pPr>
            <a:r>
              <a:rPr lang="en-US" altLang="en-US" sz="2000" b="1" dirty="0" smtClean="0">
                <a:solidFill>
                  <a:schemeClr val="bg1"/>
                </a:solidFill>
                <a:latin typeface="Arial Narrow" pitchFamily="34" charset="0"/>
              </a:rPr>
              <a:t>Center for Excellence in Disabilities</a:t>
            </a:r>
          </a:p>
        </p:txBody>
      </p:sp>
      <p:sp>
        <p:nvSpPr>
          <p:cNvPr id="2" name="Title 1"/>
          <p:cNvSpPr>
            <a:spLocks noGrp="1"/>
          </p:cNvSpPr>
          <p:nvPr>
            <p:ph type="title"/>
          </p:nvPr>
        </p:nvSpPr>
        <p:spPr>
          <a:xfrm>
            <a:off x="685800" y="114300"/>
            <a:ext cx="7772400" cy="628650"/>
          </a:xfrm>
        </p:spPr>
        <p:txBody>
          <a:bodyPr/>
          <a:lstStyle>
            <a:lvl1pPr algn="ctr">
              <a:buNone/>
              <a:defRPr sz="4200" b="0" cap="none" baseline="0">
                <a:solidFill>
                  <a:srgbClr val="00467A"/>
                </a:solidFill>
              </a:defRPr>
            </a:lvl1pPr>
          </a:lstStyle>
          <a:p>
            <a:r>
              <a:rPr lang="en-US" dirty="0" smtClean="0"/>
              <a:t>Click to edit Master title style</a:t>
            </a:r>
            <a:endParaRPr lang="en-US" dirty="0"/>
          </a:p>
        </p:txBody>
      </p:sp>
      <p:sp>
        <p:nvSpPr>
          <p:cNvPr id="11" name="Content Placeholder 7"/>
          <p:cNvSpPr>
            <a:spLocks noGrp="1"/>
          </p:cNvSpPr>
          <p:nvPr>
            <p:ph sz="quarter" idx="1"/>
          </p:nvPr>
        </p:nvSpPr>
        <p:spPr>
          <a:xfrm>
            <a:off x="333487" y="971550"/>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457780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mtClean="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mtClean="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mtClean="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2000" b="1" dirty="0" smtClean="0">
                <a:solidFill>
                  <a:srgbClr val="333399"/>
                </a:solidFill>
                <a:latin typeface="Arial Narrow" pitchFamily="34" charset="0"/>
              </a:rPr>
              <a:t>West Virginia University</a:t>
            </a:r>
          </a:p>
          <a:p>
            <a:pPr algn="r" eaLnBrk="1" hangingPunct="1">
              <a:defRPr/>
            </a:pPr>
            <a:r>
              <a:rPr lang="en-US" altLang="en-US" sz="2000" b="1" dirty="0" smtClean="0">
                <a:solidFill>
                  <a:srgbClr val="333399"/>
                </a:solidFill>
                <a:latin typeface="Arial Narrow" pitchFamily="34" charset="0"/>
              </a:rPr>
              <a:t>Center for Excellence in Disabilities</a:t>
            </a:r>
          </a:p>
        </p:txBody>
      </p:sp>
      <p:sp>
        <p:nvSpPr>
          <p:cNvPr id="2" name="Title 1"/>
          <p:cNvSpPr>
            <a:spLocks noGrp="1"/>
          </p:cNvSpPr>
          <p:nvPr>
            <p:ph type="title"/>
          </p:nvPr>
        </p:nvSpPr>
        <p:spPr>
          <a:xfrm>
            <a:off x="685800" y="114300"/>
            <a:ext cx="7772400" cy="628650"/>
          </a:xfrm>
        </p:spPr>
        <p:txBody>
          <a:bodyPr/>
          <a:lstStyle>
            <a:lvl1pPr algn="ctr">
              <a:buNone/>
              <a:defRPr sz="4200" b="0" cap="none" baseline="0">
                <a:solidFill>
                  <a:srgbClr val="00467A"/>
                </a:solidFill>
              </a:defRPr>
            </a:lvl1pPr>
          </a:lstStyle>
          <a:p>
            <a:r>
              <a:rPr lang="en-US" dirty="0" smtClean="0"/>
              <a:t>Click to edit Master title style</a:t>
            </a:r>
            <a:endParaRPr lang="en-US" dirty="0"/>
          </a:p>
        </p:txBody>
      </p:sp>
      <p:sp>
        <p:nvSpPr>
          <p:cNvPr id="12" name="Content Placeholder 7"/>
          <p:cNvSpPr>
            <a:spLocks noGrp="1"/>
          </p:cNvSpPr>
          <p:nvPr>
            <p:ph sz="quarter" idx="1"/>
          </p:nvPr>
        </p:nvSpPr>
        <p:spPr>
          <a:xfrm>
            <a:off x="333487" y="971550"/>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551296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753159-CF65-4544-A89A-5CDCA93E0EFF}"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380315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0BB4CD-9C26-4C52-9D17-74986A8F0CBA}"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059661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3F09F0-750E-4684-A92B-50C29AD230FB}"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652660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CC0342-E793-482A-8A9F-EFA0E5CEEEB2}"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062273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7BDBE7-B22B-477C-9BEC-923C32ABE0AA}" type="datetime1">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4470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0F344D-77E2-442F-8D66-1FDCAE97EE5E}"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185570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15A463-E74C-4ED4-BDC9-332A5F2B1167}" type="datetime1">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81061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7C736A-6F85-46F4-AEEE-DEB8A2EF55A7}" type="datetime1">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478746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C2610F-EDA9-4FBF-A48C-F8C362FAFB3B}"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457808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C6A3D-E43B-4046-B17A-6A2E3B5D0F9A}"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108027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2DC9C-0AD3-4A4F-BCB9-A50ED800475E}"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435639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50A2D7-4C30-4CC1-B015-B87E0B1B20F4}"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026365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390C9D-D819-4AFE-B15F-2A5EC0674BF5}"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453625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D7871E-7CDA-47C9-B0BB-5E5CF6C09FFC}"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315373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B798E4-C6CF-4F6E-8429-0D333306E537}"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283147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1BE5E2-6220-4F88-B6DC-4B3796323619}"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824156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A4E39B-3BC3-4A34-8BCB-A9BB4E8B2135}"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531478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CB2E5F-413B-4053-8114-A4857B027690}" type="datetime1">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333898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56251D-1341-451C-B015-8A86F30349F1}" type="datetime1">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457067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430972-EAFA-4665-AA8B-1C447ED7219C}" type="datetime1">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389240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A1CD92-49BA-4EB0-8195-C177FBEEE1AE}"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727693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3DE1A-E95C-49AC-AB9A-69FFCC3A49BD}"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417234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5548A6-C5D5-4689-A357-7F84F2F9B123}"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922470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EA888-E416-4F82-950D-7CCBC8EB341E}"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270842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EC3B20-8AAF-457F-9371-AB42F8F9F95C}"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427807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E910D-0032-46F3-9061-93CC20FD497A}"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97371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D0873B-28FD-411F-B887-5C3C2DC6EAAB}"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503814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B868EC-7E68-49EE-9BE7-CC3DF9DDE5F1}" type="datetime1">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959253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6012EB-168E-41A1-8BB2-CF5C6E72BC54}"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69680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24B8A1-99A2-41BA-BAA1-E1D18221AFDE}" type="datetime1">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938613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B9DA40-D13A-43A0-9AD1-6D392DC93EEC}" type="datetime1">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003808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7B54A-839F-414D-83C2-5345A1A30D64}" type="datetime1">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1629743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D56A4D-1DEC-4EB7-8FA2-A039711A3269}"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8610946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8112D2-AA24-4587-BD37-C0CF96459458}"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318413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D4EEBE-1A4D-40BE-ABF6-6D3638968143}"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406684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B33678-A4CE-40A2-9D75-F9A453F948C4}"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200952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mtClean="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mtClean="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mtClean="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2000" b="1" dirty="0" smtClean="0">
                <a:solidFill>
                  <a:srgbClr val="333399"/>
                </a:solidFill>
                <a:latin typeface="Arial Narrow" pitchFamily="34" charset="0"/>
              </a:rPr>
              <a:t>West Virginia University</a:t>
            </a:r>
          </a:p>
          <a:p>
            <a:pPr algn="r" eaLnBrk="1" hangingPunct="1">
              <a:defRPr/>
            </a:pPr>
            <a:r>
              <a:rPr lang="en-US" altLang="en-US" sz="2000" b="1" dirty="0" smtClean="0">
                <a:solidFill>
                  <a:srgbClr val="333399"/>
                </a:solidFill>
                <a:latin typeface="Arial Narrow" pitchFamily="34" charset="0"/>
              </a:rPr>
              <a:t>Center for Excellence in Disabil</a:t>
            </a:r>
            <a:r>
              <a:rPr lang="en-US" altLang="en-US" sz="2000" dirty="0" smtClean="0">
                <a:solidFill>
                  <a:srgbClr val="333399"/>
                </a:solidFill>
                <a:latin typeface="Arial Narrow" pitchFamily="34" charset="0"/>
              </a:rPr>
              <a:t>ities</a:t>
            </a:r>
          </a:p>
        </p:txBody>
      </p:sp>
      <p:sp>
        <p:nvSpPr>
          <p:cNvPr id="2" name="Title 1"/>
          <p:cNvSpPr>
            <a:spLocks noGrp="1"/>
          </p:cNvSpPr>
          <p:nvPr>
            <p:ph type="title"/>
          </p:nvPr>
        </p:nvSpPr>
        <p:spPr>
          <a:xfrm>
            <a:off x="685800" y="114300"/>
            <a:ext cx="7772400" cy="628650"/>
          </a:xfrm>
        </p:spPr>
        <p:txBody>
          <a:bodyPr/>
          <a:lstStyle>
            <a:lvl1pPr algn="ctr">
              <a:buNone/>
              <a:defRPr sz="4200" b="0" cap="none" baseline="0">
                <a:solidFill>
                  <a:srgbClr val="00467A"/>
                </a:solidFill>
              </a:defRPr>
            </a:lvl1pPr>
          </a:lstStyle>
          <a:p>
            <a:r>
              <a:rPr lang="en-US" dirty="0" smtClean="0"/>
              <a:t>Click to edit Master title style</a:t>
            </a:r>
            <a:endParaRPr lang="en-US" dirty="0"/>
          </a:p>
        </p:txBody>
      </p:sp>
      <p:sp>
        <p:nvSpPr>
          <p:cNvPr id="11" name="Content Placeholder 7"/>
          <p:cNvSpPr>
            <a:spLocks noGrp="1"/>
          </p:cNvSpPr>
          <p:nvPr>
            <p:ph sz="quarter" idx="1"/>
          </p:nvPr>
        </p:nvSpPr>
        <p:spPr>
          <a:xfrm>
            <a:off x="333487" y="971550"/>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387258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6669"/>
            <a:ext cx="91662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rgbClr val="333399"/>
                </a:solidFill>
                <a:latin typeface="Arial Narrow" pitchFamily="34" charset="0"/>
              </a:rPr>
              <a:t>West Virginia University</a:t>
            </a:r>
          </a:p>
          <a:p>
            <a:pPr algn="r" eaLnBrk="1" hangingPunct="1">
              <a:defRPr/>
            </a:pPr>
            <a:r>
              <a:rPr lang="en-US" altLang="en-US" sz="1500" b="1" dirty="0">
                <a:solidFill>
                  <a:srgbClr val="333399"/>
                </a:solidFill>
                <a:latin typeface="Arial Narrow" pitchFamily="34" charset="0"/>
              </a:rPr>
              <a:t>Center for Excellence in Disabilities</a:t>
            </a:r>
          </a:p>
        </p:txBody>
      </p:sp>
      <p:sp>
        <p:nvSpPr>
          <p:cNvPr id="2" name="Title 1"/>
          <p:cNvSpPr>
            <a:spLocks noGrp="1"/>
          </p:cNvSpPr>
          <p:nvPr>
            <p:ph type="title"/>
          </p:nvPr>
        </p:nvSpPr>
        <p:spPr>
          <a:xfrm>
            <a:off x="685800" y="114300"/>
            <a:ext cx="7772400" cy="628650"/>
          </a:xfrm>
        </p:spPr>
        <p:txBody>
          <a:bodyPr/>
          <a:lstStyle>
            <a:lvl1pPr algn="ctr">
              <a:buNone/>
              <a:defRPr sz="3150" b="0" cap="none" baseline="0">
                <a:solidFill>
                  <a:srgbClr val="00467A"/>
                </a:solidFill>
              </a:defRPr>
            </a:lvl1pPr>
          </a:lstStyle>
          <a:p>
            <a:r>
              <a:rPr lang="en-US" dirty="0"/>
              <a:t>Click to edit Master title style</a:t>
            </a:r>
          </a:p>
        </p:txBody>
      </p:sp>
      <p:sp>
        <p:nvSpPr>
          <p:cNvPr id="12" name="Content Placeholder 7"/>
          <p:cNvSpPr>
            <a:spLocks noGrp="1"/>
          </p:cNvSpPr>
          <p:nvPr>
            <p:ph sz="quarter" idx="10"/>
          </p:nvPr>
        </p:nvSpPr>
        <p:spPr>
          <a:xfrm>
            <a:off x="331246" y="874479"/>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08649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B51A79-9B05-49EF-83BF-EBEA0347A55F}" type="datetime1">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8070167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28D4EC-E47E-4D26-8198-E2308B6CF521}"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331075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9FC9AD-C373-4328-9486-1FF630F51EBE}"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057046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4D4C09-353A-453E-AFB1-D4F4449095CF}"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799915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ED7D1A-A54A-4670-9D9D-2B9A512A4307}"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720635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9484FA-9F8B-4FC3-AA5D-9E03A8B98477}" type="datetime1">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7106799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99F49D-4F66-4988-B47E-BF0AE32A839F}" type="datetime1">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934212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D8122-26F6-4E16-8612-FDB03AD076FF}" type="datetime1">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203523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AF029-E2B9-4118-865D-DEF837BC6086}"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4208131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679C79-E0A0-493E-954A-D9EC2353378C}"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9433826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584F7D-A83A-4FAD-962D-94237E36C8F7}"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56049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A170A-7FD9-41F8-A74E-56CADABD36ED}" type="datetime1">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816495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C205F9-28EF-48A4-9B40-3A61AFBC467B}" type="datetime1">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459837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6351"/>
            <a:ext cx="9171316" cy="5156201"/>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6" y="1803400"/>
            <a:ext cx="5826719"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6" y="3038126"/>
            <a:ext cx="5826719"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437C24-8C3F-4611-AF31-05920C856028}"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982967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969981-EE99-4DC0-9387-36E1FB53F565}"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
        <p:nvSpPr>
          <p:cNvPr id="8" name="Content Placeholder 7"/>
          <p:cNvSpPr>
            <a:spLocks noGrp="1"/>
          </p:cNvSpPr>
          <p:nvPr>
            <p:ph sz="quarter" idx="13"/>
          </p:nvPr>
        </p:nvSpPr>
        <p:spPr>
          <a:xfrm>
            <a:off x="1676400" y="857250"/>
            <a:ext cx="914400" cy="68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894909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025651"/>
            <a:ext cx="6347715"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3395586"/>
            <a:ext cx="6347715"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78D2A1-7C51-415B-8794-E597CD55808F}"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7014426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4" cy="9906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1" y="1620442"/>
            <a:ext cx="3088109" cy="291057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1620443"/>
            <a:ext cx="3088110" cy="291058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47EB71-E79B-4B08-88AC-028F7DE2A66F}" type="datetime1">
              <a:rPr lang="en-US" smtClean="0">
                <a:solidFill>
                  <a:prstClr val="black">
                    <a:tint val="75000"/>
                  </a:prstClr>
                </a:solidFill>
              </a:rPr>
              <a:t>5/9/2018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2146382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3" cy="990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1620737"/>
            <a:ext cx="3090672"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599" y="2052935"/>
            <a:ext cx="3090672"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1620737"/>
            <a:ext cx="3090672"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66640" y="2052935"/>
            <a:ext cx="3090672"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2D60C3-3202-44E6-8744-FD4E63279BDB}" type="datetime1">
              <a:rPr lang="en-US" smtClean="0">
                <a:solidFill>
                  <a:prstClr val="black">
                    <a:tint val="75000"/>
                  </a:prstClr>
                </a:solidFill>
              </a:rPr>
              <a:t>5/9/2018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000227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457200"/>
            <a:ext cx="6347714"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E91F7B8-D4ED-4ECD-BE70-F3A88D2FFE75}" type="datetime1">
              <a:rPr lang="en-US" smtClean="0">
                <a:solidFill>
                  <a:prstClr val="black">
                    <a:tint val="75000"/>
                  </a:prstClr>
                </a:solidFill>
              </a:rPr>
              <a:t>5/9/2018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1172552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F28D8-2652-4C76-BBF7-FAB675077A87}" type="datetime1">
              <a:rPr lang="en-US" smtClean="0">
                <a:solidFill>
                  <a:prstClr val="black">
                    <a:tint val="75000"/>
                  </a:prstClr>
                </a:solidFill>
              </a:rPr>
              <a:t>5/9/2018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8514193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123953"/>
            <a:ext cx="2790182"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1276" y="386194"/>
            <a:ext cx="3386037" cy="41448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082802"/>
            <a:ext cx="2790182" cy="1938337"/>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B1C587-B336-4542-AA53-9C2A7F53E2EA}" type="datetime1">
              <a:rPr lang="en-US" smtClean="0">
                <a:solidFill>
                  <a:prstClr val="black">
                    <a:tint val="75000"/>
                  </a:prstClr>
                </a:solidFill>
              </a:rPr>
              <a:t>5/9/2018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256652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3600450"/>
            <a:ext cx="6347714"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457200"/>
            <a:ext cx="6347714"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609599" y="4025504"/>
            <a:ext cx="6347714"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49E34-8292-4BB9-8919-9A7F3F6CFB57}" type="datetime1">
              <a:rPr lang="en-US" smtClean="0">
                <a:solidFill>
                  <a:prstClr val="black">
                    <a:tint val="75000"/>
                  </a:prstClr>
                </a:solidFill>
              </a:rPr>
              <a:t>5/9/2018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99081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A20F1-9A87-4210-ADA1-8A37AB383489}"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4220028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4"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3352800"/>
            <a:ext cx="6347714"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5D032B-A839-4C48-BD78-3477682D2291}"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1024994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457200"/>
            <a:ext cx="607218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2724150"/>
            <a:ext cx="5419804"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52800"/>
            <a:ext cx="6347715"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FBBEA7-6EF1-4D75-9A87-9A1EBDA16079}"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
        <p:nvSpPr>
          <p:cNvPr id="24" name="TextBox 23"/>
          <p:cNvSpPr txBox="1"/>
          <p:nvPr/>
        </p:nvSpPr>
        <p:spPr>
          <a:xfrm>
            <a:off x="482712" y="592784"/>
            <a:ext cx="457319" cy="438582"/>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rPr>
              <a:t>“</a:t>
            </a:r>
          </a:p>
        </p:txBody>
      </p:sp>
      <p:sp>
        <p:nvSpPr>
          <p:cNvPr id="25" name="TextBox 24"/>
          <p:cNvSpPr txBox="1"/>
          <p:nvPr/>
        </p:nvSpPr>
        <p:spPr>
          <a:xfrm>
            <a:off x="6747700" y="2164917"/>
            <a:ext cx="457319" cy="438582"/>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8528246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448991"/>
            <a:ext cx="6347715"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4DC9D1-B28D-4E9C-B9A0-943ED1144DF4}"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9675050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457200"/>
            <a:ext cx="607218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C2612D-F395-4816-9617-E55FF5DDEEFA}"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
        <p:nvSpPr>
          <p:cNvPr id="24" name="TextBox 23"/>
          <p:cNvSpPr txBox="1"/>
          <p:nvPr/>
        </p:nvSpPr>
        <p:spPr>
          <a:xfrm>
            <a:off x="482712" y="592784"/>
            <a:ext cx="457319" cy="438582"/>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rPr>
              <a:t>“</a:t>
            </a:r>
          </a:p>
        </p:txBody>
      </p:sp>
      <p:sp>
        <p:nvSpPr>
          <p:cNvPr id="25" name="TextBox 24"/>
          <p:cNvSpPr txBox="1"/>
          <p:nvPr/>
        </p:nvSpPr>
        <p:spPr>
          <a:xfrm>
            <a:off x="6747700" y="2164917"/>
            <a:ext cx="457319" cy="438582"/>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37991865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457200"/>
            <a:ext cx="6341465"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3395586"/>
            <a:ext cx="6347715"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3212E0-9828-4F2B-844B-D0916CEF43C0}"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8366368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45A11B-F050-4C73-A248-A6BF90D8C086}"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122997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457201"/>
            <a:ext cx="978812"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457201"/>
            <a:ext cx="5195026" cy="3938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1C7B82-27FD-45AF-B440-4C43DB9A82F4}"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931282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42914" y="77391"/>
            <a:ext cx="8243887" cy="98583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00150"/>
            <a:ext cx="8229600" cy="3342085"/>
          </a:xfrm>
        </p:spPr>
        <p:txBody>
          <a:bodyPr/>
          <a:lstStyle/>
          <a:p>
            <a:pPr lvl="0"/>
            <a:endParaRPr lang="en-US" noProof="0" dirty="0" smtClean="0"/>
          </a:p>
        </p:txBody>
      </p:sp>
      <p:sp>
        <p:nvSpPr>
          <p:cNvPr id="4" name="Rectangle 47"/>
          <p:cNvSpPr>
            <a:spLocks noGrp="1" noChangeArrowheads="1"/>
          </p:cNvSpPr>
          <p:nvPr>
            <p:ph type="dt" sz="half" idx="10"/>
          </p:nvPr>
        </p:nvSpPr>
        <p:spPr>
          <a:ln/>
        </p:spPr>
        <p:txBody>
          <a:bodyPr/>
          <a:lstStyle>
            <a:lvl1pPr>
              <a:defRPr/>
            </a:lvl1pPr>
          </a:lstStyle>
          <a:p>
            <a:pPr>
              <a:defRPr/>
            </a:pPr>
            <a:fld id="{B514A9DA-159D-4685-B084-92FF997D6D9B}" type="datetime1">
              <a:rPr lang="en-US" smtClean="0"/>
              <a:t>5/9/2018</a:t>
            </a:fld>
            <a:endParaRPr lang="en-US" dirty="0"/>
          </a:p>
        </p:txBody>
      </p:sp>
      <p:sp>
        <p:nvSpPr>
          <p:cNvPr id="5" name="Rectangle 4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49"/>
          <p:cNvSpPr>
            <a:spLocks noGrp="1" noChangeArrowheads="1"/>
          </p:cNvSpPr>
          <p:nvPr>
            <p:ph type="sldNum" sz="quarter" idx="12"/>
          </p:nvPr>
        </p:nvSpPr>
        <p:spPr>
          <a:ln/>
        </p:spPr>
        <p:txBody>
          <a:bodyPr/>
          <a:lstStyle>
            <a:lvl1pPr>
              <a:defRPr/>
            </a:lvl1pPr>
          </a:lstStyle>
          <a:p>
            <a:pPr>
              <a:defRPr/>
            </a:pPr>
            <a:fld id="{5A2D8F94-6923-42A8-82F1-53567DF414F7}" type="slidenum">
              <a:rPr lang="en-US"/>
              <a:pPr>
                <a:defRPr/>
              </a:pPr>
              <a:t>‹#›</a:t>
            </a:fld>
            <a:endParaRPr lang="en-US" dirty="0"/>
          </a:p>
        </p:txBody>
      </p:sp>
    </p:spTree>
    <p:extLst>
      <p:ext uri="{BB962C8B-B14F-4D97-AF65-F5344CB8AC3E}">
        <p14:creationId xmlns:p14="http://schemas.microsoft.com/office/powerpoint/2010/main" val="9014916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white">
          <a:xfrm>
            <a:off x="8991600" y="2381"/>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6" name="Rectangle 5"/>
          <p:cNvSpPr>
            <a:spLocks noChangeArrowheads="1"/>
          </p:cNvSpPr>
          <p:nvPr/>
        </p:nvSpPr>
        <p:spPr bwMode="white">
          <a:xfrm>
            <a:off x="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7" name="Rectangle 6"/>
          <p:cNvSpPr>
            <a:spLocks noChangeArrowheads="1"/>
          </p:cNvSpPr>
          <p:nvPr/>
        </p:nvSpPr>
        <p:spPr bwMode="white">
          <a:xfrm>
            <a:off x="0" y="0"/>
            <a:ext cx="9144000" cy="18859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10" name="Rectangle 9"/>
          <p:cNvSpPr>
            <a:spLocks noChangeArrowheads="1"/>
          </p:cNvSpPr>
          <p:nvPr/>
        </p:nvSpPr>
        <p:spPr bwMode="auto">
          <a:xfrm>
            <a:off x="146050" y="479345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11" name="Straight Connector 10"/>
          <p:cNvSpPr>
            <a:spLocks noChangeShapeType="1"/>
          </p:cNvSpPr>
          <p:nvPr/>
        </p:nvSpPr>
        <p:spPr bwMode="auto">
          <a:xfrm>
            <a:off x="155575" y="1814513"/>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12" name="Rectangle 11"/>
          <p:cNvSpPr>
            <a:spLocks noChangeArrowheads="1"/>
          </p:cNvSpPr>
          <p:nvPr/>
        </p:nvSpPr>
        <p:spPr bwMode="auto">
          <a:xfrm>
            <a:off x="152400" y="114300"/>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13" name="Oval 12"/>
          <p:cNvSpPr/>
          <p:nvPr/>
        </p:nvSpPr>
        <p:spPr>
          <a:xfrm>
            <a:off x="4267200"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4" name="Oval 13"/>
          <p:cNvSpPr/>
          <p:nvPr/>
        </p:nvSpPr>
        <p:spPr>
          <a:xfrm>
            <a:off x="4362450"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5" name="Picture 16" descr="4x3_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e Placeholder 3"/>
          <p:cNvSpPr txBox="1">
            <a:spLocks/>
          </p:cNvSpPr>
          <p:nvPr userDrawn="1"/>
        </p:nvSpPr>
        <p:spPr bwMode="auto">
          <a:xfrm>
            <a:off x="5334000" y="4519613"/>
            <a:ext cx="38100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chemeClr val="bg1"/>
                </a:solidFill>
                <a:latin typeface="Arial Narrow" pitchFamily="34" charset="0"/>
              </a:rPr>
              <a:t>West Virginia University</a:t>
            </a:r>
          </a:p>
          <a:p>
            <a:pPr algn="r" eaLnBrk="1" hangingPunct="1">
              <a:defRPr/>
            </a:pPr>
            <a:r>
              <a:rPr lang="en-US" altLang="en-US" sz="1500" b="1" dirty="0">
                <a:solidFill>
                  <a:schemeClr val="bg1"/>
                </a:solidFill>
                <a:latin typeface="Arial Narrow" pitchFamily="34" charset="0"/>
              </a:rPr>
              <a:t>Center for Excellence in Disabilities</a:t>
            </a:r>
          </a:p>
        </p:txBody>
      </p:sp>
      <p:sp>
        <p:nvSpPr>
          <p:cNvPr id="9" name="Subtitle 8"/>
          <p:cNvSpPr>
            <a:spLocks noGrp="1"/>
          </p:cNvSpPr>
          <p:nvPr>
            <p:ph type="subTitle" idx="1"/>
          </p:nvPr>
        </p:nvSpPr>
        <p:spPr>
          <a:xfrm>
            <a:off x="1371600" y="1572466"/>
            <a:ext cx="6400800" cy="1314450"/>
          </a:xfrm>
        </p:spPr>
        <p:txBody>
          <a:bodyPr/>
          <a:lstStyle>
            <a:lvl1pPr marL="0" indent="0" algn="ctr">
              <a:buNone/>
              <a:defRPr sz="1200" b="1" cap="all" spc="188" baseline="0">
                <a:solidFill>
                  <a:srgbClr val="003F75"/>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dirty="0"/>
              <a:t>Click to edit Master subtitle style</a:t>
            </a:r>
          </a:p>
        </p:txBody>
      </p:sp>
      <p:sp>
        <p:nvSpPr>
          <p:cNvPr id="8" name="Title 7"/>
          <p:cNvSpPr>
            <a:spLocks noGrp="1"/>
          </p:cNvSpPr>
          <p:nvPr>
            <p:ph type="ctrTitle"/>
          </p:nvPr>
        </p:nvSpPr>
        <p:spPr>
          <a:xfrm>
            <a:off x="685800" y="285750"/>
            <a:ext cx="7772400" cy="1314450"/>
          </a:xfrm>
        </p:spPr>
        <p:txBody>
          <a:bodyPr/>
          <a:lstStyle>
            <a:lvl1pPr>
              <a:defRPr sz="3150" cap="small" baseline="0">
                <a:solidFill>
                  <a:srgbClr val="003F75"/>
                </a:solidFill>
              </a:defRPr>
            </a:lvl1pPr>
          </a:lstStyle>
          <a:p>
            <a:r>
              <a:rPr lang="en-US" dirty="0"/>
              <a:t>Click to edit Master title style</a:t>
            </a:r>
          </a:p>
        </p:txBody>
      </p:sp>
    </p:spTree>
    <p:extLst>
      <p:ext uri="{BB962C8B-B14F-4D97-AF65-F5344CB8AC3E}">
        <p14:creationId xmlns:p14="http://schemas.microsoft.com/office/powerpoint/2010/main" val="27472008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3" name="Title 1"/>
          <p:cNvSpPr txBox="1">
            <a:spLocks/>
          </p:cNvSpPr>
          <p:nvPr userDrawn="1"/>
        </p:nvSpPr>
        <p:spPr bwMode="auto">
          <a:xfrm>
            <a:off x="685800" y="114300"/>
            <a:ext cx="7772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buNone/>
              <a:defRPr sz="4200" b="0" kern="1200" cap="none" baseline="0">
                <a:solidFill>
                  <a:srgbClr val="00467A"/>
                </a:solidFill>
                <a:latin typeface="+mj-lt"/>
                <a:ea typeface="+mj-ea"/>
                <a:cs typeface="+mj-cs"/>
              </a:defRPr>
            </a:lvl1pPr>
            <a:lvl2pPr algn="ctr" rtl="0" eaLnBrk="0" fontAlgn="base" hangingPunct="0">
              <a:spcBef>
                <a:spcPct val="0"/>
              </a:spcBef>
              <a:spcAft>
                <a:spcPct val="0"/>
              </a:spcAft>
              <a:defRPr sz="3300">
                <a:solidFill>
                  <a:srgbClr val="E0A208"/>
                </a:solidFill>
                <a:latin typeface="Georgia" pitchFamily="18" charset="0"/>
              </a:defRPr>
            </a:lvl2pPr>
            <a:lvl3pPr algn="ctr" rtl="0" eaLnBrk="0" fontAlgn="base" hangingPunct="0">
              <a:spcBef>
                <a:spcPct val="0"/>
              </a:spcBef>
              <a:spcAft>
                <a:spcPct val="0"/>
              </a:spcAft>
              <a:defRPr sz="3300">
                <a:solidFill>
                  <a:srgbClr val="E0A208"/>
                </a:solidFill>
                <a:latin typeface="Georgia" pitchFamily="18" charset="0"/>
              </a:defRPr>
            </a:lvl3pPr>
            <a:lvl4pPr algn="ctr" rtl="0" eaLnBrk="0" fontAlgn="base" hangingPunct="0">
              <a:spcBef>
                <a:spcPct val="0"/>
              </a:spcBef>
              <a:spcAft>
                <a:spcPct val="0"/>
              </a:spcAft>
              <a:defRPr sz="3300">
                <a:solidFill>
                  <a:srgbClr val="E0A208"/>
                </a:solidFill>
                <a:latin typeface="Georgia" pitchFamily="18" charset="0"/>
              </a:defRPr>
            </a:lvl4pPr>
            <a:lvl5pPr algn="ctr" rtl="0" eaLnBrk="0" fontAlgn="base" hangingPunct="0">
              <a:spcBef>
                <a:spcPct val="0"/>
              </a:spcBef>
              <a:spcAft>
                <a:spcPct val="0"/>
              </a:spcAft>
              <a:defRPr sz="3300">
                <a:solidFill>
                  <a:srgbClr val="E0A208"/>
                </a:solidFill>
                <a:latin typeface="Georgia" pitchFamily="18" charset="0"/>
              </a:defRPr>
            </a:lvl5pPr>
            <a:lvl6pPr marL="457200" algn="ctr" rtl="0" fontAlgn="base">
              <a:spcBef>
                <a:spcPct val="0"/>
              </a:spcBef>
              <a:spcAft>
                <a:spcPct val="0"/>
              </a:spcAft>
              <a:defRPr sz="3300">
                <a:solidFill>
                  <a:srgbClr val="E0A208"/>
                </a:solidFill>
                <a:latin typeface="Georgia" pitchFamily="18" charset="0"/>
              </a:defRPr>
            </a:lvl6pPr>
            <a:lvl7pPr marL="914400" algn="ctr" rtl="0" fontAlgn="base">
              <a:spcBef>
                <a:spcPct val="0"/>
              </a:spcBef>
              <a:spcAft>
                <a:spcPct val="0"/>
              </a:spcAft>
              <a:defRPr sz="3300">
                <a:solidFill>
                  <a:srgbClr val="E0A208"/>
                </a:solidFill>
                <a:latin typeface="Georgia" pitchFamily="18" charset="0"/>
              </a:defRPr>
            </a:lvl7pPr>
            <a:lvl8pPr marL="1371600" algn="ctr" rtl="0" fontAlgn="base">
              <a:spcBef>
                <a:spcPct val="0"/>
              </a:spcBef>
              <a:spcAft>
                <a:spcPct val="0"/>
              </a:spcAft>
              <a:defRPr sz="3300">
                <a:solidFill>
                  <a:srgbClr val="E0A208"/>
                </a:solidFill>
                <a:latin typeface="Georgia" pitchFamily="18" charset="0"/>
              </a:defRPr>
            </a:lvl8pPr>
            <a:lvl9pPr marL="1828800" algn="ctr" rtl="0" fontAlgn="base">
              <a:spcBef>
                <a:spcPct val="0"/>
              </a:spcBef>
              <a:spcAft>
                <a:spcPct val="0"/>
              </a:spcAft>
              <a:defRPr sz="3300">
                <a:solidFill>
                  <a:srgbClr val="E0A208"/>
                </a:solidFill>
                <a:latin typeface="Georgia" pitchFamily="18" charset="0"/>
              </a:defRPr>
            </a:lvl9pPr>
          </a:lstStyle>
          <a:p>
            <a:pPr>
              <a:defRPr/>
            </a:pPr>
            <a:r>
              <a:rPr lang="en-US" sz="3150" dirty="0">
                <a:solidFill>
                  <a:srgbClr val="FFCC00"/>
                </a:solidFill>
              </a:rPr>
              <a:t>Click to edit Master title style</a:t>
            </a:r>
          </a:p>
        </p:txBody>
      </p:sp>
      <p:sp>
        <p:nvSpPr>
          <p:cNvPr id="8" name="Content Placeholder 7"/>
          <p:cNvSpPr>
            <a:spLocks noGrp="1"/>
          </p:cNvSpPr>
          <p:nvPr>
            <p:ph sz="quarter" idx="1"/>
          </p:nvPr>
        </p:nvSpPr>
        <p:spPr>
          <a:xfrm>
            <a:off x="301752" y="1145286"/>
            <a:ext cx="8503920"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3"/>
          <p:cNvSpPr>
            <a:spLocks noGrp="1"/>
          </p:cNvSpPr>
          <p:nvPr>
            <p:ph type="dt" sz="half" idx="10"/>
          </p:nvPr>
        </p:nvSpPr>
        <p:spPr/>
        <p:txBody>
          <a:bodyPr/>
          <a:lstStyle>
            <a:lvl1pPr algn="r" eaLnBrk="1" fontAlgn="auto" latinLnBrk="0" hangingPunct="1">
              <a:spcBef>
                <a:spcPts val="0"/>
              </a:spcBef>
              <a:spcAft>
                <a:spcPts val="0"/>
              </a:spcAft>
              <a:defRPr kumimoji="0" sz="1500">
                <a:solidFill>
                  <a:schemeClr val="bg2">
                    <a:lumMod val="25000"/>
                  </a:schemeClr>
                </a:solidFill>
                <a:latin typeface="Arial Narrow" pitchFamily="34" charset="0"/>
              </a:defRPr>
            </a:lvl1pPr>
          </a:lstStyle>
          <a:p>
            <a:pPr>
              <a:defRPr/>
            </a:pPr>
            <a:endParaRPr lang="en-US" dirty="0"/>
          </a:p>
        </p:txBody>
      </p:sp>
    </p:spTree>
    <p:extLst>
      <p:ext uri="{BB962C8B-B14F-4D97-AF65-F5344CB8AC3E}">
        <p14:creationId xmlns:p14="http://schemas.microsoft.com/office/powerpoint/2010/main" val="31749748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F2BABE-AADF-42F9-87EC-6E93431548E6}" type="datetime1">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6112168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6669"/>
            <a:ext cx="91662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rgbClr val="333399"/>
                </a:solidFill>
                <a:latin typeface="Arial Narrow" pitchFamily="34" charset="0"/>
              </a:rPr>
              <a:t>West Virginia University</a:t>
            </a:r>
          </a:p>
          <a:p>
            <a:pPr algn="r" eaLnBrk="1" hangingPunct="1">
              <a:defRPr/>
            </a:pPr>
            <a:r>
              <a:rPr lang="en-US" altLang="en-US" sz="1500" b="1" dirty="0">
                <a:solidFill>
                  <a:srgbClr val="333399"/>
                </a:solidFill>
                <a:latin typeface="Arial Narrow" pitchFamily="34" charset="0"/>
              </a:rPr>
              <a:t>Center for Excellence in Disabilities</a:t>
            </a:r>
          </a:p>
        </p:txBody>
      </p:sp>
      <p:sp>
        <p:nvSpPr>
          <p:cNvPr id="2" name="Title 1"/>
          <p:cNvSpPr>
            <a:spLocks noGrp="1"/>
          </p:cNvSpPr>
          <p:nvPr>
            <p:ph type="title"/>
          </p:nvPr>
        </p:nvSpPr>
        <p:spPr>
          <a:xfrm>
            <a:off x="685800" y="114300"/>
            <a:ext cx="7772400" cy="628650"/>
          </a:xfrm>
        </p:spPr>
        <p:txBody>
          <a:bodyPr/>
          <a:lstStyle>
            <a:lvl1pPr algn="ctr">
              <a:buNone/>
              <a:defRPr sz="3150" b="0" cap="none" baseline="0">
                <a:solidFill>
                  <a:srgbClr val="00467A"/>
                </a:solidFill>
              </a:defRPr>
            </a:lvl1pPr>
          </a:lstStyle>
          <a:p>
            <a:r>
              <a:rPr lang="en-US" dirty="0"/>
              <a:t>Click to edit Master title style</a:t>
            </a:r>
          </a:p>
        </p:txBody>
      </p:sp>
      <p:sp>
        <p:nvSpPr>
          <p:cNvPr id="12" name="Content Placeholder 7"/>
          <p:cNvSpPr>
            <a:spLocks noGrp="1"/>
          </p:cNvSpPr>
          <p:nvPr>
            <p:ph sz="quarter" idx="10"/>
          </p:nvPr>
        </p:nvSpPr>
        <p:spPr>
          <a:xfrm>
            <a:off x="331246" y="874479"/>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1671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6669"/>
            <a:ext cx="91662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rgbClr val="333399"/>
                </a:solidFill>
                <a:latin typeface="Arial Narrow" pitchFamily="34" charset="0"/>
              </a:rPr>
              <a:t>West Virginia Universit</a:t>
            </a:r>
            <a:r>
              <a:rPr lang="en-US" altLang="en-US" sz="1500" dirty="0">
                <a:solidFill>
                  <a:srgbClr val="333399"/>
                </a:solidFill>
                <a:latin typeface="Arial Narrow" pitchFamily="34" charset="0"/>
              </a:rPr>
              <a:t>y</a:t>
            </a:r>
          </a:p>
          <a:p>
            <a:pPr algn="r" eaLnBrk="1" hangingPunct="1">
              <a:defRPr/>
            </a:pPr>
            <a:r>
              <a:rPr lang="en-US" altLang="en-US" sz="1500" dirty="0">
                <a:solidFill>
                  <a:srgbClr val="333399"/>
                </a:solidFill>
                <a:latin typeface="Arial Narrow" pitchFamily="34" charset="0"/>
              </a:rPr>
              <a:t>Center for Excellence in Disabilities</a:t>
            </a:r>
          </a:p>
        </p:txBody>
      </p:sp>
      <p:sp>
        <p:nvSpPr>
          <p:cNvPr id="2" name="Title 1"/>
          <p:cNvSpPr>
            <a:spLocks noGrp="1"/>
          </p:cNvSpPr>
          <p:nvPr>
            <p:ph type="title"/>
          </p:nvPr>
        </p:nvSpPr>
        <p:spPr>
          <a:xfrm>
            <a:off x="685800" y="114300"/>
            <a:ext cx="7772400" cy="628650"/>
          </a:xfrm>
        </p:spPr>
        <p:txBody>
          <a:bodyPr/>
          <a:lstStyle>
            <a:lvl1pPr algn="ctr">
              <a:buNone/>
              <a:defRPr sz="3150" b="0" cap="none" baseline="0">
                <a:solidFill>
                  <a:srgbClr val="00467A"/>
                </a:solidFill>
              </a:defRPr>
            </a:lvl1pPr>
          </a:lstStyle>
          <a:p>
            <a:r>
              <a:rPr lang="en-US" dirty="0"/>
              <a:t>Click to edit Master title style</a:t>
            </a:r>
          </a:p>
        </p:txBody>
      </p:sp>
      <p:sp>
        <p:nvSpPr>
          <p:cNvPr id="10" name="Content Placeholder 7"/>
          <p:cNvSpPr>
            <a:spLocks noGrp="1"/>
          </p:cNvSpPr>
          <p:nvPr>
            <p:ph sz="quarter" idx="1"/>
          </p:nvPr>
        </p:nvSpPr>
        <p:spPr>
          <a:xfrm>
            <a:off x="333487" y="971550"/>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25534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rgbClr val="333399"/>
                </a:solidFill>
                <a:latin typeface="Arial Narrow" pitchFamily="34" charset="0"/>
              </a:rPr>
              <a:t>West Virginia University</a:t>
            </a:r>
          </a:p>
          <a:p>
            <a:pPr algn="r" eaLnBrk="1" hangingPunct="1">
              <a:defRPr/>
            </a:pPr>
            <a:r>
              <a:rPr lang="en-US" altLang="en-US" sz="1500" b="1" dirty="0">
                <a:solidFill>
                  <a:srgbClr val="333399"/>
                </a:solidFill>
                <a:latin typeface="Arial Narrow" pitchFamily="34" charset="0"/>
              </a:rPr>
              <a:t>Center for Excellence in Disabilities</a:t>
            </a:r>
          </a:p>
        </p:txBody>
      </p:sp>
      <p:sp>
        <p:nvSpPr>
          <p:cNvPr id="2" name="Title 1"/>
          <p:cNvSpPr>
            <a:spLocks noGrp="1"/>
          </p:cNvSpPr>
          <p:nvPr>
            <p:ph type="title"/>
          </p:nvPr>
        </p:nvSpPr>
        <p:spPr>
          <a:xfrm>
            <a:off x="685800" y="114300"/>
            <a:ext cx="7772400" cy="628650"/>
          </a:xfrm>
        </p:spPr>
        <p:txBody>
          <a:bodyPr/>
          <a:lstStyle>
            <a:lvl1pPr algn="ctr">
              <a:buNone/>
              <a:defRPr sz="3150" b="0" cap="none" baseline="0">
                <a:solidFill>
                  <a:srgbClr val="00467A"/>
                </a:solidFill>
              </a:defRPr>
            </a:lvl1pPr>
          </a:lstStyle>
          <a:p>
            <a:r>
              <a:rPr lang="en-US" dirty="0"/>
              <a:t>Click to edit Master title style</a:t>
            </a:r>
          </a:p>
        </p:txBody>
      </p:sp>
      <p:sp>
        <p:nvSpPr>
          <p:cNvPr id="12" name="Content Placeholder 7"/>
          <p:cNvSpPr>
            <a:spLocks noGrp="1"/>
          </p:cNvSpPr>
          <p:nvPr>
            <p:ph sz="quarter" idx="1"/>
          </p:nvPr>
        </p:nvSpPr>
        <p:spPr>
          <a:xfrm>
            <a:off x="333487" y="971550"/>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4065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chemeClr val="bg1"/>
                </a:solidFill>
                <a:latin typeface="Arial Narrow" pitchFamily="34" charset="0"/>
              </a:rPr>
              <a:t>West Virginia University</a:t>
            </a:r>
          </a:p>
          <a:p>
            <a:pPr algn="r" eaLnBrk="1" hangingPunct="1">
              <a:defRPr/>
            </a:pPr>
            <a:r>
              <a:rPr lang="en-US" altLang="en-US" sz="1500" b="1" dirty="0">
                <a:solidFill>
                  <a:schemeClr val="bg1"/>
                </a:solidFill>
                <a:latin typeface="Arial Narrow" pitchFamily="34" charset="0"/>
              </a:rPr>
              <a:t>Center for Excellence in Disabilities</a:t>
            </a:r>
          </a:p>
        </p:txBody>
      </p:sp>
      <p:sp>
        <p:nvSpPr>
          <p:cNvPr id="2" name="Title 1"/>
          <p:cNvSpPr>
            <a:spLocks noGrp="1"/>
          </p:cNvSpPr>
          <p:nvPr>
            <p:ph type="title"/>
          </p:nvPr>
        </p:nvSpPr>
        <p:spPr>
          <a:xfrm>
            <a:off x="685800" y="114300"/>
            <a:ext cx="7772400" cy="628650"/>
          </a:xfrm>
        </p:spPr>
        <p:txBody>
          <a:bodyPr/>
          <a:lstStyle>
            <a:lvl1pPr algn="ctr">
              <a:buNone/>
              <a:defRPr sz="3150" b="0" cap="none" baseline="0">
                <a:solidFill>
                  <a:srgbClr val="00467A"/>
                </a:solidFill>
              </a:defRPr>
            </a:lvl1pPr>
          </a:lstStyle>
          <a:p>
            <a:r>
              <a:rPr lang="en-US" dirty="0"/>
              <a:t>Click to edit Master title style</a:t>
            </a:r>
          </a:p>
        </p:txBody>
      </p:sp>
      <p:sp>
        <p:nvSpPr>
          <p:cNvPr id="12" name="Content Placeholder 7"/>
          <p:cNvSpPr>
            <a:spLocks noGrp="1"/>
          </p:cNvSpPr>
          <p:nvPr>
            <p:ph sz="quarter" idx="1"/>
          </p:nvPr>
        </p:nvSpPr>
        <p:spPr>
          <a:xfrm>
            <a:off x="333487" y="971550"/>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14274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rgbClr val="333399"/>
                </a:solidFill>
                <a:latin typeface="Arial Narrow" pitchFamily="34" charset="0"/>
              </a:rPr>
              <a:t>West Virginia University</a:t>
            </a:r>
          </a:p>
          <a:p>
            <a:pPr algn="r" eaLnBrk="1" hangingPunct="1">
              <a:defRPr/>
            </a:pPr>
            <a:r>
              <a:rPr lang="en-US" altLang="en-US" sz="1500" b="1" dirty="0">
                <a:solidFill>
                  <a:srgbClr val="333399"/>
                </a:solidFill>
                <a:latin typeface="Arial Narrow" pitchFamily="34" charset="0"/>
              </a:rPr>
              <a:t>Center for Excellence in Disabil</a:t>
            </a:r>
            <a:r>
              <a:rPr lang="en-US" altLang="en-US" sz="1500" dirty="0">
                <a:solidFill>
                  <a:srgbClr val="333399"/>
                </a:solidFill>
                <a:latin typeface="Arial Narrow" pitchFamily="34" charset="0"/>
              </a:rPr>
              <a:t>ities</a:t>
            </a:r>
          </a:p>
        </p:txBody>
      </p:sp>
      <p:sp>
        <p:nvSpPr>
          <p:cNvPr id="2" name="Title 1"/>
          <p:cNvSpPr>
            <a:spLocks noGrp="1"/>
          </p:cNvSpPr>
          <p:nvPr>
            <p:ph type="title"/>
          </p:nvPr>
        </p:nvSpPr>
        <p:spPr>
          <a:xfrm>
            <a:off x="685800" y="114300"/>
            <a:ext cx="7772400" cy="628650"/>
          </a:xfrm>
        </p:spPr>
        <p:txBody>
          <a:bodyPr/>
          <a:lstStyle>
            <a:lvl1pPr algn="ctr">
              <a:buNone/>
              <a:defRPr sz="3150" b="0" cap="none" baseline="0">
                <a:solidFill>
                  <a:srgbClr val="00467A"/>
                </a:solidFill>
              </a:defRPr>
            </a:lvl1pPr>
          </a:lstStyle>
          <a:p>
            <a:r>
              <a:rPr lang="en-US" dirty="0"/>
              <a:t>Click to edit Master title style</a:t>
            </a:r>
          </a:p>
        </p:txBody>
      </p:sp>
      <p:sp>
        <p:nvSpPr>
          <p:cNvPr id="11" name="Content Placeholder 7"/>
          <p:cNvSpPr>
            <a:spLocks noGrp="1"/>
          </p:cNvSpPr>
          <p:nvPr>
            <p:ph sz="quarter" idx="1"/>
          </p:nvPr>
        </p:nvSpPr>
        <p:spPr>
          <a:xfrm>
            <a:off x="333487" y="971550"/>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20547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rgbClr val="333399"/>
                </a:solidFill>
                <a:latin typeface="Arial Narrow" pitchFamily="34" charset="0"/>
              </a:rPr>
              <a:t>West Virginia University</a:t>
            </a:r>
          </a:p>
          <a:p>
            <a:pPr algn="r" eaLnBrk="1" hangingPunct="1">
              <a:defRPr/>
            </a:pPr>
            <a:r>
              <a:rPr lang="en-US" altLang="en-US" sz="1500" b="1" dirty="0">
                <a:solidFill>
                  <a:srgbClr val="333399"/>
                </a:solidFill>
                <a:latin typeface="Arial Narrow" pitchFamily="34" charset="0"/>
              </a:rPr>
              <a:t>Center for Excellence in Disabilities</a:t>
            </a:r>
          </a:p>
        </p:txBody>
      </p:sp>
      <p:sp>
        <p:nvSpPr>
          <p:cNvPr id="2" name="Title 1"/>
          <p:cNvSpPr>
            <a:spLocks noGrp="1"/>
          </p:cNvSpPr>
          <p:nvPr>
            <p:ph type="title"/>
          </p:nvPr>
        </p:nvSpPr>
        <p:spPr>
          <a:xfrm>
            <a:off x="685800" y="114300"/>
            <a:ext cx="7772400" cy="628650"/>
          </a:xfrm>
        </p:spPr>
        <p:txBody>
          <a:bodyPr/>
          <a:lstStyle>
            <a:lvl1pPr algn="ctr">
              <a:buNone/>
              <a:defRPr sz="3150" b="0" cap="none" baseline="0">
                <a:solidFill>
                  <a:srgbClr val="00467A"/>
                </a:solidFill>
              </a:defRPr>
            </a:lvl1pPr>
          </a:lstStyle>
          <a:p>
            <a:r>
              <a:rPr lang="en-US" dirty="0"/>
              <a:t>Click to edit Master title style</a:t>
            </a:r>
          </a:p>
        </p:txBody>
      </p:sp>
      <p:sp>
        <p:nvSpPr>
          <p:cNvPr id="11" name="Content Placeholder 7"/>
          <p:cNvSpPr>
            <a:spLocks noGrp="1"/>
          </p:cNvSpPr>
          <p:nvPr>
            <p:ph sz="quarter" idx="1"/>
          </p:nvPr>
        </p:nvSpPr>
        <p:spPr>
          <a:xfrm>
            <a:off x="333487" y="971550"/>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76438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pic>
        <p:nvPicPr>
          <p:cNvPr id="7" name="Picture 8" descr="4x3_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09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chemeClr val="bg1"/>
                </a:solidFill>
                <a:latin typeface="Arial Narrow" pitchFamily="34" charset="0"/>
              </a:rPr>
              <a:t>West Virginia University</a:t>
            </a:r>
          </a:p>
          <a:p>
            <a:pPr algn="r" eaLnBrk="1" hangingPunct="1">
              <a:defRPr/>
            </a:pPr>
            <a:r>
              <a:rPr lang="en-US" altLang="en-US" sz="1500" b="1" dirty="0">
                <a:solidFill>
                  <a:schemeClr val="bg1"/>
                </a:solidFill>
                <a:latin typeface="Arial Narrow" pitchFamily="34" charset="0"/>
              </a:rPr>
              <a:t>Center for Excellence in Disabilities</a:t>
            </a:r>
          </a:p>
        </p:txBody>
      </p:sp>
      <p:sp>
        <p:nvSpPr>
          <p:cNvPr id="2" name="Title 1"/>
          <p:cNvSpPr>
            <a:spLocks noGrp="1"/>
          </p:cNvSpPr>
          <p:nvPr>
            <p:ph type="title"/>
          </p:nvPr>
        </p:nvSpPr>
        <p:spPr>
          <a:xfrm>
            <a:off x="685800" y="114300"/>
            <a:ext cx="7772400" cy="628650"/>
          </a:xfrm>
        </p:spPr>
        <p:txBody>
          <a:bodyPr/>
          <a:lstStyle>
            <a:lvl1pPr algn="ctr">
              <a:buNone/>
              <a:defRPr sz="3150" b="0" cap="none" baseline="0">
                <a:solidFill>
                  <a:srgbClr val="00467A"/>
                </a:solidFill>
              </a:defRPr>
            </a:lvl1pPr>
          </a:lstStyle>
          <a:p>
            <a:r>
              <a:rPr lang="en-US" dirty="0"/>
              <a:t>Click to edit Master title style</a:t>
            </a:r>
          </a:p>
        </p:txBody>
      </p:sp>
      <p:sp>
        <p:nvSpPr>
          <p:cNvPr id="11" name="Content Placeholder 7"/>
          <p:cNvSpPr>
            <a:spLocks noGrp="1"/>
          </p:cNvSpPr>
          <p:nvPr>
            <p:ph sz="quarter" idx="1"/>
          </p:nvPr>
        </p:nvSpPr>
        <p:spPr>
          <a:xfrm>
            <a:off x="333487" y="971550"/>
            <a:ext cx="85039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0006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5" name="Rectangle 4"/>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sp>
        <p:nvSpPr>
          <p:cNvPr id="6" name="Rectangle 5"/>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chemeClr val="bg1"/>
                </a:solidFill>
                <a:latin typeface="Arial Narrow" pitchFamily="34" charset="0"/>
              </a:rPr>
              <a:t>West Virginia University</a:t>
            </a:r>
          </a:p>
          <a:p>
            <a:pPr algn="r" eaLnBrk="1" hangingPunct="1">
              <a:defRPr/>
            </a:pPr>
            <a:r>
              <a:rPr lang="en-US" altLang="en-US" sz="1500" b="1" dirty="0">
                <a:solidFill>
                  <a:schemeClr val="bg1"/>
                </a:solidFill>
                <a:latin typeface="Arial Narrow" pitchFamily="34" charset="0"/>
              </a:rPr>
              <a:t>Center for Excellence in Disabilities</a:t>
            </a:r>
          </a:p>
        </p:txBody>
      </p:sp>
      <p:sp>
        <p:nvSpPr>
          <p:cNvPr id="2" name="Title 1"/>
          <p:cNvSpPr>
            <a:spLocks noGrp="1"/>
          </p:cNvSpPr>
          <p:nvPr>
            <p:ph type="title"/>
          </p:nvPr>
        </p:nvSpPr>
        <p:spPr>
          <a:xfrm>
            <a:off x="685800" y="114300"/>
            <a:ext cx="7772400" cy="628650"/>
          </a:xfrm>
        </p:spPr>
        <p:txBody>
          <a:bodyPr/>
          <a:lstStyle>
            <a:lvl1pPr algn="ctr">
              <a:buNone/>
              <a:defRPr sz="3150" b="0" cap="none" baseline="0">
                <a:solidFill>
                  <a:srgbClr val="FFCC00"/>
                </a:solidFill>
              </a:defRPr>
            </a:lvl1pPr>
          </a:lstStyle>
          <a:p>
            <a:r>
              <a:rPr lang="en-US" dirty="0"/>
              <a:t>Click to edit Master title style</a:t>
            </a:r>
          </a:p>
        </p:txBody>
      </p:sp>
      <p:sp>
        <p:nvSpPr>
          <p:cNvPr id="11" name="Content Placeholder 7"/>
          <p:cNvSpPr>
            <a:spLocks noGrp="1"/>
          </p:cNvSpPr>
          <p:nvPr>
            <p:ph sz="quarter" idx="1"/>
          </p:nvPr>
        </p:nvSpPr>
        <p:spPr>
          <a:xfrm>
            <a:off x="333487" y="971550"/>
            <a:ext cx="8503920" cy="3429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50634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pic>
        <p:nvPicPr>
          <p:cNvPr id="5" name="Picture 5" descr="4x3_1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p:cNvSpPr txBox="1">
            <a:spLocks/>
          </p:cNvSpPr>
          <p:nvPr userDrawn="1"/>
        </p:nvSpPr>
        <p:spPr bwMode="auto">
          <a:xfrm>
            <a:off x="5257800" y="4519613"/>
            <a:ext cx="3886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1500" b="1" dirty="0">
                <a:solidFill>
                  <a:schemeClr val="bg1"/>
                </a:solidFill>
                <a:latin typeface="Arial Narrow" pitchFamily="34" charset="0"/>
              </a:rPr>
              <a:t>West Virginia University</a:t>
            </a:r>
          </a:p>
          <a:p>
            <a:pPr algn="r" eaLnBrk="1" hangingPunct="1">
              <a:defRPr/>
            </a:pPr>
            <a:r>
              <a:rPr lang="en-US" altLang="en-US" sz="1500" b="1" dirty="0">
                <a:solidFill>
                  <a:schemeClr val="bg1"/>
                </a:solidFill>
                <a:latin typeface="Arial Narrow" pitchFamily="34" charset="0"/>
              </a:rPr>
              <a:t>Center for Excellence in Disabil</a:t>
            </a:r>
            <a:r>
              <a:rPr lang="en-US" altLang="en-US" sz="1500" dirty="0">
                <a:solidFill>
                  <a:schemeClr val="bg1"/>
                </a:solidFill>
                <a:latin typeface="Arial Narrow" pitchFamily="34" charset="0"/>
              </a:rPr>
              <a:t>ities</a:t>
            </a:r>
          </a:p>
        </p:txBody>
      </p:sp>
      <p:sp>
        <p:nvSpPr>
          <p:cNvPr id="2" name="Title 1"/>
          <p:cNvSpPr>
            <a:spLocks noGrp="1"/>
          </p:cNvSpPr>
          <p:nvPr>
            <p:ph type="title"/>
          </p:nvPr>
        </p:nvSpPr>
        <p:spPr>
          <a:xfrm>
            <a:off x="301752" y="171450"/>
            <a:ext cx="8534400" cy="569214"/>
          </a:xfrm>
        </p:spPr>
        <p:txBody>
          <a:bodyPr/>
          <a:lstStyle>
            <a:lvl1pPr>
              <a:defRPr>
                <a:solidFill>
                  <a:srgbClr val="00467A"/>
                </a:solidFill>
              </a:defRPr>
            </a:lvl1pPr>
          </a:lstStyle>
          <a:p>
            <a:r>
              <a:rPr lang="en-US" dirty="0"/>
              <a:t>Click to edit Master title style</a:t>
            </a:r>
          </a:p>
        </p:txBody>
      </p:sp>
      <p:sp>
        <p:nvSpPr>
          <p:cNvPr id="10" name="Content Placeholder 9"/>
          <p:cNvSpPr>
            <a:spLocks noGrp="1"/>
          </p:cNvSpPr>
          <p:nvPr>
            <p:ph sz="half" idx="1"/>
          </p:nvPr>
        </p:nvSpPr>
        <p:spPr>
          <a:xfrm>
            <a:off x="301752" y="1028700"/>
            <a:ext cx="4038600" cy="3511296"/>
          </a:xfrm>
        </p:spPr>
        <p:txBody>
          <a:bodyPr/>
          <a:lstStyle>
            <a:lvl1pPr>
              <a:defRPr sz="1875">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half" idx="2"/>
          </p:nvPr>
        </p:nvSpPr>
        <p:spPr>
          <a:xfrm>
            <a:off x="4800600" y="1028700"/>
            <a:ext cx="4038600" cy="3511296"/>
          </a:xfrm>
        </p:spPr>
        <p:txBody>
          <a:bodyPr/>
          <a:lstStyle>
            <a:lvl1pPr>
              <a:defRPr sz="1875">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95540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5"/>
          <p:cNvSpPr>
            <a:spLocks noChangeShapeType="1"/>
          </p:cNvSpPr>
          <p:nvPr/>
        </p:nvSpPr>
        <p:spPr bwMode="auto">
          <a:xfrm flipV="1">
            <a:off x="4572000" y="1650207"/>
            <a:ext cx="0" cy="3140869"/>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sz="1350" dirty="0"/>
          </a:p>
        </p:txBody>
      </p:sp>
      <p:sp>
        <p:nvSpPr>
          <p:cNvPr id="8" name="Rectangle 7"/>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sz="1350" dirty="0"/>
          </a:p>
        </p:txBody>
      </p:sp>
      <p:pic>
        <p:nvPicPr>
          <p:cNvPr id="9" name="Picture 7" descr="4x3_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11150" y="742950"/>
            <a:ext cx="8528050" cy="685800"/>
          </a:xfrm>
          <a:prstGeom prst="rect">
            <a:avLst/>
          </a:prstGeom>
          <a:solidFill>
            <a:srgbClr val="00467A"/>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3" name="Text Placeholder 2"/>
          <p:cNvSpPr>
            <a:spLocks noGrp="1"/>
          </p:cNvSpPr>
          <p:nvPr>
            <p:ph type="body" idx="1"/>
          </p:nvPr>
        </p:nvSpPr>
        <p:spPr>
          <a:xfrm>
            <a:off x="304800" y="8001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4800601" y="8001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24" name="Content Placeholder 23"/>
          <p:cNvSpPr>
            <a:spLocks noGrp="1"/>
          </p:cNvSpPr>
          <p:nvPr>
            <p:ph sz="quarter" idx="2"/>
          </p:nvPr>
        </p:nvSpPr>
        <p:spPr>
          <a:xfrm>
            <a:off x="304800" y="1485900"/>
            <a:ext cx="4041648" cy="28638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25"/>
          <p:cNvSpPr>
            <a:spLocks noGrp="1"/>
          </p:cNvSpPr>
          <p:nvPr>
            <p:ph sz="quarter" idx="4"/>
          </p:nvPr>
        </p:nvSpPr>
        <p:spPr>
          <a:xfrm>
            <a:off x="4800600" y="1485900"/>
            <a:ext cx="4038600" cy="28666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22"/>
          <p:cNvSpPr>
            <a:spLocks noGrp="1"/>
          </p:cNvSpPr>
          <p:nvPr>
            <p:ph type="title"/>
          </p:nvPr>
        </p:nvSpPr>
        <p:spPr/>
        <p:txBody>
          <a:bodyPr rtlCol="0"/>
          <a:lstStyle>
            <a:lvl1pPr>
              <a:defRPr>
                <a:solidFill>
                  <a:srgbClr val="00467A"/>
                </a:solidFill>
              </a:defRPr>
            </a:lvl1pPr>
          </a:lstStyle>
          <a:p>
            <a:r>
              <a:rPr lang="en-US" dirty="0"/>
              <a:t>Click to edit Master title style</a:t>
            </a:r>
          </a:p>
        </p:txBody>
      </p:sp>
      <p:sp>
        <p:nvSpPr>
          <p:cNvPr id="11" name="Date Placeholder 13"/>
          <p:cNvSpPr>
            <a:spLocks noGrp="1"/>
          </p:cNvSpPr>
          <p:nvPr>
            <p:ph type="dt" sz="half" idx="10"/>
          </p:nvPr>
        </p:nvSpPr>
        <p:spPr>
          <a:xfrm>
            <a:off x="5257800" y="4572000"/>
            <a:ext cx="3886200" cy="506016"/>
          </a:xfrm>
        </p:spPr>
        <p:txBody>
          <a:bodyPr/>
          <a:lstStyle>
            <a:lvl1pPr algn="r" eaLnBrk="1" fontAlgn="auto" latinLnBrk="0" hangingPunct="1">
              <a:spcBef>
                <a:spcPts val="0"/>
              </a:spcBef>
              <a:spcAft>
                <a:spcPts val="0"/>
              </a:spcAft>
              <a:defRPr kumimoji="0" sz="1500">
                <a:solidFill>
                  <a:schemeClr val="bg2">
                    <a:lumMod val="25000"/>
                  </a:schemeClr>
                </a:solidFill>
                <a:latin typeface="Arial Narrow" pitchFamily="34" charset="0"/>
              </a:defRPr>
            </a:lvl1pPr>
          </a:lstStyle>
          <a:p>
            <a:pPr>
              <a:defRPr/>
            </a:pPr>
            <a:endParaRPr lang="en-US" dirty="0"/>
          </a:p>
        </p:txBody>
      </p:sp>
    </p:spTree>
    <p:extLst>
      <p:ext uri="{BB962C8B-B14F-4D97-AF65-F5344CB8AC3E}">
        <p14:creationId xmlns:p14="http://schemas.microsoft.com/office/powerpoint/2010/main" val="14425780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7.jp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0.jp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11.JP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image" Target="../media/image14.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8.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image" Target="../media/image9.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9.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07273C1-BF6D-434A-802A-954FC042D5CE}" type="datetime1">
              <a:rPr lang="en-US" smtClean="0"/>
              <a:t>5/9/2018</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B2567CD-06E2-D944-A0E4-AFB056629157}"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userDrawn="1"/>
        </p:nvSpPr>
        <p:spPr>
          <a:xfrm>
            <a:off x="5257800" y="4632325"/>
            <a:ext cx="3429000" cy="307777"/>
          </a:xfrm>
          <a:prstGeom prst="rect">
            <a:avLst/>
          </a:prstGeom>
          <a:noFill/>
        </p:spPr>
        <p:txBody>
          <a:bodyPr wrap="square" rtlCol="0">
            <a:spAutoFit/>
          </a:bodyPr>
          <a:lstStyle/>
          <a:p>
            <a:pPr algn="r"/>
            <a:r>
              <a:rPr lang="en-US" sz="1400" dirty="0" smtClean="0">
                <a:solidFill>
                  <a:srgbClr val="002060"/>
                </a:solidFill>
              </a:rPr>
              <a:t>Center for Excellence in Disabilities</a:t>
            </a:r>
          </a:p>
        </p:txBody>
      </p:sp>
    </p:spTree>
    <p:extLst>
      <p:ext uri="{BB962C8B-B14F-4D97-AF65-F5344CB8AC3E}">
        <p14:creationId xmlns:p14="http://schemas.microsoft.com/office/powerpoint/2010/main" val="70517334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773F33D-E92A-4C1A-8CE0-BB1D5AEDD3C7}" type="datetime1">
              <a:rPr lang="en-US" smtClean="0"/>
              <a:t>5/9/2018</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F8A797E-2104-A542-91CF-49E94E48657D}" type="slidenum">
              <a:rPr lang="en-US" smtClean="0"/>
              <a:t>‹#›</a:t>
            </a:fld>
            <a:endParaRPr lang="en-US"/>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userDrawn="1"/>
        </p:nvSpPr>
        <p:spPr>
          <a:xfrm>
            <a:off x="5257800" y="4632325"/>
            <a:ext cx="3429000" cy="307777"/>
          </a:xfrm>
          <a:prstGeom prst="rect">
            <a:avLst/>
          </a:prstGeom>
          <a:noFill/>
        </p:spPr>
        <p:txBody>
          <a:bodyPr wrap="square" rtlCol="0">
            <a:spAutoFit/>
          </a:bodyPr>
          <a:lstStyle/>
          <a:p>
            <a:pPr algn="r"/>
            <a:r>
              <a:rPr lang="en-US" sz="1400" dirty="0" smtClean="0">
                <a:solidFill>
                  <a:srgbClr val="002060"/>
                </a:solidFill>
              </a:rPr>
              <a:t>Center for Excellence in Disabilities</a:t>
            </a:r>
          </a:p>
        </p:txBody>
      </p:sp>
    </p:spTree>
    <p:extLst>
      <p:ext uri="{BB962C8B-B14F-4D97-AF65-F5344CB8AC3E}">
        <p14:creationId xmlns:p14="http://schemas.microsoft.com/office/powerpoint/2010/main" val="207915288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66" r:id="rId12"/>
    <p:sldLayoutId id="214748386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8CC3E62-3202-4273-9CB8-27AEBAAEBBF9}" type="datetime1">
              <a:rPr lang="en-US" smtClean="0"/>
              <a:t>5/9/2018</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EB971A-5BB7-1D4F-9483-50C6F0DEAEDC}"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userDrawn="1"/>
        </p:nvSpPr>
        <p:spPr>
          <a:xfrm>
            <a:off x="5257800" y="4632325"/>
            <a:ext cx="3429000" cy="307777"/>
          </a:xfrm>
          <a:prstGeom prst="rect">
            <a:avLst/>
          </a:prstGeom>
          <a:noFill/>
        </p:spPr>
        <p:txBody>
          <a:bodyPr wrap="square" rtlCol="0">
            <a:spAutoFit/>
          </a:bodyPr>
          <a:lstStyle/>
          <a:p>
            <a:pPr algn="r"/>
            <a:r>
              <a:rPr lang="en-US" sz="1400" dirty="0" smtClean="0">
                <a:solidFill>
                  <a:srgbClr val="002060"/>
                </a:solidFill>
              </a:rPr>
              <a:t>Center for Excellence in Disabilities</a:t>
            </a:r>
          </a:p>
        </p:txBody>
      </p:sp>
    </p:spTree>
    <p:extLst>
      <p:ext uri="{BB962C8B-B14F-4D97-AF65-F5344CB8AC3E}">
        <p14:creationId xmlns:p14="http://schemas.microsoft.com/office/powerpoint/2010/main" val="122715614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D34AE31-346A-442B-8275-E2ADC419C45D}" type="datetime1">
              <a:rPr lang="en-US" smtClean="0"/>
              <a:t>5/9/2018</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C8AE68C-C474-4840-B011-8DC6619626BE}"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userDrawn="1"/>
        </p:nvSpPr>
        <p:spPr>
          <a:xfrm>
            <a:off x="5257800" y="4632325"/>
            <a:ext cx="3429000" cy="307777"/>
          </a:xfrm>
          <a:prstGeom prst="rect">
            <a:avLst/>
          </a:prstGeom>
          <a:noFill/>
        </p:spPr>
        <p:txBody>
          <a:bodyPr wrap="square" rtlCol="0">
            <a:spAutoFit/>
          </a:bodyPr>
          <a:lstStyle/>
          <a:p>
            <a:pPr algn="r"/>
            <a:r>
              <a:rPr lang="en-US" sz="1400" dirty="0" smtClean="0">
                <a:solidFill>
                  <a:schemeClr val="bg1"/>
                </a:solidFill>
              </a:rPr>
              <a:t>Center for Excellence in Disabilities</a:t>
            </a:r>
          </a:p>
        </p:txBody>
      </p:sp>
    </p:spTree>
    <p:extLst>
      <p:ext uri="{BB962C8B-B14F-4D97-AF65-F5344CB8AC3E}">
        <p14:creationId xmlns:p14="http://schemas.microsoft.com/office/powerpoint/2010/main" val="182021527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4493B70-7603-447B-80F9-E63A9028EDEC}" type="datetime1">
              <a:rPr lang="en-US" smtClean="0"/>
              <a:t>5/9/2018</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107A0A6-9E92-AD4F-BCA5-F497F11A72C7}" type="slidenum">
              <a:rPr lang="en-US" smtClean="0"/>
              <a:t>‹#›</a:t>
            </a:fld>
            <a:endParaRPr lang="en-US"/>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userDrawn="1"/>
        </p:nvSpPr>
        <p:spPr>
          <a:xfrm>
            <a:off x="5257800" y="4632325"/>
            <a:ext cx="3429000" cy="307777"/>
          </a:xfrm>
          <a:prstGeom prst="rect">
            <a:avLst/>
          </a:prstGeom>
          <a:noFill/>
        </p:spPr>
        <p:txBody>
          <a:bodyPr wrap="square" rtlCol="0">
            <a:spAutoFit/>
          </a:bodyPr>
          <a:lstStyle/>
          <a:p>
            <a:pPr algn="r"/>
            <a:r>
              <a:rPr lang="en-US" sz="1400" dirty="0" smtClean="0">
                <a:solidFill>
                  <a:schemeClr val="bg1"/>
                </a:solidFill>
              </a:rPr>
              <a:t>Center for Excellence in Disabilities</a:t>
            </a:r>
          </a:p>
        </p:txBody>
      </p:sp>
    </p:spTree>
    <p:extLst>
      <p:ext uri="{BB962C8B-B14F-4D97-AF65-F5344CB8AC3E}">
        <p14:creationId xmlns:p14="http://schemas.microsoft.com/office/powerpoint/2010/main" val="197998746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65" r:id="rId12"/>
    <p:sldLayoutId id="214748392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EEB50AB-1298-4D80-B270-F2036AD16137}" type="datetime1">
              <a:rPr lang="en-US" smtClean="0"/>
              <a:t>5/9/2018</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96CC1CA-D8E9-9645-A41E-286B448A345E}"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userDrawn="1"/>
        </p:nvSpPr>
        <p:spPr>
          <a:xfrm>
            <a:off x="5257800" y="4632325"/>
            <a:ext cx="3429000" cy="307777"/>
          </a:xfrm>
          <a:prstGeom prst="rect">
            <a:avLst/>
          </a:prstGeom>
          <a:noFill/>
        </p:spPr>
        <p:txBody>
          <a:bodyPr wrap="square" rtlCol="0">
            <a:spAutoFit/>
          </a:bodyPr>
          <a:lstStyle/>
          <a:p>
            <a:pPr algn="r"/>
            <a:r>
              <a:rPr lang="en-US" sz="1400" dirty="0" smtClean="0">
                <a:solidFill>
                  <a:schemeClr val="bg1"/>
                </a:solidFill>
              </a:rPr>
              <a:t>Center for Excellence in Disabilities</a:t>
            </a:r>
          </a:p>
        </p:txBody>
      </p:sp>
    </p:spTree>
    <p:extLst>
      <p:ext uri="{BB962C8B-B14F-4D97-AF65-F5344CB8AC3E}">
        <p14:creationId xmlns:p14="http://schemas.microsoft.com/office/powerpoint/2010/main" val="113764371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8467" y="-6351"/>
            <a:ext cx="9171317" cy="5156201"/>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0" y="457200"/>
            <a:ext cx="6347713"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1620443"/>
            <a:ext cx="6347714" cy="29105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4531023"/>
            <a:ext cx="684132"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F6325083-563C-44DD-9DB4-CDE569CDDE4B}" type="datetime1">
              <a:rPr lang="en-US" smtClean="0">
                <a:solidFill>
                  <a:prstClr val="black">
                    <a:tint val="75000"/>
                  </a:prstClr>
                </a:solidFill>
              </a:rPr>
              <a:t>5/9/2018</a:t>
            </a:fld>
            <a:endParaRPr lang="en-US" dirty="0">
              <a:solidFill>
                <a:prstClr val="black">
                  <a:tint val="75000"/>
                </a:prstClr>
              </a:solidFill>
            </a:endParaRPr>
          </a:p>
        </p:txBody>
      </p:sp>
      <p:sp>
        <p:nvSpPr>
          <p:cNvPr id="5" name="Footer Placeholder 4"/>
          <p:cNvSpPr>
            <a:spLocks noGrp="1"/>
          </p:cNvSpPr>
          <p:nvPr>
            <p:ph type="ftr" sz="quarter" idx="3"/>
          </p:nvPr>
        </p:nvSpPr>
        <p:spPr>
          <a:xfrm>
            <a:off x="609600" y="4531023"/>
            <a:ext cx="4622973"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44676" y="4531023"/>
            <a:ext cx="512638" cy="273844"/>
          </a:xfrm>
          <a:prstGeom prst="rect">
            <a:avLst/>
          </a:prstGeom>
        </p:spPr>
        <p:txBody>
          <a:bodyPr vert="horz" lIns="91440" tIns="45720" rIns="91440" bIns="45720" rtlCol="0" anchor="ctr"/>
          <a:lstStyle>
            <a:lvl1pPr algn="r">
              <a:defRPr sz="675">
                <a:solidFill>
                  <a:schemeClr val="accent1"/>
                </a:solidFill>
              </a:defRPr>
            </a:lvl1pPr>
          </a:lstStyle>
          <a:p>
            <a:fld id="{A9E9EF58-3FCF-43ED-AE30-0798F566406B}"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74622947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20" r:id="rId17"/>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descr="4x3_4.JP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13"/>
          <p:cNvSpPr>
            <a:spLocks noGrp="1"/>
          </p:cNvSpPr>
          <p:nvPr>
            <p:ph type="dt" sz="half" idx="2"/>
          </p:nvPr>
        </p:nvSpPr>
        <p:spPr>
          <a:xfrm>
            <a:off x="5334000" y="4572000"/>
            <a:ext cx="3810000" cy="506016"/>
          </a:xfrm>
          <a:prstGeom prst="rect">
            <a:avLst/>
          </a:prstGeom>
        </p:spPr>
        <p:txBody>
          <a:bodyPr vert="horz"/>
          <a:lstStyle>
            <a:lvl1pPr algn="r" eaLnBrk="1" fontAlgn="auto" latinLnBrk="0" hangingPunct="1">
              <a:spcBef>
                <a:spcPts val="0"/>
              </a:spcBef>
              <a:spcAft>
                <a:spcPts val="0"/>
              </a:spcAft>
              <a:defRPr kumimoji="0" sz="1500" b="1">
                <a:solidFill>
                  <a:schemeClr val="bg2">
                    <a:lumMod val="25000"/>
                  </a:schemeClr>
                </a:solidFill>
                <a:latin typeface="Arial Narrow" pitchFamily="34" charset="0"/>
              </a:defRPr>
            </a:lvl1pPr>
          </a:lstStyle>
          <a:p>
            <a:pPr>
              <a:defRPr/>
            </a:pPr>
            <a:endParaRPr lang="en-US" dirty="0"/>
          </a:p>
        </p:txBody>
      </p:sp>
      <p:sp>
        <p:nvSpPr>
          <p:cNvPr id="1028" name="Title Placeholder 21"/>
          <p:cNvSpPr>
            <a:spLocks noGrp="1"/>
          </p:cNvSpPr>
          <p:nvPr>
            <p:ph type="title"/>
          </p:nvPr>
        </p:nvSpPr>
        <p:spPr bwMode="auto">
          <a:xfrm>
            <a:off x="301625" y="171450"/>
            <a:ext cx="8534400" cy="5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9" name="Text Placeholder 12"/>
          <p:cNvSpPr>
            <a:spLocks noGrp="1"/>
          </p:cNvSpPr>
          <p:nvPr>
            <p:ph type="body" idx="1"/>
          </p:nvPr>
        </p:nvSpPr>
        <p:spPr bwMode="auto">
          <a:xfrm>
            <a:off x="301625" y="1143000"/>
            <a:ext cx="8534400" cy="34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6570881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Lst>
  <p:timing>
    <p:tnLst>
      <p:par>
        <p:cTn id="1" dur="indefinite" restart="never" nodeType="tmRoot"/>
      </p:par>
    </p:tnLst>
  </p:timing>
  <p:hf hdr="0" ftr="0" dt="0"/>
  <p:txStyles>
    <p:titleStyle>
      <a:lvl1pPr algn="ctr" rtl="0" eaLnBrk="0" fontAlgn="base" hangingPunct="0">
        <a:spcBef>
          <a:spcPct val="0"/>
        </a:spcBef>
        <a:spcAft>
          <a:spcPct val="0"/>
        </a:spcAft>
        <a:defRPr sz="2475" kern="1200">
          <a:solidFill>
            <a:srgbClr val="FFCC00"/>
          </a:solidFill>
          <a:latin typeface="+mj-lt"/>
          <a:ea typeface="+mj-ea"/>
          <a:cs typeface="+mj-cs"/>
        </a:defRPr>
      </a:lvl1pPr>
      <a:lvl2pPr algn="ctr" rtl="0" eaLnBrk="0" fontAlgn="base" hangingPunct="0">
        <a:spcBef>
          <a:spcPct val="0"/>
        </a:spcBef>
        <a:spcAft>
          <a:spcPct val="0"/>
        </a:spcAft>
        <a:defRPr sz="2475">
          <a:solidFill>
            <a:srgbClr val="FFCC00"/>
          </a:solidFill>
          <a:latin typeface="Georgia" pitchFamily="18" charset="0"/>
        </a:defRPr>
      </a:lvl2pPr>
      <a:lvl3pPr algn="ctr" rtl="0" eaLnBrk="0" fontAlgn="base" hangingPunct="0">
        <a:spcBef>
          <a:spcPct val="0"/>
        </a:spcBef>
        <a:spcAft>
          <a:spcPct val="0"/>
        </a:spcAft>
        <a:defRPr sz="2475">
          <a:solidFill>
            <a:srgbClr val="FFCC00"/>
          </a:solidFill>
          <a:latin typeface="Georgia" pitchFamily="18" charset="0"/>
        </a:defRPr>
      </a:lvl3pPr>
      <a:lvl4pPr algn="ctr" rtl="0" eaLnBrk="0" fontAlgn="base" hangingPunct="0">
        <a:spcBef>
          <a:spcPct val="0"/>
        </a:spcBef>
        <a:spcAft>
          <a:spcPct val="0"/>
        </a:spcAft>
        <a:defRPr sz="2475">
          <a:solidFill>
            <a:srgbClr val="FFCC00"/>
          </a:solidFill>
          <a:latin typeface="Georgia" pitchFamily="18" charset="0"/>
        </a:defRPr>
      </a:lvl4pPr>
      <a:lvl5pPr algn="ctr" rtl="0" eaLnBrk="0" fontAlgn="base" hangingPunct="0">
        <a:spcBef>
          <a:spcPct val="0"/>
        </a:spcBef>
        <a:spcAft>
          <a:spcPct val="0"/>
        </a:spcAft>
        <a:defRPr sz="2475">
          <a:solidFill>
            <a:srgbClr val="FFCC00"/>
          </a:solidFill>
          <a:latin typeface="Georgia" pitchFamily="18" charset="0"/>
        </a:defRPr>
      </a:lvl5pPr>
      <a:lvl6pPr marL="342900" algn="ctr" rtl="0" fontAlgn="base">
        <a:spcBef>
          <a:spcPct val="0"/>
        </a:spcBef>
        <a:spcAft>
          <a:spcPct val="0"/>
        </a:spcAft>
        <a:defRPr sz="2475">
          <a:solidFill>
            <a:srgbClr val="E0A208"/>
          </a:solidFill>
          <a:latin typeface="Georgia" pitchFamily="18" charset="0"/>
        </a:defRPr>
      </a:lvl6pPr>
      <a:lvl7pPr marL="685800" algn="ctr" rtl="0" fontAlgn="base">
        <a:spcBef>
          <a:spcPct val="0"/>
        </a:spcBef>
        <a:spcAft>
          <a:spcPct val="0"/>
        </a:spcAft>
        <a:defRPr sz="2475">
          <a:solidFill>
            <a:srgbClr val="E0A208"/>
          </a:solidFill>
          <a:latin typeface="Georgia" pitchFamily="18" charset="0"/>
        </a:defRPr>
      </a:lvl7pPr>
      <a:lvl8pPr marL="1028700" algn="ctr" rtl="0" fontAlgn="base">
        <a:spcBef>
          <a:spcPct val="0"/>
        </a:spcBef>
        <a:spcAft>
          <a:spcPct val="0"/>
        </a:spcAft>
        <a:defRPr sz="2475">
          <a:solidFill>
            <a:srgbClr val="E0A208"/>
          </a:solidFill>
          <a:latin typeface="Georgia" pitchFamily="18" charset="0"/>
        </a:defRPr>
      </a:lvl8pPr>
      <a:lvl9pPr marL="1371600" algn="ctr" rtl="0" fontAlgn="base">
        <a:spcBef>
          <a:spcPct val="0"/>
        </a:spcBef>
        <a:spcAft>
          <a:spcPct val="0"/>
        </a:spcAft>
        <a:defRPr sz="2475">
          <a:solidFill>
            <a:srgbClr val="E0A208"/>
          </a:solidFill>
          <a:latin typeface="Georgia" pitchFamily="18" charset="0"/>
        </a:defRPr>
      </a:lvl9pPr>
    </p:titleStyle>
    <p:bodyStyle>
      <a:lvl1pPr marL="204788" indent="-204788" algn="l" rtl="0" eaLnBrk="0" fontAlgn="base" hangingPunct="0">
        <a:spcBef>
          <a:spcPct val="20000"/>
        </a:spcBef>
        <a:spcAft>
          <a:spcPct val="0"/>
        </a:spcAft>
        <a:buClr>
          <a:schemeClr val="accent1"/>
        </a:buClr>
        <a:buSzPct val="85000"/>
        <a:buFont typeface="Wingdings 2" panose="05020102010507070707" pitchFamily="18" charset="2"/>
        <a:buChar char=""/>
        <a:defRPr sz="2025" kern="1200">
          <a:solidFill>
            <a:schemeClr val="bg1"/>
          </a:solidFill>
          <a:latin typeface="+mn-lt"/>
          <a:ea typeface="+mn-ea"/>
          <a:cs typeface="+mn-cs"/>
        </a:defRPr>
      </a:lvl1pPr>
      <a:lvl2pPr marL="410766" indent="-204788" algn="l" rtl="0" eaLnBrk="0" fontAlgn="base" hangingPunct="0">
        <a:spcBef>
          <a:spcPct val="20000"/>
        </a:spcBef>
        <a:spcAft>
          <a:spcPct val="0"/>
        </a:spcAft>
        <a:buClr>
          <a:schemeClr val="accent2"/>
        </a:buClr>
        <a:buSzPct val="70000"/>
        <a:buFont typeface="Wingdings" panose="05000000000000000000" pitchFamily="2" charset="2"/>
        <a:buChar char=""/>
        <a:defRPr sz="1650" kern="1200">
          <a:solidFill>
            <a:schemeClr val="bg1"/>
          </a:solidFill>
          <a:latin typeface="+mn-lt"/>
          <a:ea typeface="+mn-ea"/>
          <a:cs typeface="+mn-cs"/>
        </a:defRPr>
      </a:lvl2pPr>
      <a:lvl3pPr marL="616744" indent="-171450" algn="l" rtl="0" eaLnBrk="0" fontAlgn="base" hangingPunct="0">
        <a:spcBef>
          <a:spcPct val="20000"/>
        </a:spcBef>
        <a:spcAft>
          <a:spcPct val="0"/>
        </a:spcAft>
        <a:buClr>
          <a:srgbClr val="FEB80A"/>
        </a:buClr>
        <a:buSzPct val="75000"/>
        <a:buFont typeface="Wingdings 2" panose="05020102010507070707" pitchFamily="18" charset="2"/>
        <a:buChar char=""/>
        <a:defRPr sz="1500" kern="1200">
          <a:solidFill>
            <a:schemeClr val="bg1"/>
          </a:solidFill>
          <a:latin typeface="+mn-lt"/>
          <a:ea typeface="+mn-ea"/>
          <a:cs typeface="+mn-cs"/>
        </a:defRPr>
      </a:lvl3pPr>
      <a:lvl4pPr marL="822722" indent="-171450" algn="l" rtl="0" eaLnBrk="0" fontAlgn="base" hangingPunct="0">
        <a:spcBef>
          <a:spcPct val="20000"/>
        </a:spcBef>
        <a:spcAft>
          <a:spcPct val="0"/>
        </a:spcAft>
        <a:buClr>
          <a:srgbClr val="00ADDC"/>
        </a:buClr>
        <a:buSzPct val="70000"/>
        <a:buFont typeface="Wingdings" panose="05000000000000000000" pitchFamily="2" charset="2"/>
        <a:buChar char=""/>
        <a:defRPr sz="1500" kern="1200">
          <a:solidFill>
            <a:schemeClr val="bg1"/>
          </a:solidFill>
          <a:latin typeface="+mn-lt"/>
          <a:ea typeface="+mn-ea"/>
          <a:cs typeface="+mn-cs"/>
        </a:defRPr>
      </a:lvl4pPr>
      <a:lvl5pPr marL="1028700" indent="-171450" algn="l" rtl="0" eaLnBrk="0" fontAlgn="base" hangingPunct="0">
        <a:spcBef>
          <a:spcPct val="20000"/>
        </a:spcBef>
        <a:spcAft>
          <a:spcPct val="0"/>
        </a:spcAft>
        <a:buClr>
          <a:srgbClr val="738AC8"/>
        </a:buClr>
        <a:buChar char="•"/>
        <a:defRPr kern="1200">
          <a:solidFill>
            <a:schemeClr val="bg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956604" y="4627193"/>
            <a:ext cx="4187396" cy="478180"/>
          </a:xfrm>
          <a:prstGeom prst="rect">
            <a:avLst/>
          </a:prstGeom>
        </p:spPr>
        <p:txBody>
          <a:bodyPr vert="horz" lIns="91440" tIns="45720" rIns="91440" bIns="45720" rtlCol="0" anchor="ctr"/>
          <a:lstStyle>
            <a:lvl1pPr algn="ctr">
              <a:defRPr sz="900">
                <a:solidFill>
                  <a:schemeClr val="accent1">
                    <a:lumMod val="50000"/>
                  </a:schemeClr>
                </a:solidFill>
              </a:defRPr>
            </a:lvl1pPr>
          </a:lstStyle>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Center for Excellence in Disabilities</a:t>
            </a:r>
          </a:p>
          <a:p>
            <a:pPr algn="r" fontAlgn="base">
              <a:spcBef>
                <a:spcPct val="0"/>
              </a:spcBef>
              <a:spcAft>
                <a:spcPct val="0"/>
              </a:spcAft>
              <a:defRPr/>
            </a:pPr>
            <a:r>
              <a:rPr lang="en-US" altLang="en-US" sz="1500" b="1" dirty="0" smtClean="0">
                <a:solidFill>
                  <a:srgbClr val="5B9BD5">
                    <a:lumMod val="50000"/>
                  </a:srgbClr>
                </a:solidFill>
                <a:latin typeface="Arial Narrow" pitchFamily="34" charset="0"/>
              </a:rPr>
              <a:t>Positive Behavior Support</a:t>
            </a:r>
          </a:p>
          <a:p>
            <a:endParaRPr lang="en-US" dirty="0">
              <a:solidFill>
                <a:srgbClr val="5B9BD5">
                  <a:lumMod val="50000"/>
                </a:srgbClr>
              </a:solidFill>
            </a:endParaRPr>
          </a:p>
        </p:txBody>
      </p:sp>
      <p:sp>
        <p:nvSpPr>
          <p:cNvPr id="6" name="Slide Number Placeholder 5"/>
          <p:cNvSpPr>
            <a:spLocks noGrp="1"/>
          </p:cNvSpPr>
          <p:nvPr>
            <p:ph type="sldNum" sz="quarter" idx="4"/>
          </p:nvPr>
        </p:nvSpPr>
        <p:spPr>
          <a:xfrm>
            <a:off x="3543300" y="4732128"/>
            <a:ext cx="2057400" cy="273844"/>
          </a:xfrm>
          <a:prstGeom prst="rect">
            <a:avLst/>
          </a:prstGeom>
        </p:spPr>
        <p:txBody>
          <a:bodyPr vert="horz" lIns="91440" tIns="45720" rIns="91440" bIns="45720" rtlCol="0" anchor="ctr"/>
          <a:lstStyle>
            <a:lvl1pPr algn="ctr">
              <a:defRPr sz="900">
                <a:solidFill>
                  <a:schemeClr val="accent1">
                    <a:lumMod val="50000"/>
                  </a:schemeClr>
                </a:solidFill>
              </a:defRPr>
            </a:lvl1pPr>
          </a:lstStyle>
          <a:p>
            <a:fld id="{DA886501-7137-4A83-B6D6-B63D25D68FD2}" type="slidenum">
              <a:rPr lang="en-US" smtClean="0">
                <a:solidFill>
                  <a:srgbClr val="5B9BD5">
                    <a:lumMod val="50000"/>
                  </a:srgbClr>
                </a:solidFill>
              </a:rPr>
              <a:pPr/>
              <a:t>‹#›</a:t>
            </a:fld>
            <a:endParaRPr lang="en-US" dirty="0">
              <a:solidFill>
                <a:srgbClr val="5B9BD5">
                  <a:lumMod val="50000"/>
                </a:srgbClr>
              </a:solidFill>
            </a:endParaRPr>
          </a:p>
        </p:txBody>
      </p:sp>
    </p:spTree>
    <p:extLst>
      <p:ext uri="{BB962C8B-B14F-4D97-AF65-F5344CB8AC3E}">
        <p14:creationId xmlns:p14="http://schemas.microsoft.com/office/powerpoint/2010/main" val="240905715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3150" kern="1200">
          <a:solidFill>
            <a:schemeClr val="accent1">
              <a:lumMod val="50000"/>
            </a:schemeClr>
          </a:solidFill>
          <a:latin typeface="Georgia" panose="02040502050405020303" pitchFamily="18" charset="0"/>
          <a:ea typeface="+mj-ea"/>
          <a:cs typeface="+mj-cs"/>
        </a:defRPr>
      </a:lvl1pPr>
    </p:titleStyle>
    <p:bodyStyle>
      <a:lvl1pPr marL="171450" indent="-171450" algn="l" defTabSz="685800" rtl="0" eaLnBrk="1" latinLnBrk="0" hangingPunct="1">
        <a:lnSpc>
          <a:spcPct val="90000"/>
        </a:lnSpc>
        <a:spcBef>
          <a:spcPts val="750"/>
        </a:spcBef>
        <a:buClr>
          <a:schemeClr val="accent1">
            <a:lumMod val="50000"/>
          </a:schemeClr>
        </a:buClr>
        <a:buSzPct val="125000"/>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C00000"/>
        </a:buClr>
        <a:buSzPct val="100000"/>
        <a:buFont typeface="Courier New" panose="02070309020205020404" pitchFamily="49" charset="0"/>
        <a:buChar char="o"/>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lumMod val="50000"/>
          </a:schemeClr>
        </a:buClr>
        <a:buSzPct val="100000"/>
        <a:buFont typeface="Wingdings" panose="05000000000000000000" pitchFamily="2" charset="2"/>
        <a:buChar char="Ø"/>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lumMod val="50000"/>
          </a:schemeClr>
        </a:buClr>
        <a:buSzPct val="100000"/>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lumMod val="50000"/>
          </a:schemeClr>
        </a:buClr>
        <a:buSzPct val="100000"/>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6.xml"/><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2.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52.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hyperlink" Target="https://www.doyouyoga.com/5-health-benefits-legs-wall-postur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9.png"/><Relationship Id="rId4"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8" Type="http://schemas.openxmlformats.org/officeDocument/2006/relationships/hyperlink" Target="http://morningculture.co/tent-for-bedroom/tent-for-bedroom-room-in-room-a-cozy-bed-tent-tent-bedroom-ideas/" TargetMode="External"/><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hyperlink" Target="https://communicatepa.wikispaces.com/Behavior+&amp;+Communication?responseToken=4010f7db139100b918cbfbb388abc146" TargetMode="External"/><Relationship Id="rId7" Type="http://schemas.openxmlformats.org/officeDocument/2006/relationships/hyperlink" Target="http://www.efoza.com/post_choice-charts-for-students_395164/" TargetMode="External"/><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hyperlink" Target="http://discovery.fifeschools.com/resources/kelso-s-choices" TargetMode="External"/><Relationship Id="rId5" Type="http://schemas.openxmlformats.org/officeDocument/2006/relationships/hyperlink" Target="https://www.parentingscience.com/teaching-self-control.html" TargetMode="External"/><Relationship Id="rId4" Type="http://schemas.openxmlformats.org/officeDocument/2006/relationships/hyperlink" Target="http://raisinglittlerhodies.blogspo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3" Type="http://schemas.openxmlformats.org/officeDocument/2006/relationships/hyperlink" Target="https://childdevelopmentinfo.com/development/eight-ways-to-encourage-self-motivation-in-your-child/" TargetMode="External"/><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hyperlink" Target="http://www.thejaneevans.com/the-children-who-need-love-the-most-will-always-ask-for-it-in-the-most-unloving-ways-so-stop-shaming-the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yourdepressiontreatments.wordpress.com/2015/09/13/caring-mindfulness-thoughts-on-the-day-of-mindfulness-pulse/" TargetMode="External"/><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hyperlink" Target="https://www.responsiveclassroom.org/blog/teaching-self-calming-skills" TargetMode="External"/><Relationship Id="rId5" Type="http://schemas.openxmlformats.org/officeDocument/2006/relationships/hyperlink" Target="https://www.sensorysmarts.com/sensory_diet_activities.html" TargetMode="External"/><Relationship Id="rId4" Type="http://schemas.openxmlformats.org/officeDocument/2006/relationships/hyperlink" Target="http://greatist.com/happiness/40-ways-relax-5-minutes-or-les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morningculture.co/tent-for-bedroom/tent-for-bedroom-room-in-room-a-cozy-bed-tent-tent-bedroom-ideas/" TargetMode="External"/><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hyperlink" Target="https://www.linkedin.com/pulse/neurochildren-dummies-emel-temu%C3%A7in" TargetMode="External"/><Relationship Id="rId5" Type="http://schemas.openxmlformats.org/officeDocument/2006/relationships/hyperlink" Target="https://www.youtube.com/watch?v=yRKpNaVaP84" TargetMode="External"/><Relationship Id="rId4" Type="http://schemas.openxmlformats.org/officeDocument/2006/relationships/hyperlink" Target="https://www.youtube.com/watch?v=_mZbzDOpylA"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viewsfromastepstool.com/tips-calming-angry-child-plus-8-calming-tools-anywhere/" TargetMode="External"/><Relationship Id="rId2" Type="http://schemas.openxmlformats.org/officeDocument/2006/relationships/notesSlide" Target="../notesSlides/notesSlide24.xml"/><Relationship Id="rId1" Type="http://schemas.openxmlformats.org/officeDocument/2006/relationships/slideLayout" Target="../slideLayouts/slideLayout48.xml"/><Relationship Id="rId5" Type="http://schemas.openxmlformats.org/officeDocument/2006/relationships/hyperlink" Target="https://www.doyouyoga.com/5-health-benefits-legs-wall-posture/" TargetMode="External"/><Relationship Id="rId4" Type="http://schemas.openxmlformats.org/officeDocument/2006/relationships/hyperlink" Target="https://hubpages.com/education/milk-jug-igloo"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mailto:aheasley@hsc.wvu.edu" TargetMode="Externa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5.xml"/><Relationship Id="rId1" Type="http://schemas.openxmlformats.org/officeDocument/2006/relationships/slideLayout" Target="../slideLayouts/slideLayout61.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1119" y="438150"/>
            <a:ext cx="8229600" cy="2247900"/>
          </a:xfrm>
        </p:spPr>
        <p:txBody>
          <a:bodyPr>
            <a:noAutofit/>
          </a:bodyPr>
          <a:lstStyle/>
          <a:p>
            <a:pPr algn="l">
              <a:spcBef>
                <a:spcPts val="0"/>
              </a:spcBef>
            </a:pPr>
            <a:r>
              <a:rPr lang="en-US" sz="4000" b="1" dirty="0" smtClean="0">
                <a:solidFill>
                  <a:schemeClr val="bg1"/>
                </a:solidFill>
                <a:latin typeface="Arial" charset="0"/>
                <a:ea typeface="Arial" charset="0"/>
                <a:cs typeface="Arial" charset="0"/>
              </a:rPr>
              <a:t>Positive Behavior Support for Challenging Behavior in the Classroom relating to TBI</a:t>
            </a:r>
            <a:endParaRPr lang="en-US" sz="4000" b="1" dirty="0">
              <a:solidFill>
                <a:schemeClr val="bg1"/>
              </a:solidFill>
              <a:latin typeface="Arial Black" charset="0"/>
              <a:ea typeface="Arial Black" charset="0"/>
              <a:cs typeface="Arial Black" charset="0"/>
            </a:endParaRPr>
          </a:p>
        </p:txBody>
      </p:sp>
      <p:sp>
        <p:nvSpPr>
          <p:cNvPr id="3" name="Title 1"/>
          <p:cNvSpPr txBox="1">
            <a:spLocks/>
          </p:cNvSpPr>
          <p:nvPr/>
        </p:nvSpPr>
        <p:spPr>
          <a:xfrm>
            <a:off x="652943" y="2495550"/>
            <a:ext cx="82296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en-US" sz="2400" dirty="0">
              <a:solidFill>
                <a:schemeClr val="bg1"/>
              </a:solidFill>
            </a:endParaRPr>
          </a:p>
        </p:txBody>
      </p:sp>
      <p:sp>
        <p:nvSpPr>
          <p:cNvPr id="5" name="TextBox 4"/>
          <p:cNvSpPr txBox="1"/>
          <p:nvPr/>
        </p:nvSpPr>
        <p:spPr>
          <a:xfrm>
            <a:off x="5029200" y="3714750"/>
            <a:ext cx="3886200" cy="830997"/>
          </a:xfrm>
          <a:prstGeom prst="rect">
            <a:avLst/>
          </a:prstGeom>
          <a:noFill/>
        </p:spPr>
        <p:txBody>
          <a:bodyPr>
            <a:spAutoFit/>
          </a:bodyPr>
          <a:lstStyle/>
          <a:p>
            <a:pPr>
              <a:defRPr/>
            </a:pPr>
            <a:r>
              <a:rPr lang="en-US" sz="2400" dirty="0" smtClean="0">
                <a:solidFill>
                  <a:schemeClr val="bg1"/>
                </a:solidFill>
              </a:rPr>
              <a:t>Anastasia Riley, MBA CBIS</a:t>
            </a:r>
          </a:p>
          <a:p>
            <a:pPr>
              <a:defRPr/>
            </a:pPr>
            <a:r>
              <a:rPr lang="en-US" sz="2400" dirty="0" smtClean="0">
                <a:solidFill>
                  <a:schemeClr val="bg1"/>
                </a:solidFill>
              </a:rPr>
              <a:t>Behavior Specialist</a:t>
            </a:r>
            <a:endParaRPr lang="en-US" sz="2400" dirty="0">
              <a:solidFill>
                <a:schemeClr val="bg1"/>
              </a:solidFill>
            </a:endParaRPr>
          </a:p>
        </p:txBody>
      </p:sp>
      <p:sp>
        <p:nvSpPr>
          <p:cNvPr id="4" name="Rectangle 3"/>
          <p:cNvSpPr/>
          <p:nvPr/>
        </p:nvSpPr>
        <p:spPr>
          <a:xfrm>
            <a:off x="540152" y="4798565"/>
            <a:ext cx="8610601" cy="307777"/>
          </a:xfrm>
          <a:prstGeom prst="rect">
            <a:avLst/>
          </a:prstGeom>
        </p:spPr>
        <p:txBody>
          <a:bodyPr wrap="square">
            <a:spAutoFit/>
          </a:bodyPr>
          <a:lstStyle/>
          <a:p>
            <a:pPr algn="ctr">
              <a:defRPr/>
            </a:pPr>
            <a:r>
              <a:rPr lang="en-US" sz="1400" dirty="0">
                <a:solidFill>
                  <a:schemeClr val="bg1"/>
                </a:solidFill>
              </a:rPr>
              <a:t>The PBS Project is funded through a grant with the West Virginia Bureau for Behavioral Health and Health Facilities.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dy pointing to a sign that reads i heart PBS"/>
          <p:cNvPicPr>
            <a:picLocks noChangeAspect="1"/>
          </p:cNvPicPr>
          <p:nvPr/>
        </p:nvPicPr>
        <p:blipFill>
          <a:blip r:embed="rId2"/>
          <a:stretch>
            <a:fillRect/>
          </a:stretch>
        </p:blipFill>
        <p:spPr>
          <a:xfrm>
            <a:off x="7540613" y="18568"/>
            <a:ext cx="1603387" cy="1609483"/>
          </a:xfrm>
          <a:prstGeom prst="rect">
            <a:avLst/>
          </a:prstGeom>
        </p:spPr>
      </p:pic>
      <p:sp>
        <p:nvSpPr>
          <p:cNvPr id="2" name="Title 1"/>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P</a:t>
            </a:r>
            <a:r>
              <a:rPr lang="en-US" sz="3600" dirty="0">
                <a:latin typeface="Arial" panose="020B0604020202020204" pitchFamily="34" charset="0"/>
                <a:cs typeface="Arial" panose="020B0604020202020204" pitchFamily="34" charset="0"/>
              </a:rPr>
              <a:t>ositive </a:t>
            </a:r>
            <a:r>
              <a:rPr lang="en-US" sz="3600" b="1" dirty="0">
                <a:latin typeface="Arial" panose="020B0604020202020204" pitchFamily="34" charset="0"/>
                <a:cs typeface="Arial" panose="020B0604020202020204" pitchFamily="34" charset="0"/>
              </a:rPr>
              <a:t>B</a:t>
            </a:r>
            <a:r>
              <a:rPr lang="en-US" sz="3600" dirty="0">
                <a:latin typeface="Arial" panose="020B0604020202020204" pitchFamily="34" charset="0"/>
                <a:cs typeface="Arial" panose="020B0604020202020204" pitchFamily="34" charset="0"/>
              </a:rPr>
              <a:t>ehavior </a:t>
            </a:r>
            <a:r>
              <a:rPr lang="en-US" sz="3600" b="1" dirty="0">
                <a:latin typeface="Arial" panose="020B0604020202020204" pitchFamily="34" charset="0"/>
                <a:cs typeface="Arial" panose="020B0604020202020204" pitchFamily="34" charset="0"/>
              </a:rPr>
              <a:t>S</a:t>
            </a:r>
            <a:r>
              <a:rPr lang="en-US" sz="3600" dirty="0">
                <a:latin typeface="Arial" panose="020B0604020202020204" pitchFamily="34" charset="0"/>
                <a:cs typeface="Arial" panose="020B0604020202020204" pitchFamily="34" charset="0"/>
              </a:rPr>
              <a:t>upport is</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 y="1277596"/>
            <a:ext cx="8362950" cy="3432175"/>
          </a:xfrm>
        </p:spPr>
        <p:txBody>
          <a:bodyPr>
            <a:normAutofit/>
          </a:bodyPr>
          <a:lstStyle/>
          <a:p>
            <a:pPr lvl="1">
              <a:buFont typeface="Arial" panose="020B0604020202020204" pitchFamily="34" charset="0"/>
              <a:buChar char="•"/>
            </a:pPr>
            <a:r>
              <a:rPr lang="en-US" dirty="0"/>
              <a:t>Teaching in a strength-based way</a:t>
            </a:r>
            <a:endParaRPr lang="en-US" dirty="0">
              <a:solidFill>
                <a:srgbClr val="FF0000"/>
              </a:solidFill>
            </a:endParaRPr>
          </a:p>
          <a:p>
            <a:pPr lvl="1">
              <a:buFont typeface="Arial" panose="020B0604020202020204" pitchFamily="34" charset="0"/>
              <a:buChar char="•"/>
            </a:pPr>
            <a:r>
              <a:rPr lang="en-US" dirty="0"/>
              <a:t>Finding the purpose or function of a maladaptive or dangerous behavior</a:t>
            </a:r>
          </a:p>
          <a:p>
            <a:pPr lvl="1">
              <a:buFont typeface="Arial" panose="020B0604020202020204" pitchFamily="34" charset="0"/>
              <a:buChar char="•"/>
            </a:pPr>
            <a:r>
              <a:rPr lang="en-US" dirty="0"/>
              <a:t>Finding replacement behaviors to serve that same function</a:t>
            </a:r>
          </a:p>
          <a:p>
            <a:pPr lvl="2">
              <a:buFont typeface="Arial" panose="020B0604020202020204" pitchFamily="34" charset="0"/>
              <a:buChar char="•"/>
            </a:pPr>
            <a:r>
              <a:rPr lang="en-US" sz="2400" dirty="0"/>
              <a:t>Reinforcing replacement behaviors</a:t>
            </a:r>
            <a:endParaRPr lang="en-US" sz="2400" dirty="0">
              <a:solidFill>
                <a:srgbClr val="FF0000"/>
              </a:solidFill>
            </a:endParaRPr>
          </a:p>
          <a:p>
            <a:pPr lvl="1">
              <a:buFont typeface="Arial" panose="020B0604020202020204" pitchFamily="34" charset="0"/>
              <a:buChar char="•"/>
            </a:pPr>
            <a:r>
              <a:rPr lang="en-US" dirty="0"/>
              <a:t>Improving quality of life</a:t>
            </a:r>
          </a:p>
          <a:p>
            <a:pPr lvl="2">
              <a:buFont typeface="Arial" panose="020B0604020202020204" pitchFamily="34" charset="0"/>
              <a:buChar char="•"/>
            </a:pPr>
            <a:r>
              <a:rPr lang="en-US" sz="2400" dirty="0"/>
              <a:t>Supporting the individual and helping them reach their full potential</a:t>
            </a:r>
          </a:p>
          <a:p>
            <a:endParaRPr lang="en-US" dirty="0"/>
          </a:p>
        </p:txBody>
      </p:sp>
    </p:spTree>
    <p:extLst>
      <p:ext uri="{BB962C8B-B14F-4D97-AF65-F5344CB8AC3E}">
        <p14:creationId xmlns:p14="http://schemas.microsoft.com/office/powerpoint/2010/main" val="4054812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ot desert with dry cracked soil" title="Background"/>
          <p:cNvPicPr>
            <a:picLocks noChangeAspect="1"/>
          </p:cNvPicPr>
          <p:nvPr/>
        </p:nvPicPr>
        <p:blipFill>
          <a:blip r:embed="rId2"/>
          <a:stretch>
            <a:fillRect/>
          </a:stretch>
        </p:blipFill>
        <p:spPr>
          <a:xfrm>
            <a:off x="0" y="0"/>
            <a:ext cx="9220199" cy="5200650"/>
          </a:xfrm>
          <a:prstGeom prst="rect">
            <a:avLst/>
          </a:prstGeom>
        </p:spPr>
      </p:pic>
      <p:pic>
        <p:nvPicPr>
          <p:cNvPr id="8" name="Picture 7" descr="Poppy flower with a quote by Alexander den Heijer that says &quot;When a flower doesn't bloom you fix the environment in which it grows, not the flower." title="foreground flower quote"/>
          <p:cNvPicPr>
            <a:picLocks noChangeAspect="1"/>
          </p:cNvPicPr>
          <p:nvPr/>
        </p:nvPicPr>
        <p:blipFill>
          <a:blip r:embed="rId3"/>
          <a:stretch>
            <a:fillRect/>
          </a:stretch>
        </p:blipFill>
        <p:spPr>
          <a:xfrm>
            <a:off x="656788" y="371892"/>
            <a:ext cx="7725212" cy="4104858"/>
          </a:xfrm>
          <a:prstGeom prst="rect">
            <a:avLst/>
          </a:prstGeom>
        </p:spPr>
      </p:pic>
    </p:spTree>
    <p:extLst>
      <p:ext uri="{BB962C8B-B14F-4D97-AF65-F5344CB8AC3E}">
        <p14:creationId xmlns:p14="http://schemas.microsoft.com/office/powerpoint/2010/main" val="258267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2267" y="209550"/>
            <a:ext cx="7886700" cy="993775"/>
          </a:xfrm>
        </p:spPr>
        <p:txBody>
          <a:bodyPr>
            <a:normAutofit/>
          </a:bodyPr>
          <a:lstStyle/>
          <a:p>
            <a:r>
              <a:rPr lang="en-US" sz="3600" dirty="0" smtClean="0">
                <a:latin typeface="Arial" panose="020B0604020202020204" pitchFamily="34" charset="0"/>
                <a:cs typeface="Arial" panose="020B0604020202020204" pitchFamily="34" charset="0"/>
              </a:rPr>
              <a:t>School wide PBS</a:t>
            </a:r>
            <a:endParaRPr lang="en-US" sz="3600" dirty="0">
              <a:latin typeface="Arial" panose="020B0604020202020204" pitchFamily="34" charset="0"/>
              <a:cs typeface="Arial" panose="020B0604020202020204" pitchFamily="34" charset="0"/>
            </a:endParaRPr>
          </a:p>
        </p:txBody>
      </p:sp>
      <p:pic>
        <p:nvPicPr>
          <p:cNvPr id="4" name="Content Placeholder 3" descr="Primary prevention as the bottom tier which is school wide. The second tier is secondary prevention for high risk groups. The top of the pyramid is the tertiary prevention which is indizidualized for high risk behavior." title="Triangle of 3 tiers of PB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952500"/>
            <a:ext cx="7847317" cy="4191000"/>
          </a:xfrm>
          <a:prstGeom prst="rect">
            <a:avLst/>
          </a:prstGeom>
        </p:spPr>
      </p:pic>
    </p:spTree>
    <p:extLst>
      <p:ext uri="{BB962C8B-B14F-4D97-AF65-F5344CB8AC3E}">
        <p14:creationId xmlns:p14="http://schemas.microsoft.com/office/powerpoint/2010/main" val="1045896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42256"/>
            <a:ext cx="4191000" cy="1026158"/>
          </a:xfrm>
        </p:spPr>
        <p:txBody>
          <a:bodyPr>
            <a:normAutofit/>
          </a:bodyPr>
          <a:lstStyle/>
          <a:p>
            <a:pPr algn="ctr"/>
            <a:r>
              <a:rPr lang="en-US" sz="3600" dirty="0">
                <a:latin typeface="Arial" panose="020B0604020202020204" pitchFamily="34" charset="0"/>
                <a:cs typeface="Arial" panose="020B0604020202020204" pitchFamily="34" charset="0"/>
              </a:rPr>
              <a:t>ABCs of Behavior</a:t>
            </a:r>
          </a:p>
        </p:txBody>
      </p:sp>
      <p:sp>
        <p:nvSpPr>
          <p:cNvPr id="3" name="Content Placeholder 2"/>
          <p:cNvSpPr>
            <a:spLocks noGrp="1"/>
          </p:cNvSpPr>
          <p:nvPr>
            <p:ph idx="1"/>
          </p:nvPr>
        </p:nvSpPr>
        <p:spPr>
          <a:xfrm>
            <a:off x="1905000" y="1370013"/>
            <a:ext cx="6096000" cy="3262312"/>
          </a:xfrm>
        </p:spPr>
        <p:txBody>
          <a:bodyPr/>
          <a:lstStyle/>
          <a:p>
            <a:pPr marL="0" indent="0" defTabSz="685800">
              <a:buNone/>
            </a:pPr>
            <a:r>
              <a:rPr lang="en-US" b="1" dirty="0">
                <a:solidFill>
                  <a:srgbClr val="FF0000"/>
                </a:solidFill>
                <a:latin typeface="Trebuchet MS" panose="020B0603020202020204"/>
              </a:rPr>
              <a:t>A</a:t>
            </a:r>
            <a:r>
              <a:rPr lang="en-US" b="1" dirty="0">
                <a:solidFill>
                  <a:prstClr val="black"/>
                </a:solidFill>
                <a:latin typeface="Trebuchet MS" panose="020B0603020202020204"/>
              </a:rPr>
              <a:t> – Antecedent (Triggers)</a:t>
            </a:r>
          </a:p>
          <a:p>
            <a:pPr marL="0" indent="0" defTabSz="685800">
              <a:buNone/>
            </a:pPr>
            <a:r>
              <a:rPr lang="en-US" b="1" dirty="0">
                <a:solidFill>
                  <a:prstClr val="black"/>
                </a:solidFill>
                <a:latin typeface="Trebuchet MS" panose="020B0603020202020204"/>
              </a:rPr>
              <a:t>	</a:t>
            </a:r>
            <a:r>
              <a:rPr lang="en-US" dirty="0">
                <a:solidFill>
                  <a:prstClr val="black"/>
                </a:solidFill>
                <a:latin typeface="Trebuchet MS" panose="020B0603020202020204"/>
              </a:rPr>
              <a:t>Before the target behavior</a:t>
            </a:r>
          </a:p>
          <a:p>
            <a:pPr marL="0" indent="0" defTabSz="685800">
              <a:buNone/>
            </a:pPr>
            <a:r>
              <a:rPr lang="en-US" b="1" dirty="0">
                <a:solidFill>
                  <a:srgbClr val="FFC000"/>
                </a:solidFill>
                <a:latin typeface="Trebuchet MS" panose="020B0603020202020204"/>
              </a:rPr>
              <a:t>B</a:t>
            </a:r>
            <a:r>
              <a:rPr lang="en-US" b="1" dirty="0">
                <a:solidFill>
                  <a:prstClr val="black"/>
                </a:solidFill>
                <a:latin typeface="Trebuchet MS" panose="020B0603020202020204"/>
              </a:rPr>
              <a:t> – Behavior (Target)</a:t>
            </a:r>
          </a:p>
          <a:p>
            <a:pPr marL="0" indent="0" defTabSz="685800">
              <a:buNone/>
            </a:pPr>
            <a:r>
              <a:rPr lang="en-US" b="1" dirty="0">
                <a:solidFill>
                  <a:prstClr val="black"/>
                </a:solidFill>
                <a:latin typeface="Trebuchet MS" panose="020B0603020202020204"/>
              </a:rPr>
              <a:t>	</a:t>
            </a:r>
            <a:r>
              <a:rPr lang="en-US" dirty="0">
                <a:solidFill>
                  <a:prstClr val="black"/>
                </a:solidFill>
                <a:latin typeface="Trebuchet MS" panose="020B0603020202020204"/>
              </a:rPr>
              <a:t>What we want to focus on</a:t>
            </a:r>
          </a:p>
          <a:p>
            <a:pPr marL="0" indent="0" defTabSz="685800">
              <a:buNone/>
            </a:pPr>
            <a:r>
              <a:rPr lang="en-US" b="1" dirty="0">
                <a:solidFill>
                  <a:srgbClr val="0070C0"/>
                </a:solidFill>
                <a:latin typeface="Trebuchet MS" panose="020B0603020202020204"/>
              </a:rPr>
              <a:t>C</a:t>
            </a:r>
            <a:r>
              <a:rPr lang="en-US" b="1" dirty="0">
                <a:solidFill>
                  <a:prstClr val="black"/>
                </a:solidFill>
                <a:latin typeface="Trebuchet MS" panose="020B0603020202020204"/>
              </a:rPr>
              <a:t> – Consequence (Function)</a:t>
            </a:r>
          </a:p>
          <a:p>
            <a:pPr marL="0" indent="0" defTabSz="685800">
              <a:buNone/>
            </a:pPr>
            <a:r>
              <a:rPr lang="en-US" b="1" dirty="0">
                <a:solidFill>
                  <a:prstClr val="black"/>
                </a:solidFill>
                <a:latin typeface="Trebuchet MS" panose="020B0603020202020204"/>
              </a:rPr>
              <a:t>	</a:t>
            </a:r>
            <a:r>
              <a:rPr lang="en-US" dirty="0">
                <a:solidFill>
                  <a:prstClr val="black"/>
                </a:solidFill>
                <a:latin typeface="Trebuchet MS" panose="020B0603020202020204"/>
              </a:rPr>
              <a:t>What do they get or get out of</a:t>
            </a:r>
          </a:p>
          <a:p>
            <a:pPr marL="0" indent="0">
              <a:buNone/>
            </a:pPr>
            <a:endParaRPr lang="en-US" dirty="0"/>
          </a:p>
        </p:txBody>
      </p:sp>
      <p:pic>
        <p:nvPicPr>
          <p:cNvPr id="4" name="Picture 3" title="ABC blocks"/>
          <p:cNvPicPr>
            <a:picLocks noChangeAspect="1"/>
          </p:cNvPicPr>
          <p:nvPr/>
        </p:nvPicPr>
        <p:blipFill>
          <a:blip r:embed="rId2"/>
          <a:stretch>
            <a:fillRect/>
          </a:stretch>
        </p:blipFill>
        <p:spPr>
          <a:xfrm>
            <a:off x="81008" y="54216"/>
            <a:ext cx="1908861" cy="1450734"/>
          </a:xfrm>
          <a:prstGeom prst="rect">
            <a:avLst/>
          </a:prstGeom>
        </p:spPr>
      </p:pic>
      <p:pic>
        <p:nvPicPr>
          <p:cNvPr id="5" name="Picture 4" title="ABC blocks"/>
          <p:cNvPicPr>
            <a:picLocks noChangeAspect="1"/>
          </p:cNvPicPr>
          <p:nvPr/>
        </p:nvPicPr>
        <p:blipFill>
          <a:blip r:embed="rId3"/>
          <a:stretch>
            <a:fillRect/>
          </a:stretch>
        </p:blipFill>
        <p:spPr>
          <a:xfrm>
            <a:off x="6907424" y="19427"/>
            <a:ext cx="2080572" cy="1529310"/>
          </a:xfrm>
          <a:prstGeom prst="rect">
            <a:avLst/>
          </a:prstGeom>
        </p:spPr>
      </p:pic>
    </p:spTree>
    <p:extLst>
      <p:ext uri="{BB962C8B-B14F-4D97-AF65-F5344CB8AC3E}">
        <p14:creationId xmlns:p14="http://schemas.microsoft.com/office/powerpoint/2010/main" val="2418659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42256"/>
            <a:ext cx="4191000" cy="1026158"/>
          </a:xfrm>
        </p:spPr>
        <p:txBody>
          <a:bodyPr>
            <a:normAutofit/>
          </a:bodyPr>
          <a:lstStyle/>
          <a:p>
            <a:pPr algn="ctr"/>
            <a:r>
              <a:rPr lang="en-US" sz="3600" dirty="0">
                <a:latin typeface="Arial" panose="020B0604020202020204" pitchFamily="34" charset="0"/>
                <a:cs typeface="Arial" panose="020B0604020202020204" pitchFamily="34" charset="0"/>
              </a:rPr>
              <a:t>ABCs of Behavior</a:t>
            </a:r>
          </a:p>
        </p:txBody>
      </p:sp>
      <p:sp>
        <p:nvSpPr>
          <p:cNvPr id="3" name="Content Placeholder 2"/>
          <p:cNvSpPr>
            <a:spLocks noGrp="1"/>
          </p:cNvSpPr>
          <p:nvPr>
            <p:ph idx="1"/>
          </p:nvPr>
        </p:nvSpPr>
        <p:spPr>
          <a:xfrm>
            <a:off x="1371600" y="1962149"/>
            <a:ext cx="7239000" cy="2670175"/>
          </a:xfrm>
        </p:spPr>
        <p:txBody>
          <a:bodyPr>
            <a:normAutofit/>
          </a:bodyPr>
          <a:lstStyle/>
          <a:p>
            <a:pPr marL="0" indent="0" defTabSz="685800">
              <a:buNone/>
            </a:pPr>
            <a:r>
              <a:rPr lang="en-US" sz="4400" b="1" dirty="0">
                <a:solidFill>
                  <a:srgbClr val="FF0000"/>
                </a:solidFill>
                <a:latin typeface="Trebuchet MS" panose="020B0603020202020204"/>
              </a:rPr>
              <a:t>A</a:t>
            </a:r>
            <a:r>
              <a:rPr lang="en-US" sz="4400" b="1" dirty="0">
                <a:solidFill>
                  <a:prstClr val="black"/>
                </a:solidFill>
                <a:latin typeface="Trebuchet MS" panose="020B0603020202020204"/>
              </a:rPr>
              <a:t> – Antecedent (Triggers)</a:t>
            </a:r>
          </a:p>
          <a:p>
            <a:pPr marL="0" indent="0" defTabSz="685800">
              <a:buNone/>
            </a:pPr>
            <a:r>
              <a:rPr lang="en-US" dirty="0" smtClean="0">
                <a:solidFill>
                  <a:srgbClr val="FFC000"/>
                </a:solidFill>
                <a:latin typeface="Trebuchet MS" panose="020B0603020202020204"/>
              </a:rPr>
              <a:t>B</a:t>
            </a:r>
            <a:r>
              <a:rPr lang="en-US" dirty="0" smtClean="0">
                <a:solidFill>
                  <a:prstClr val="black"/>
                </a:solidFill>
                <a:latin typeface="Trebuchet MS" panose="020B0603020202020204"/>
              </a:rPr>
              <a:t> </a:t>
            </a:r>
            <a:r>
              <a:rPr lang="en-US" dirty="0">
                <a:solidFill>
                  <a:prstClr val="black"/>
                </a:solidFill>
                <a:latin typeface="Trebuchet MS" panose="020B0603020202020204"/>
              </a:rPr>
              <a:t>– Behavior (Target)</a:t>
            </a:r>
          </a:p>
          <a:p>
            <a:pPr marL="0" indent="0" defTabSz="685800">
              <a:buNone/>
            </a:pPr>
            <a:r>
              <a:rPr lang="en-US" dirty="0" smtClean="0">
                <a:solidFill>
                  <a:srgbClr val="0070C0"/>
                </a:solidFill>
                <a:latin typeface="Trebuchet MS" panose="020B0603020202020204"/>
              </a:rPr>
              <a:t>C</a:t>
            </a:r>
            <a:r>
              <a:rPr lang="en-US" dirty="0" smtClean="0">
                <a:solidFill>
                  <a:prstClr val="black"/>
                </a:solidFill>
                <a:latin typeface="Trebuchet MS" panose="020B0603020202020204"/>
              </a:rPr>
              <a:t> </a:t>
            </a:r>
            <a:r>
              <a:rPr lang="en-US" dirty="0">
                <a:solidFill>
                  <a:prstClr val="black"/>
                </a:solidFill>
                <a:latin typeface="Trebuchet MS" panose="020B0603020202020204"/>
              </a:rPr>
              <a:t>– Consequence (Function)</a:t>
            </a:r>
          </a:p>
          <a:p>
            <a:pPr marL="0" indent="0" defTabSz="685800">
              <a:buNone/>
            </a:pPr>
            <a:r>
              <a:rPr lang="en-US" b="1" dirty="0">
                <a:solidFill>
                  <a:prstClr val="black"/>
                </a:solidFill>
                <a:latin typeface="Trebuchet MS" panose="020B0603020202020204"/>
              </a:rPr>
              <a:t>	</a:t>
            </a:r>
            <a:endParaRPr lang="en-US" dirty="0"/>
          </a:p>
        </p:txBody>
      </p:sp>
      <p:pic>
        <p:nvPicPr>
          <p:cNvPr id="4" name="Picture 3" title="ABC blocks"/>
          <p:cNvPicPr>
            <a:picLocks noChangeAspect="1"/>
          </p:cNvPicPr>
          <p:nvPr/>
        </p:nvPicPr>
        <p:blipFill>
          <a:blip r:embed="rId2"/>
          <a:stretch>
            <a:fillRect/>
          </a:stretch>
        </p:blipFill>
        <p:spPr>
          <a:xfrm>
            <a:off x="81008" y="54216"/>
            <a:ext cx="1908861" cy="1450734"/>
          </a:xfrm>
          <a:prstGeom prst="rect">
            <a:avLst/>
          </a:prstGeom>
        </p:spPr>
      </p:pic>
      <p:pic>
        <p:nvPicPr>
          <p:cNvPr id="5" name="Picture 4" title="ABC blocks"/>
          <p:cNvPicPr>
            <a:picLocks noChangeAspect="1"/>
          </p:cNvPicPr>
          <p:nvPr/>
        </p:nvPicPr>
        <p:blipFill>
          <a:blip r:embed="rId3"/>
          <a:stretch>
            <a:fillRect/>
          </a:stretch>
        </p:blipFill>
        <p:spPr>
          <a:xfrm>
            <a:off x="6907424" y="19427"/>
            <a:ext cx="2080572" cy="1529310"/>
          </a:xfrm>
          <a:prstGeom prst="rect">
            <a:avLst/>
          </a:prstGeom>
        </p:spPr>
      </p:pic>
    </p:spTree>
    <p:extLst>
      <p:ext uri="{BB962C8B-B14F-4D97-AF65-F5344CB8AC3E}">
        <p14:creationId xmlns:p14="http://schemas.microsoft.com/office/powerpoint/2010/main" val="21894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Antecedents </a:t>
            </a:r>
            <a:endParaRPr lang="en-US" sz="3600" dirty="0"/>
          </a:p>
        </p:txBody>
      </p:sp>
      <p:sp>
        <p:nvSpPr>
          <p:cNvPr id="3" name="Text Placeholder 2"/>
          <p:cNvSpPr>
            <a:spLocks noGrp="1"/>
          </p:cNvSpPr>
          <p:nvPr>
            <p:ph type="body" idx="1"/>
          </p:nvPr>
        </p:nvSpPr>
        <p:spPr>
          <a:xfrm>
            <a:off x="552450" y="1890033"/>
            <a:ext cx="4057648" cy="619125"/>
          </a:xfrm>
        </p:spPr>
        <p:txBody>
          <a:bodyPr>
            <a:noAutofit/>
          </a:bodyPr>
          <a:lstStyle/>
          <a:p>
            <a:r>
              <a:rPr lang="en-US" sz="2000" u="sng" dirty="0"/>
              <a:t>Slow </a:t>
            </a:r>
            <a:r>
              <a:rPr lang="en-US" sz="2000" u="sng" dirty="0" smtClean="0"/>
              <a:t>Triggers - </a:t>
            </a:r>
            <a:r>
              <a:rPr lang="en-US" sz="2000" dirty="0"/>
              <a:t>Things that create the beginnings of a “bad day” </a:t>
            </a:r>
          </a:p>
        </p:txBody>
      </p:sp>
      <p:sp>
        <p:nvSpPr>
          <p:cNvPr id="4" name="Content Placeholder 3"/>
          <p:cNvSpPr>
            <a:spLocks noGrp="1"/>
          </p:cNvSpPr>
          <p:nvPr>
            <p:ph sz="half" idx="2"/>
          </p:nvPr>
        </p:nvSpPr>
        <p:spPr>
          <a:xfrm>
            <a:off x="552451" y="2622550"/>
            <a:ext cx="3868737" cy="2400300"/>
          </a:xfrm>
        </p:spPr>
        <p:txBody>
          <a:bodyPr>
            <a:normAutofit/>
          </a:bodyPr>
          <a:lstStyle/>
          <a:p>
            <a:r>
              <a:rPr lang="en-US" sz="2400" dirty="0"/>
              <a:t>Feeling </a:t>
            </a:r>
            <a:r>
              <a:rPr lang="en-US" sz="2400" dirty="0" smtClean="0"/>
              <a:t>sick</a:t>
            </a:r>
            <a:endParaRPr lang="en-US" sz="2400" dirty="0"/>
          </a:p>
          <a:p>
            <a:r>
              <a:rPr lang="en-US" sz="2400" dirty="0"/>
              <a:t>Being hungry</a:t>
            </a:r>
          </a:p>
          <a:p>
            <a:r>
              <a:rPr lang="en-US" sz="2400" dirty="0" smtClean="0"/>
              <a:t>Feeling tired</a:t>
            </a:r>
            <a:endParaRPr lang="en-US" sz="2400" dirty="0"/>
          </a:p>
        </p:txBody>
      </p:sp>
      <p:sp>
        <p:nvSpPr>
          <p:cNvPr id="5" name="Text Placeholder 4"/>
          <p:cNvSpPr>
            <a:spLocks noGrp="1"/>
          </p:cNvSpPr>
          <p:nvPr>
            <p:ph type="body" sz="quarter" idx="3"/>
          </p:nvPr>
        </p:nvSpPr>
        <p:spPr>
          <a:xfrm>
            <a:off x="4611788" y="2107118"/>
            <a:ext cx="3962401" cy="611187"/>
          </a:xfrm>
        </p:spPr>
        <p:txBody>
          <a:bodyPr>
            <a:noAutofit/>
          </a:bodyPr>
          <a:lstStyle/>
          <a:p>
            <a:r>
              <a:rPr lang="en-US" sz="2000" u="sng" dirty="0"/>
              <a:t>Fast </a:t>
            </a:r>
            <a:r>
              <a:rPr lang="en-US" sz="2000" u="sng" dirty="0" smtClean="0"/>
              <a:t>Triggers - </a:t>
            </a:r>
            <a:r>
              <a:rPr lang="en-US" sz="2000" dirty="0"/>
              <a:t>The straw that breaks the camel’s back; the immediate things that set off the </a:t>
            </a:r>
            <a:r>
              <a:rPr lang="en-US" sz="2000" dirty="0" smtClean="0"/>
              <a:t>behavior</a:t>
            </a:r>
            <a:r>
              <a:rPr lang="en-US" sz="2000" u="sng" dirty="0" smtClean="0"/>
              <a:t> </a:t>
            </a:r>
            <a:endParaRPr lang="en-US" sz="2000" dirty="0"/>
          </a:p>
        </p:txBody>
      </p:sp>
      <p:sp>
        <p:nvSpPr>
          <p:cNvPr id="6" name="Content Placeholder 5"/>
          <p:cNvSpPr>
            <a:spLocks noGrp="1"/>
          </p:cNvSpPr>
          <p:nvPr>
            <p:ph sz="quarter" idx="4"/>
          </p:nvPr>
        </p:nvSpPr>
        <p:spPr>
          <a:xfrm>
            <a:off x="4578340" y="2800453"/>
            <a:ext cx="4514850" cy="2395374"/>
          </a:xfrm>
        </p:spPr>
        <p:txBody>
          <a:bodyPr>
            <a:normAutofit fontScale="85000" lnSpcReduction="20000"/>
          </a:bodyPr>
          <a:lstStyle/>
          <a:p>
            <a:r>
              <a:rPr lang="en-US" dirty="0"/>
              <a:t>Burst of anxiety</a:t>
            </a:r>
          </a:p>
          <a:p>
            <a:r>
              <a:rPr lang="en-US" dirty="0"/>
              <a:t>Difficult task</a:t>
            </a:r>
          </a:p>
          <a:p>
            <a:r>
              <a:rPr lang="en-US" dirty="0"/>
              <a:t>Being told “No” / Being denied a favorite item or activity</a:t>
            </a:r>
          </a:p>
          <a:p>
            <a:r>
              <a:rPr lang="en-US" dirty="0"/>
              <a:t>Personal space violated</a:t>
            </a:r>
          </a:p>
          <a:p>
            <a:r>
              <a:rPr lang="en-US" dirty="0"/>
              <a:t>Someone taking your toy or destroying your block tower</a:t>
            </a:r>
          </a:p>
          <a:p>
            <a:endParaRPr lang="en-US" dirty="0"/>
          </a:p>
        </p:txBody>
      </p:sp>
      <p:sp>
        <p:nvSpPr>
          <p:cNvPr id="8" name="TextBox 7"/>
          <p:cNvSpPr txBox="1"/>
          <p:nvPr/>
        </p:nvSpPr>
        <p:spPr>
          <a:xfrm>
            <a:off x="552450" y="1130022"/>
            <a:ext cx="5772150" cy="461665"/>
          </a:xfrm>
          <a:prstGeom prst="rect">
            <a:avLst/>
          </a:prstGeom>
          <a:noFill/>
        </p:spPr>
        <p:txBody>
          <a:bodyPr wrap="square" rtlCol="0">
            <a:spAutoFit/>
          </a:bodyPr>
          <a:lstStyle/>
          <a:p>
            <a:r>
              <a:rPr lang="en-US" sz="2400" dirty="0"/>
              <a:t>Events that occur before a </a:t>
            </a:r>
            <a:r>
              <a:rPr lang="en-US" sz="2400" dirty="0" smtClean="0"/>
              <a:t>behavior</a:t>
            </a:r>
            <a:endParaRPr lang="en-US" sz="2400" dirty="0"/>
          </a:p>
        </p:txBody>
      </p:sp>
      <p:pic>
        <p:nvPicPr>
          <p:cNvPr id="9" name="Picture 8" descr="a cartoon hungry sad shark with a bib and a fork"/>
          <p:cNvPicPr>
            <a:picLocks noChangeAspect="1"/>
          </p:cNvPicPr>
          <p:nvPr/>
        </p:nvPicPr>
        <p:blipFill>
          <a:blip r:embed="rId3"/>
          <a:stretch>
            <a:fillRect/>
          </a:stretch>
        </p:blipFill>
        <p:spPr>
          <a:xfrm>
            <a:off x="1371600" y="3613754"/>
            <a:ext cx="1938696" cy="1371719"/>
          </a:xfrm>
          <a:prstGeom prst="rect">
            <a:avLst/>
          </a:prstGeom>
        </p:spPr>
      </p:pic>
      <p:pic>
        <p:nvPicPr>
          <p:cNvPr id="10" name="Picture 9" descr="cartoon face with steam coming out the ear"/>
          <p:cNvPicPr>
            <a:picLocks noChangeAspect="1"/>
          </p:cNvPicPr>
          <p:nvPr/>
        </p:nvPicPr>
        <p:blipFill>
          <a:blip r:embed="rId4"/>
          <a:stretch>
            <a:fillRect/>
          </a:stretch>
        </p:blipFill>
        <p:spPr>
          <a:xfrm>
            <a:off x="5728721" y="739844"/>
            <a:ext cx="1347333" cy="780356"/>
          </a:xfrm>
          <a:prstGeom prst="rect">
            <a:avLst/>
          </a:prstGeom>
        </p:spPr>
      </p:pic>
    </p:spTree>
    <p:extLst>
      <p:ext uri="{BB962C8B-B14F-4D97-AF65-F5344CB8AC3E}">
        <p14:creationId xmlns:p14="http://schemas.microsoft.com/office/powerpoint/2010/main" val="2450231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2895600" cy="51435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71450"/>
            <a:ext cx="2895600" cy="4972050"/>
          </a:xfrm>
        </p:spPr>
        <p:txBody>
          <a:bodyPr>
            <a:normAutofit fontScale="90000"/>
          </a:bodyPr>
          <a:lstStyle/>
          <a:p>
            <a:pPr algn="ctr"/>
            <a:r>
              <a:rPr lang="en-US" dirty="0" smtClean="0">
                <a:ln w="0"/>
                <a:solidFill>
                  <a:schemeClr val="tx1">
                    <a:lumMod val="95000"/>
                    <a:lumOff val="5000"/>
                  </a:schemeClr>
                </a:solidFill>
                <a:effectLst>
                  <a:outerShdw blurRad="38100" dist="25400" dir="5400000" algn="ctr" rotWithShape="0">
                    <a:srgbClr val="6E747A">
                      <a:alpha val="43000"/>
                    </a:srgbClr>
                  </a:outerShdw>
                </a:effectLst>
              </a:rPr>
              <a:t>Activity: </a:t>
            </a:r>
            <a:r>
              <a:rPr lang="en-US" u="sng" dirty="0" smtClean="0">
                <a:ln w="0"/>
                <a:solidFill>
                  <a:schemeClr val="tx1">
                    <a:lumMod val="95000"/>
                    <a:lumOff val="5000"/>
                  </a:schemeClr>
                </a:solidFill>
                <a:effectLst>
                  <a:outerShdw blurRad="38100" dist="25400" dir="5400000" algn="ctr" rotWithShape="0">
                    <a:srgbClr val="6E747A">
                      <a:alpha val="43000"/>
                    </a:srgbClr>
                  </a:outerShdw>
                </a:effectLst>
              </a:rPr>
              <a:t>Triggers</a:t>
            </a:r>
            <a:br>
              <a:rPr lang="en-US" u="sng" dirty="0" smtClean="0">
                <a:ln w="0"/>
                <a:solidFill>
                  <a:schemeClr val="tx1">
                    <a:lumMod val="95000"/>
                    <a:lumOff val="5000"/>
                  </a:schemeClr>
                </a:solidFill>
                <a:effectLst>
                  <a:outerShdw blurRad="38100" dist="25400" dir="5400000" algn="ctr" rotWithShape="0">
                    <a:srgbClr val="6E747A">
                      <a:alpha val="43000"/>
                    </a:srgbClr>
                  </a:outerShdw>
                </a:effectLst>
              </a:rPr>
            </a:br>
            <a:r>
              <a:rPr lang="en-US" dirty="0">
                <a:ln w="0"/>
                <a:solidFill>
                  <a:schemeClr val="tx1">
                    <a:lumMod val="95000"/>
                    <a:lumOff val="5000"/>
                  </a:schemeClr>
                </a:solidFill>
                <a:effectLst>
                  <a:outerShdw blurRad="38100" dist="25400" dir="5400000" algn="ctr" rotWithShape="0">
                    <a:srgbClr val="6E747A">
                      <a:alpha val="43000"/>
                    </a:srgbClr>
                  </a:outerShdw>
                </a:effectLst>
              </a:rPr>
              <a:t/>
            </a:r>
            <a:br>
              <a:rPr lang="en-US" dirty="0">
                <a:ln w="0"/>
                <a:solidFill>
                  <a:schemeClr val="tx1">
                    <a:lumMod val="95000"/>
                    <a:lumOff val="5000"/>
                  </a:schemeClr>
                </a:solidFill>
                <a:effectLst>
                  <a:outerShdw blurRad="38100" dist="25400" dir="5400000" algn="ctr" rotWithShape="0">
                    <a:srgbClr val="6E747A">
                      <a:alpha val="43000"/>
                    </a:srgbClr>
                  </a:outerShdw>
                </a:effectLst>
              </a:rPr>
            </a:br>
            <a:r>
              <a:rPr lang="en-US" dirty="0" smtClean="0">
                <a:ln w="0"/>
                <a:solidFill>
                  <a:schemeClr val="tx1">
                    <a:lumMod val="95000"/>
                    <a:lumOff val="5000"/>
                  </a:schemeClr>
                </a:solidFill>
                <a:effectLst>
                  <a:outerShdw blurRad="38100" dist="25400" dir="5400000" algn="ctr" rotWithShape="0">
                    <a:srgbClr val="6E747A">
                      <a:alpha val="43000"/>
                    </a:srgbClr>
                  </a:outerShdw>
                </a:effectLst>
              </a:rPr>
              <a:t>Please fill out activity form 1</a:t>
            </a:r>
            <a:br>
              <a:rPr lang="en-US" dirty="0" smtClean="0">
                <a:ln w="0"/>
                <a:solidFill>
                  <a:schemeClr val="tx1">
                    <a:lumMod val="95000"/>
                    <a:lumOff val="5000"/>
                  </a:schemeClr>
                </a:solidFill>
                <a:effectLst>
                  <a:outerShdw blurRad="38100" dist="25400" dir="5400000" algn="ctr" rotWithShape="0">
                    <a:srgbClr val="6E747A">
                      <a:alpha val="43000"/>
                    </a:srgbClr>
                  </a:outerShdw>
                </a:effectLst>
              </a:rPr>
            </a:br>
            <a:r>
              <a:rPr lang="en-US" dirty="0" smtClean="0">
                <a:ln w="0"/>
                <a:solidFill>
                  <a:schemeClr val="tx1">
                    <a:lumMod val="95000"/>
                    <a:lumOff val="5000"/>
                  </a:schemeClr>
                </a:solidFill>
                <a:effectLst>
                  <a:outerShdw blurRad="38100" dist="25400" dir="5400000" algn="ctr" rotWithShape="0">
                    <a:srgbClr val="6E747A">
                      <a:alpha val="43000"/>
                    </a:srgbClr>
                  </a:outerShdw>
                </a:effectLst>
              </a:rPr>
              <a:t/>
            </a:r>
            <a:br>
              <a:rPr lang="en-US" dirty="0" smtClean="0">
                <a:ln w="0"/>
                <a:solidFill>
                  <a:schemeClr val="tx1">
                    <a:lumMod val="95000"/>
                    <a:lumOff val="5000"/>
                  </a:schemeClr>
                </a:solidFill>
                <a:effectLst>
                  <a:outerShdw blurRad="38100" dist="25400" dir="5400000" algn="ctr" rotWithShape="0">
                    <a:srgbClr val="6E747A">
                      <a:alpha val="43000"/>
                    </a:srgbClr>
                  </a:outerShdw>
                </a:effectLst>
              </a:rPr>
            </a:br>
            <a:r>
              <a:rPr lang="en-US" dirty="0" smtClean="0">
                <a:ln w="0"/>
                <a:solidFill>
                  <a:schemeClr val="tx1">
                    <a:lumMod val="95000"/>
                    <a:lumOff val="5000"/>
                  </a:schemeClr>
                </a:solidFill>
                <a:effectLst>
                  <a:outerShdw blurRad="38100" dist="25400" dir="5400000" algn="ctr" rotWithShape="0">
                    <a:srgbClr val="6E747A">
                      <a:alpha val="43000"/>
                    </a:srgbClr>
                  </a:outerShdw>
                </a:effectLst>
              </a:rPr>
              <a:t>Please list 3 of your usual triggers and at least 3 triggers of a child</a:t>
            </a:r>
            <a:endParaRPr lang="en-US" dirty="0">
              <a:ln w="0"/>
              <a:solidFill>
                <a:schemeClr val="tx1">
                  <a:lumMod val="95000"/>
                  <a:lumOff val="5000"/>
                </a:schemeClr>
              </a:solidFill>
              <a:effectLst>
                <a:outerShdw blurRad="38100" dist="25400" dir="5400000" algn="ctr" rotWithShape="0">
                  <a:srgbClr val="6E747A">
                    <a:alpha val="43000"/>
                  </a:srgbClr>
                </a:outerShdw>
              </a:effectLst>
            </a:endParaRPr>
          </a:p>
        </p:txBody>
      </p:sp>
      <p:pic>
        <p:nvPicPr>
          <p:cNvPr id="2050" name="Picture 2" descr="a camel that fell down with a tear in his eye and a drinking straw on his back and a caption bubble saying oh that hurt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0" y="171450"/>
            <a:ext cx="58674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2499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lock at almost noon"/>
          <p:cNvPicPr>
            <a:picLocks noGrp="1" noChangeAspect="1" noChangeArrowheads="1"/>
          </p:cNvPicPr>
          <p:nvPr>
            <p:ph type="pic" idx="1"/>
          </p:nvPr>
        </p:nvPicPr>
        <p:blipFill>
          <a:blip r:embed="rId2" cstate="print"/>
          <a:srcRect t="23712" b="23712"/>
          <a:stretch>
            <a:fillRect/>
          </a:stretch>
        </p:blipFill>
        <p:spPr bwMode="auto">
          <a:xfrm>
            <a:off x="7619999" y="0"/>
            <a:ext cx="1536539" cy="1213002"/>
          </a:xfrm>
          <a:prstGeom prst="rect">
            <a:avLst/>
          </a:prstGeom>
          <a:noFill/>
        </p:spPr>
      </p:pic>
      <p:sp>
        <p:nvSpPr>
          <p:cNvPr id="7" name="Title 6"/>
          <p:cNvSpPr>
            <a:spLocks noGrp="1"/>
          </p:cNvSpPr>
          <p:nvPr>
            <p:ph type="title"/>
          </p:nvPr>
        </p:nvSpPr>
        <p:spPr>
          <a:xfrm>
            <a:off x="609600" y="218955"/>
            <a:ext cx="5999162" cy="895350"/>
          </a:xfrm>
        </p:spPr>
        <p:txBody>
          <a:bodyPr>
            <a:noAutofit/>
          </a:bodyPr>
          <a:lstStyle/>
          <a:p>
            <a:r>
              <a:rPr lang="en-US" sz="3600" dirty="0">
                <a:ln w="0"/>
                <a:latin typeface="Arial" panose="020B0604020202020204" pitchFamily="34" charset="0"/>
                <a:cs typeface="Arial" panose="020B0604020202020204" pitchFamily="34" charset="0"/>
              </a:rPr>
              <a:t/>
            </a:r>
            <a:br>
              <a:rPr lang="en-US" sz="3600" dirty="0">
                <a:ln w="0"/>
                <a:latin typeface="Arial" panose="020B0604020202020204" pitchFamily="34" charset="0"/>
                <a:cs typeface="Arial" panose="020B0604020202020204" pitchFamily="34" charset="0"/>
              </a:rPr>
            </a:br>
            <a:r>
              <a:rPr lang="en-US" sz="3600" dirty="0">
                <a:ln w="0"/>
                <a:latin typeface="Arial" panose="020B0604020202020204" pitchFamily="34" charset="0"/>
                <a:cs typeface="Arial" panose="020B0604020202020204" pitchFamily="34" charset="0"/>
              </a:rPr>
              <a:t>Proactive Strategies</a:t>
            </a:r>
            <a:endParaRPr lang="en-US" sz="3600" dirty="0">
              <a:latin typeface="Arial" panose="020B0604020202020204" pitchFamily="34" charset="0"/>
              <a:cs typeface="Arial" panose="020B0604020202020204" pitchFamily="34" charset="0"/>
            </a:endParaRPr>
          </a:p>
        </p:txBody>
      </p:sp>
      <p:sp>
        <p:nvSpPr>
          <p:cNvPr id="9" name="Text Placeholder 8"/>
          <p:cNvSpPr>
            <a:spLocks noGrp="1"/>
          </p:cNvSpPr>
          <p:nvPr>
            <p:ph type="body" sz="half" idx="2"/>
          </p:nvPr>
        </p:nvSpPr>
        <p:spPr>
          <a:xfrm>
            <a:off x="598025" y="1352550"/>
            <a:ext cx="8669438" cy="3276600"/>
          </a:xfrm>
        </p:spPr>
        <p:txBody>
          <a:bodyPr>
            <a:normAutofit fontScale="92500" lnSpcReduction="20000"/>
          </a:bodyPr>
          <a:lstStyle/>
          <a:p>
            <a:pPr marL="342900" indent="-342900">
              <a:lnSpc>
                <a:spcPct val="110000"/>
              </a:lnSpc>
              <a:buFont typeface="Arial" panose="020B0604020202020204" pitchFamily="34" charset="0"/>
              <a:buChar char="•"/>
            </a:pPr>
            <a:r>
              <a:rPr lang="en-US" sz="2325" dirty="0"/>
              <a:t>Changes the antecedent to prevent problem behavior from occurring</a:t>
            </a:r>
          </a:p>
          <a:p>
            <a:pPr marL="800100" lvl="1" indent="-342900">
              <a:lnSpc>
                <a:spcPct val="110000"/>
              </a:lnSpc>
              <a:buFont typeface="Arial" panose="020B0604020202020204" pitchFamily="34" charset="0"/>
              <a:buChar char="•"/>
            </a:pPr>
            <a:r>
              <a:rPr lang="en-US" sz="2325" dirty="0"/>
              <a:t>Environmental Strategies</a:t>
            </a:r>
          </a:p>
          <a:p>
            <a:pPr marL="1257300" lvl="2" indent="-342900">
              <a:lnSpc>
                <a:spcPct val="110000"/>
              </a:lnSpc>
              <a:buFont typeface="Arial" panose="020B0604020202020204" pitchFamily="34" charset="0"/>
              <a:buChar char="•"/>
            </a:pPr>
            <a:r>
              <a:rPr lang="en-US" sz="2325" dirty="0"/>
              <a:t>Changes in settings</a:t>
            </a:r>
          </a:p>
          <a:p>
            <a:pPr marL="800100" lvl="1" indent="-342900">
              <a:lnSpc>
                <a:spcPct val="110000"/>
              </a:lnSpc>
              <a:buFont typeface="Arial" panose="020B0604020202020204" pitchFamily="34" charset="0"/>
              <a:buChar char="•"/>
            </a:pPr>
            <a:r>
              <a:rPr lang="en-US" sz="2325" dirty="0"/>
              <a:t>Look for the precursor behaviors</a:t>
            </a:r>
          </a:p>
          <a:p>
            <a:pPr marL="1257300" lvl="2" indent="-342900">
              <a:lnSpc>
                <a:spcPct val="110000"/>
              </a:lnSpc>
              <a:buFont typeface="Arial" panose="020B0604020202020204" pitchFamily="34" charset="0"/>
              <a:buChar char="•"/>
            </a:pPr>
            <a:r>
              <a:rPr lang="en-US" sz="2325" dirty="0"/>
              <a:t>What is the usual start to the behavioral episode?</a:t>
            </a:r>
          </a:p>
          <a:p>
            <a:pPr marL="342900" indent="-342900">
              <a:lnSpc>
                <a:spcPct val="110000"/>
              </a:lnSpc>
              <a:buFont typeface="Arial" panose="020B0604020202020204" pitchFamily="34" charset="0"/>
              <a:buChar char="•"/>
            </a:pPr>
            <a:r>
              <a:rPr lang="en-US" sz="2325" dirty="0"/>
              <a:t>Teach the client to utilize these strategies when they are calm. </a:t>
            </a:r>
          </a:p>
          <a:p>
            <a:pPr marL="342900" indent="-342900">
              <a:lnSpc>
                <a:spcPct val="110000"/>
              </a:lnSpc>
              <a:buFont typeface="Arial" panose="020B0604020202020204" pitchFamily="34" charset="0"/>
              <a:buChar char="•"/>
            </a:pPr>
            <a:r>
              <a:rPr lang="en-US" sz="2325" dirty="0"/>
              <a:t>Very important! </a:t>
            </a:r>
          </a:p>
          <a:p>
            <a:pPr marL="800100" lvl="1" indent="-342900">
              <a:lnSpc>
                <a:spcPct val="110000"/>
              </a:lnSpc>
              <a:buFont typeface="Arial" panose="020B0604020202020204" pitchFamily="34" charset="0"/>
              <a:buChar char="•"/>
            </a:pPr>
            <a:r>
              <a:rPr lang="en-US" sz="2325" dirty="0"/>
              <a:t>Focus on proactive strategies to prevent a problem before it starts</a:t>
            </a:r>
          </a:p>
          <a:p>
            <a:endParaRPr lang="en-US" dirty="0"/>
          </a:p>
        </p:txBody>
      </p:sp>
    </p:spTree>
    <p:extLst>
      <p:ext uri="{BB962C8B-B14F-4D97-AF65-F5344CB8AC3E}">
        <p14:creationId xmlns:p14="http://schemas.microsoft.com/office/powerpoint/2010/main" val="2078524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586"/>
            <a:ext cx="7886700" cy="914400"/>
          </a:xfrm>
        </p:spPr>
        <p:txBody>
          <a:bodyPr>
            <a:normAutofit/>
          </a:bodyPr>
          <a:lstStyle/>
          <a:p>
            <a:r>
              <a:rPr lang="en-US" sz="3600" dirty="0" smtClean="0">
                <a:latin typeface="Arial" panose="020B0604020202020204" pitchFamily="34" charset="0"/>
                <a:cs typeface="Arial" panose="020B0604020202020204" pitchFamily="34" charset="0"/>
              </a:rPr>
              <a:t>Clear Expectations</a:t>
            </a:r>
            <a:endParaRPr lang="en-US" sz="3600"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88636" y="1047750"/>
            <a:ext cx="7886700" cy="2909888"/>
          </a:xfrm>
        </p:spPr>
        <p:txBody>
          <a:bodyPr>
            <a:noAutofit/>
          </a:bodyPr>
          <a:lstStyle/>
          <a:p>
            <a:pPr marL="342900" indent="-342900">
              <a:buFont typeface="Arial" panose="020B0604020202020204" pitchFamily="34" charset="0"/>
              <a:buChar char="•"/>
            </a:pPr>
            <a:r>
              <a:rPr lang="en-US" dirty="0" smtClean="0">
                <a:solidFill>
                  <a:schemeClr val="tx1"/>
                </a:solidFill>
              </a:rPr>
              <a:t>Rules posted in pictures and objective (easy to understand)</a:t>
            </a:r>
          </a:p>
          <a:p>
            <a:pPr marL="342900" indent="-342900">
              <a:buFont typeface="Arial" panose="020B0604020202020204" pitchFamily="34" charset="0"/>
              <a:buChar char="•"/>
            </a:pPr>
            <a:r>
              <a:rPr lang="en-US" dirty="0" smtClean="0">
                <a:solidFill>
                  <a:schemeClr val="tx1"/>
                </a:solidFill>
              </a:rPr>
              <a:t>Clear schedule of what is going to happen next</a:t>
            </a:r>
          </a:p>
          <a:p>
            <a:pPr marL="800100" lvl="1" indent="-342900">
              <a:buFont typeface="Arial" panose="020B0604020202020204" pitchFamily="34" charset="0"/>
              <a:buChar char="•"/>
            </a:pPr>
            <a:r>
              <a:rPr lang="en-US" sz="2400" dirty="0">
                <a:solidFill>
                  <a:schemeClr val="tx1"/>
                </a:solidFill>
              </a:rPr>
              <a:t>Knowing what to </a:t>
            </a:r>
            <a:r>
              <a:rPr lang="en-US" sz="2400" dirty="0" smtClean="0">
                <a:solidFill>
                  <a:schemeClr val="tx1"/>
                </a:solidFill>
              </a:rPr>
              <a:t>expect, re-assurance </a:t>
            </a:r>
            <a:r>
              <a:rPr lang="en-US" sz="2400" dirty="0">
                <a:solidFill>
                  <a:schemeClr val="tx1"/>
                </a:solidFill>
              </a:rPr>
              <a:t>– reduces anxiety</a:t>
            </a:r>
          </a:p>
          <a:p>
            <a:pPr marL="342900" indent="-342900">
              <a:buFont typeface="Arial" panose="020B0604020202020204" pitchFamily="34" charset="0"/>
              <a:buChar char="•"/>
            </a:pPr>
            <a:r>
              <a:rPr lang="en-US" dirty="0" smtClean="0">
                <a:solidFill>
                  <a:schemeClr val="tx1"/>
                </a:solidFill>
              </a:rPr>
              <a:t>Visual Prompts (Queuing in line)</a:t>
            </a:r>
          </a:p>
          <a:p>
            <a:pPr marL="342900" indent="-342900">
              <a:buFont typeface="Arial" panose="020B0604020202020204" pitchFamily="34" charset="0"/>
              <a:buChar char="•"/>
            </a:pPr>
            <a:r>
              <a:rPr lang="en-US" dirty="0" smtClean="0">
                <a:solidFill>
                  <a:schemeClr val="tx1"/>
                </a:solidFill>
              </a:rPr>
              <a:t>Social Pressure</a:t>
            </a:r>
          </a:p>
          <a:p>
            <a:pPr marL="342900" indent="-342900">
              <a:buFont typeface="Arial" panose="020B0604020202020204" pitchFamily="34" charset="0"/>
              <a:buChar char="•"/>
            </a:pPr>
            <a:r>
              <a:rPr lang="en-US" dirty="0" smtClean="0">
                <a:solidFill>
                  <a:schemeClr val="tx1"/>
                </a:solidFill>
              </a:rPr>
              <a:t>Explaining consequences of choice</a:t>
            </a:r>
          </a:p>
        </p:txBody>
      </p:sp>
    </p:spTree>
    <p:extLst>
      <p:ext uri="{BB962C8B-B14F-4D97-AF65-F5344CB8AC3E}">
        <p14:creationId xmlns:p14="http://schemas.microsoft.com/office/powerpoint/2010/main" val="39940367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title="chapstick"/>
          <p:cNvPicPr>
            <a:picLocks noChangeAspect="1"/>
          </p:cNvPicPr>
          <p:nvPr/>
        </p:nvPicPr>
        <p:blipFill rotWithShape="1">
          <a:blip r:embed="rId3"/>
          <a:srcRect l="7116" t="26899" r="13812" b="13797"/>
          <a:stretch/>
        </p:blipFill>
        <p:spPr>
          <a:xfrm>
            <a:off x="6565714" y="-3928"/>
            <a:ext cx="1828800" cy="1371600"/>
          </a:xfrm>
          <a:prstGeom prst="rect">
            <a:avLst/>
          </a:prstGeom>
        </p:spPr>
      </p:pic>
      <p:sp>
        <p:nvSpPr>
          <p:cNvPr id="2" name="Title 1"/>
          <p:cNvSpPr>
            <a:spLocks noGrp="1"/>
          </p:cNvSpPr>
          <p:nvPr>
            <p:ph type="title"/>
          </p:nvPr>
        </p:nvSpPr>
        <p:spPr>
          <a:xfrm>
            <a:off x="168776" y="101776"/>
            <a:ext cx="6674054" cy="602565"/>
          </a:xfrm>
        </p:spPr>
        <p:txBody>
          <a:bodyPr>
            <a:noAutofit/>
          </a:bodyPr>
          <a:lstStyle/>
          <a:p>
            <a:r>
              <a:rPr lang="en-US" sz="360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Examples: </a:t>
            </a:r>
            <a:r>
              <a:rPr lang="en-US" sz="3600" dirty="0" smtClean="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Proactive Strategies</a:t>
            </a:r>
            <a:endParaRPr lang="en-US" sz="3600" dirty="0">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187249" y="704341"/>
            <a:ext cx="6248400" cy="2898872"/>
          </a:xfrm>
        </p:spPr>
        <p:txBody>
          <a:bodyPr>
            <a:noAutofit/>
          </a:bodyPr>
          <a:lstStyle/>
          <a:p>
            <a:pPr marL="285750" indent="-285750">
              <a:buFont typeface="Arial" panose="020B0604020202020204" pitchFamily="34" charset="0"/>
              <a:buChar char="•"/>
            </a:pPr>
            <a:r>
              <a:rPr lang="en-US" sz="2800" dirty="0"/>
              <a:t>A Velcro picture schedule for someone who has trouble with transitions</a:t>
            </a:r>
          </a:p>
          <a:p>
            <a:pPr marL="285750" indent="-285750">
              <a:buFont typeface="Arial" panose="020B0604020202020204" pitchFamily="34" charset="0"/>
              <a:buChar char="•"/>
            </a:pPr>
            <a:r>
              <a:rPr lang="en-US" sz="2800" dirty="0"/>
              <a:t>Using a different tone of voice or asking a question in another way</a:t>
            </a:r>
          </a:p>
          <a:p>
            <a:pPr marL="285750" indent="-285750">
              <a:buFont typeface="Arial" panose="020B0604020202020204" pitchFamily="34" charset="0"/>
              <a:buChar char="•"/>
            </a:pPr>
            <a:r>
              <a:rPr lang="en-US" sz="2800" dirty="0"/>
              <a:t>Providing snacks or exercise before an activity</a:t>
            </a:r>
          </a:p>
          <a:p>
            <a:pPr marL="285750" indent="-285750">
              <a:buFont typeface="Arial" panose="020B0604020202020204" pitchFamily="34" charset="0"/>
              <a:buChar char="•"/>
            </a:pPr>
            <a:r>
              <a:rPr lang="en-US" sz="2800" dirty="0"/>
              <a:t>A funny signal word </a:t>
            </a:r>
          </a:p>
          <a:p>
            <a:pPr marL="285750" indent="-285750">
              <a:buFont typeface="Arial" panose="020B0604020202020204" pitchFamily="34" charset="0"/>
              <a:buChar char="•"/>
            </a:pPr>
            <a:r>
              <a:rPr lang="en-US" sz="2800" dirty="0"/>
              <a:t>Very Clear </a:t>
            </a:r>
            <a:r>
              <a:rPr lang="en-US" sz="2800" dirty="0" smtClean="0"/>
              <a:t>Expectations</a:t>
            </a:r>
            <a:endParaRPr lang="en-US" sz="2800" dirty="0"/>
          </a:p>
        </p:txBody>
      </p:sp>
      <p:pic>
        <p:nvPicPr>
          <p:cNvPr id="7" name="Picture 6" title="cartoon boy eating a sandwhich"/>
          <p:cNvPicPr>
            <a:picLocks noChangeAspect="1"/>
          </p:cNvPicPr>
          <p:nvPr/>
        </p:nvPicPr>
        <p:blipFill>
          <a:blip r:embed="rId4"/>
          <a:stretch>
            <a:fillRect/>
          </a:stretch>
        </p:blipFill>
        <p:spPr>
          <a:xfrm>
            <a:off x="8171854" y="2025502"/>
            <a:ext cx="975445" cy="1274174"/>
          </a:xfrm>
          <a:prstGeom prst="rect">
            <a:avLst/>
          </a:prstGeom>
        </p:spPr>
      </p:pic>
      <p:pic>
        <p:nvPicPr>
          <p:cNvPr id="8" name="Picture 7" title="visual schedule"/>
          <p:cNvPicPr>
            <a:picLocks noChangeAspect="1"/>
          </p:cNvPicPr>
          <p:nvPr/>
        </p:nvPicPr>
        <p:blipFill rotWithShape="1">
          <a:blip r:embed="rId5"/>
          <a:srcRect t="7122" r="35600"/>
          <a:stretch/>
        </p:blipFill>
        <p:spPr>
          <a:xfrm>
            <a:off x="8389497" y="0"/>
            <a:ext cx="777380" cy="1987481"/>
          </a:xfrm>
          <a:prstGeom prst="rect">
            <a:avLst/>
          </a:prstGeom>
        </p:spPr>
      </p:pic>
      <p:pic>
        <p:nvPicPr>
          <p:cNvPr id="9" name="Picture 8" title="posted class rules"/>
          <p:cNvPicPr>
            <a:picLocks noChangeAspect="1"/>
          </p:cNvPicPr>
          <p:nvPr/>
        </p:nvPicPr>
        <p:blipFill>
          <a:blip r:embed="rId6"/>
          <a:stretch>
            <a:fillRect/>
          </a:stretch>
        </p:blipFill>
        <p:spPr>
          <a:xfrm>
            <a:off x="6870539" y="1286001"/>
            <a:ext cx="1398351" cy="1989801"/>
          </a:xfrm>
          <a:prstGeom prst="rect">
            <a:avLst/>
          </a:prstGeom>
        </p:spPr>
      </p:pic>
      <p:pic>
        <p:nvPicPr>
          <p:cNvPr id="11" name="Picture 10" descr="squirels going shopping with a tiny shopping cart for nuts" title="squirels"/>
          <p:cNvPicPr>
            <a:picLocks noChangeAspect="1"/>
          </p:cNvPicPr>
          <p:nvPr/>
        </p:nvPicPr>
        <p:blipFill rotWithShape="1">
          <a:blip r:embed="rId7"/>
          <a:srcRect l="2345" t="19104" r="782" b="4578"/>
          <a:stretch/>
        </p:blipFill>
        <p:spPr>
          <a:xfrm>
            <a:off x="6870539" y="3275802"/>
            <a:ext cx="2276759" cy="1048548"/>
          </a:xfrm>
          <a:prstGeom prst="rect">
            <a:avLst/>
          </a:prstGeom>
        </p:spPr>
      </p:pic>
    </p:spTree>
    <p:extLst>
      <p:ext uri="{BB962C8B-B14F-4D97-AF65-F5344CB8AC3E}">
        <p14:creationId xmlns:p14="http://schemas.microsoft.com/office/powerpoint/2010/main" val="2372162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2" title="Buildings on WVU's campus"/>
          <p:cNvPicPr>
            <a:picLocks noChangeAspect="1" noChangeArrowheads="1"/>
          </p:cNvPicPr>
          <p:nvPr/>
        </p:nvPicPr>
        <p:blipFill rotWithShape="1">
          <a:blip r:embed="rId3">
            <a:extLst>
              <a:ext uri="{28A0092B-C50C-407E-A947-70E740481C1C}">
                <a14:useLocalDpi xmlns:a14="http://schemas.microsoft.com/office/drawing/2010/main" val="0"/>
              </a:ext>
            </a:extLst>
          </a:blip>
          <a:srcRect t="24135" b="2941"/>
          <a:stretch/>
        </p:blipFill>
        <p:spPr bwMode="auto">
          <a:xfrm>
            <a:off x="0" y="0"/>
            <a:ext cx="9144000" cy="4536192"/>
          </a:xfrm>
          <a:prstGeom prst="rect">
            <a:avLst/>
          </a:prstGeom>
          <a:noFill/>
          <a:extLst>
            <a:ext uri="{909E8E84-426E-40dd-AFC4-6F175D3DCCD1}">
              <a14:hiddenFill xmlns="" xmlns:a14="http://schemas.microsoft.com/office/drawing/2010/main">
                <a:solidFill>
                  <a:srgbClr val="FFFFFF"/>
                </a:solidFill>
              </a14:hiddenFill>
            </a:ext>
          </a:extLst>
        </p:spPr>
      </p:pic>
      <p:sp>
        <p:nvSpPr>
          <p:cNvPr id="18435" name="Title 3"/>
          <p:cNvSpPr>
            <a:spLocks noGrp="1"/>
          </p:cNvSpPr>
          <p:nvPr>
            <p:ph type="title" idx="4294967295"/>
          </p:nvPr>
        </p:nvSpPr>
        <p:spPr>
          <a:xfrm>
            <a:off x="-17463" y="-11113"/>
            <a:ext cx="9161463" cy="695326"/>
          </a:xfrm>
          <a:solidFill>
            <a:schemeClr val="accent4"/>
          </a:solidFill>
        </p:spPr>
        <p:txBody>
          <a:bodyPr>
            <a:noAutofit/>
          </a:bodyPr>
          <a:lstStyle/>
          <a:p>
            <a:pPr algn="ctr"/>
            <a:r>
              <a:rPr lang="en-US" altLang="en-US" sz="2400" dirty="0" smtClean="0">
                <a:latin typeface="Arial" panose="020B0604020202020204" pitchFamily="34" charset="0"/>
                <a:cs typeface="Arial" panose="020B0604020202020204" pitchFamily="34" charset="0"/>
              </a:rPr>
              <a:t>A part of West Virginia University &amp; WVU Health Sciences Center</a:t>
            </a:r>
          </a:p>
        </p:txBody>
      </p:sp>
    </p:spTree>
    <p:extLst>
      <p:ext uri="{BB962C8B-B14F-4D97-AF65-F5344CB8AC3E}">
        <p14:creationId xmlns:p14="http://schemas.microsoft.com/office/powerpoint/2010/main" val="3444403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2869" y="461508"/>
            <a:ext cx="7886700" cy="690789"/>
          </a:xfrm>
        </p:spPr>
        <p:txBody>
          <a:bodyPr>
            <a:normAutofit/>
          </a:bodyPr>
          <a:lstStyle/>
          <a:p>
            <a:r>
              <a:rPr lang="en-US" sz="360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Examples: Proactive Strategies</a:t>
            </a:r>
            <a:endParaRPr lang="en-US" sz="3600"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535350" y="1412320"/>
            <a:ext cx="7886700" cy="1125538"/>
          </a:xfrm>
        </p:spPr>
        <p:txBody>
          <a:bodyPr>
            <a:noAutofit/>
          </a:bodyPr>
          <a:lstStyle/>
          <a:p>
            <a:pPr marL="457200" indent="-457200">
              <a:buFont typeface="Arial" panose="020B0604020202020204" pitchFamily="34" charset="0"/>
              <a:buChar char="•"/>
            </a:pPr>
            <a:r>
              <a:rPr lang="en-US" sz="2800" dirty="0">
                <a:solidFill>
                  <a:schemeClr val="tx1"/>
                </a:solidFill>
              </a:rPr>
              <a:t>Social Stories</a:t>
            </a:r>
          </a:p>
          <a:p>
            <a:pPr marL="457200" indent="-457200">
              <a:buFont typeface="Arial" panose="020B0604020202020204" pitchFamily="34" charset="0"/>
              <a:buChar char="•"/>
            </a:pPr>
            <a:r>
              <a:rPr lang="en-US" sz="2800" dirty="0">
                <a:solidFill>
                  <a:schemeClr val="tx1"/>
                </a:solidFill>
              </a:rPr>
              <a:t>A choice board</a:t>
            </a:r>
          </a:p>
          <a:p>
            <a:pPr marL="457200" indent="-457200">
              <a:buFont typeface="Arial" panose="020B0604020202020204" pitchFamily="34" charset="0"/>
              <a:buChar char="•"/>
            </a:pPr>
            <a:r>
              <a:rPr lang="en-US" sz="2800" dirty="0">
                <a:solidFill>
                  <a:schemeClr val="tx1"/>
                </a:solidFill>
              </a:rPr>
              <a:t>A quiet relaxing space to go to calm down</a:t>
            </a:r>
          </a:p>
          <a:p>
            <a:pPr marL="457200" indent="-457200">
              <a:buFont typeface="Arial" panose="020B0604020202020204" pitchFamily="34" charset="0"/>
              <a:buChar char="•"/>
            </a:pPr>
            <a:r>
              <a:rPr lang="en-US" sz="2800" dirty="0">
                <a:solidFill>
                  <a:schemeClr val="tx1"/>
                </a:solidFill>
              </a:rPr>
              <a:t>Teaching relaxation methods</a:t>
            </a:r>
          </a:p>
          <a:p>
            <a:pPr marL="457200" indent="-457200">
              <a:buFont typeface="Arial" panose="020B0604020202020204" pitchFamily="34" charset="0"/>
              <a:buChar char="•"/>
            </a:pPr>
            <a:r>
              <a:rPr lang="en-US" sz="2800" dirty="0">
                <a:solidFill>
                  <a:schemeClr val="tx1"/>
                </a:solidFill>
              </a:rPr>
              <a:t>Sensory integration techniques</a:t>
            </a:r>
          </a:p>
          <a:p>
            <a:endParaRPr lang="en-US" sz="2800" dirty="0">
              <a:solidFill>
                <a:schemeClr val="tx1"/>
              </a:solidFill>
            </a:endParaRPr>
          </a:p>
        </p:txBody>
      </p:sp>
      <p:pic>
        <p:nvPicPr>
          <p:cNvPr id="7" name="Picture 6" descr="Displaying pictures of a ride on toy, mats, weights, hoola hoops, bowling balls, and a skate board" title="choice board"/>
          <p:cNvPicPr>
            <a:picLocks noChangeAspect="1"/>
          </p:cNvPicPr>
          <p:nvPr/>
        </p:nvPicPr>
        <p:blipFill rotWithShape="1">
          <a:blip r:embed="rId2"/>
          <a:srcRect l="4545" t="6761" r="4545" b="8167"/>
          <a:stretch/>
        </p:blipFill>
        <p:spPr>
          <a:xfrm>
            <a:off x="4146069" y="1115358"/>
            <a:ext cx="2032142" cy="1422500"/>
          </a:xfrm>
          <a:prstGeom prst="rect">
            <a:avLst/>
          </a:prstGeom>
        </p:spPr>
      </p:pic>
      <p:pic>
        <p:nvPicPr>
          <p:cNvPr id="8" name="Picture 7" descr="mom reading to a girl"/>
          <p:cNvPicPr>
            <a:picLocks noChangeAspect="1"/>
          </p:cNvPicPr>
          <p:nvPr/>
        </p:nvPicPr>
        <p:blipFill>
          <a:blip r:embed="rId3"/>
          <a:stretch>
            <a:fillRect/>
          </a:stretch>
        </p:blipFill>
        <p:spPr>
          <a:xfrm>
            <a:off x="8043185" y="14543"/>
            <a:ext cx="1100815" cy="1100815"/>
          </a:xfrm>
          <a:prstGeom prst="rect">
            <a:avLst/>
          </a:prstGeom>
        </p:spPr>
      </p:pic>
      <p:pic>
        <p:nvPicPr>
          <p:cNvPr id="9" name="Picture 8" descr="rocking chair"/>
          <p:cNvPicPr>
            <a:picLocks noChangeAspect="1"/>
          </p:cNvPicPr>
          <p:nvPr/>
        </p:nvPicPr>
        <p:blipFill>
          <a:blip r:embed="rId4"/>
          <a:stretch>
            <a:fillRect/>
          </a:stretch>
        </p:blipFill>
        <p:spPr>
          <a:xfrm>
            <a:off x="7375204" y="1269780"/>
            <a:ext cx="1688738" cy="1268078"/>
          </a:xfrm>
          <a:prstGeom prst="rect">
            <a:avLst/>
          </a:prstGeom>
        </p:spPr>
      </p:pic>
      <p:pic>
        <p:nvPicPr>
          <p:cNvPr id="10" name="Picture 9" descr="woman in butterfly pose" title="yoga"/>
          <p:cNvPicPr>
            <a:picLocks noChangeAspect="1"/>
          </p:cNvPicPr>
          <p:nvPr/>
        </p:nvPicPr>
        <p:blipFill rotWithShape="1">
          <a:blip r:embed="rId5"/>
          <a:srcRect l="-1" t="35612" r="5896"/>
          <a:stretch/>
        </p:blipFill>
        <p:spPr>
          <a:xfrm>
            <a:off x="7744967" y="2692280"/>
            <a:ext cx="1399998" cy="1161236"/>
          </a:xfrm>
          <a:prstGeom prst="rect">
            <a:avLst/>
          </a:prstGeom>
        </p:spPr>
      </p:pic>
      <p:pic>
        <p:nvPicPr>
          <p:cNvPr id="11" name="Picture 10" title="weighted blanket"/>
          <p:cNvPicPr>
            <a:picLocks noChangeAspect="1"/>
          </p:cNvPicPr>
          <p:nvPr/>
        </p:nvPicPr>
        <p:blipFill rotWithShape="1">
          <a:blip r:embed="rId6"/>
          <a:srcRect l="13637" t="4872" r="5670" b="20999"/>
          <a:stretch/>
        </p:blipFill>
        <p:spPr>
          <a:xfrm>
            <a:off x="5638800" y="2952750"/>
            <a:ext cx="2017060" cy="1371600"/>
          </a:xfrm>
          <a:prstGeom prst="rect">
            <a:avLst/>
          </a:prstGeom>
        </p:spPr>
      </p:pic>
    </p:spTree>
    <p:extLst>
      <p:ext uri="{BB962C8B-B14F-4D97-AF65-F5344CB8AC3E}">
        <p14:creationId xmlns:p14="http://schemas.microsoft.com/office/powerpoint/2010/main" val="19276012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2895600" cy="51435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0556"/>
            <a:ext cx="2895600" cy="5174055"/>
          </a:xfrm>
        </p:spPr>
        <p:txBody>
          <a:bodyPr>
            <a:normAutofit/>
          </a:bodyPr>
          <a:lstStyle/>
          <a:p>
            <a:pPr algn="ctr"/>
            <a:r>
              <a:rPr lang="en-US" dirty="0" smtClean="0">
                <a:ln w="0"/>
                <a:solidFill>
                  <a:schemeClr val="tx1">
                    <a:lumMod val="95000"/>
                    <a:lumOff val="5000"/>
                  </a:schemeClr>
                </a:solidFill>
                <a:effectLst>
                  <a:outerShdw blurRad="38100" dist="25400" dir="5400000" algn="ctr" rotWithShape="0">
                    <a:srgbClr val="6E747A">
                      <a:alpha val="43000"/>
                    </a:srgbClr>
                  </a:outerShdw>
                </a:effectLst>
              </a:rPr>
              <a:t>Activity: </a:t>
            </a:r>
            <a:r>
              <a:rPr lang="en-US" u="sng" dirty="0" smtClean="0">
                <a:ln w="0"/>
                <a:solidFill>
                  <a:schemeClr val="tx1">
                    <a:lumMod val="95000"/>
                    <a:lumOff val="5000"/>
                  </a:schemeClr>
                </a:solidFill>
                <a:effectLst>
                  <a:outerShdw blurRad="38100" dist="25400" dir="5400000" algn="ctr" rotWithShape="0">
                    <a:srgbClr val="6E747A">
                      <a:alpha val="43000"/>
                    </a:srgbClr>
                  </a:outerShdw>
                </a:effectLst>
              </a:rPr>
              <a:t>Flower / Candle</a:t>
            </a:r>
            <a:br>
              <a:rPr lang="en-US" u="sng" dirty="0" smtClean="0">
                <a:ln w="0"/>
                <a:solidFill>
                  <a:schemeClr val="tx1">
                    <a:lumMod val="95000"/>
                    <a:lumOff val="5000"/>
                  </a:schemeClr>
                </a:solidFill>
                <a:effectLst>
                  <a:outerShdw blurRad="38100" dist="25400" dir="5400000" algn="ctr" rotWithShape="0">
                    <a:srgbClr val="6E747A">
                      <a:alpha val="43000"/>
                    </a:srgbClr>
                  </a:outerShdw>
                </a:effectLst>
              </a:rPr>
            </a:br>
            <a:r>
              <a:rPr lang="en-US" u="sng" dirty="0">
                <a:ln w="0"/>
                <a:solidFill>
                  <a:schemeClr val="tx1">
                    <a:lumMod val="95000"/>
                    <a:lumOff val="5000"/>
                  </a:schemeClr>
                </a:solidFill>
                <a:effectLst>
                  <a:outerShdw blurRad="38100" dist="25400" dir="5400000" algn="ctr" rotWithShape="0">
                    <a:srgbClr val="6E747A">
                      <a:alpha val="43000"/>
                    </a:srgbClr>
                  </a:outerShdw>
                </a:effectLst>
              </a:rPr>
              <a:t/>
            </a:r>
            <a:br>
              <a:rPr lang="en-US" u="sng" dirty="0">
                <a:ln w="0"/>
                <a:solidFill>
                  <a:schemeClr val="tx1">
                    <a:lumMod val="95000"/>
                    <a:lumOff val="5000"/>
                  </a:schemeClr>
                </a:solidFill>
                <a:effectLst>
                  <a:outerShdw blurRad="38100" dist="25400" dir="5400000" algn="ctr" rotWithShape="0">
                    <a:srgbClr val="6E747A">
                      <a:alpha val="43000"/>
                    </a:srgbClr>
                  </a:outerShdw>
                </a:effectLst>
              </a:rPr>
            </a:br>
            <a:r>
              <a:rPr lang="en-US" dirty="0" smtClean="0">
                <a:ln w="0"/>
                <a:solidFill>
                  <a:schemeClr val="tx1">
                    <a:lumMod val="95000"/>
                    <a:lumOff val="5000"/>
                  </a:schemeClr>
                </a:solidFill>
                <a:effectLst>
                  <a:outerShdw blurRad="38100" dist="25400" dir="5400000" algn="ctr" rotWithShape="0">
                    <a:srgbClr val="6E747A">
                      <a:alpha val="43000"/>
                    </a:srgbClr>
                  </a:outerShdw>
                </a:effectLst>
              </a:rPr>
              <a:t>Or you can use a preferred item to sniff and blow</a:t>
            </a:r>
            <a:endParaRPr lang="en-US" dirty="0">
              <a:ln w="0"/>
              <a:solidFill>
                <a:schemeClr val="tx1">
                  <a:lumMod val="95000"/>
                  <a:lumOff val="5000"/>
                </a:schemeClr>
              </a:solidFill>
              <a:effectLst>
                <a:outerShdw blurRad="38100" dist="25400" dir="5400000" algn="ctr" rotWithShape="0">
                  <a:srgbClr val="6E747A">
                    <a:alpha val="43000"/>
                  </a:srgbClr>
                </a:outerShdw>
              </a:effectLst>
            </a:endParaRPr>
          </a:p>
        </p:txBody>
      </p:sp>
      <p:pic>
        <p:nvPicPr>
          <p:cNvPr id="3" name="Picture 2" descr="a cartoon picture of a person breathing in through their nose a flower another cartoon face blowing out of their mouth to blow out a candle " title="Flower - candle exercise"/>
          <p:cNvPicPr>
            <a:picLocks noChangeAspect="1"/>
          </p:cNvPicPr>
          <p:nvPr/>
        </p:nvPicPr>
        <p:blipFill>
          <a:blip r:embed="rId3"/>
          <a:stretch>
            <a:fillRect/>
          </a:stretch>
        </p:blipFill>
        <p:spPr>
          <a:xfrm>
            <a:off x="4419600" y="0"/>
            <a:ext cx="3124200" cy="5143500"/>
          </a:xfrm>
          <a:prstGeom prst="rect">
            <a:avLst/>
          </a:prstGeom>
        </p:spPr>
      </p:pic>
    </p:spTree>
    <p:extLst>
      <p:ext uri="{BB962C8B-B14F-4D97-AF65-F5344CB8AC3E}">
        <p14:creationId xmlns:p14="http://schemas.microsoft.com/office/powerpoint/2010/main" val="2315651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42256"/>
            <a:ext cx="4191000" cy="1026158"/>
          </a:xfrm>
        </p:spPr>
        <p:txBody>
          <a:bodyPr>
            <a:normAutofit/>
          </a:bodyPr>
          <a:lstStyle/>
          <a:p>
            <a:pPr algn="ctr"/>
            <a:r>
              <a:rPr lang="en-US" sz="3600" dirty="0">
                <a:latin typeface="Arial" panose="020B0604020202020204" pitchFamily="34" charset="0"/>
                <a:cs typeface="Arial" panose="020B0604020202020204" pitchFamily="34" charset="0"/>
              </a:rPr>
              <a:t>ABCs of Behavior</a:t>
            </a:r>
          </a:p>
        </p:txBody>
      </p:sp>
      <p:sp>
        <p:nvSpPr>
          <p:cNvPr id="3" name="Content Placeholder 2"/>
          <p:cNvSpPr>
            <a:spLocks noGrp="1"/>
          </p:cNvSpPr>
          <p:nvPr>
            <p:ph idx="1"/>
          </p:nvPr>
        </p:nvSpPr>
        <p:spPr>
          <a:xfrm>
            <a:off x="1371600" y="1962149"/>
            <a:ext cx="7239000" cy="2670175"/>
          </a:xfrm>
        </p:spPr>
        <p:txBody>
          <a:bodyPr>
            <a:normAutofit/>
          </a:bodyPr>
          <a:lstStyle/>
          <a:p>
            <a:pPr marL="0" indent="0" defTabSz="685800">
              <a:buNone/>
            </a:pPr>
            <a:r>
              <a:rPr lang="en-US" dirty="0">
                <a:solidFill>
                  <a:srgbClr val="FF0000"/>
                </a:solidFill>
                <a:latin typeface="Trebuchet MS" panose="020B0603020202020204"/>
              </a:rPr>
              <a:t>A</a:t>
            </a:r>
            <a:r>
              <a:rPr lang="en-US" dirty="0">
                <a:solidFill>
                  <a:prstClr val="black"/>
                </a:solidFill>
                <a:latin typeface="Trebuchet MS" panose="020B0603020202020204"/>
              </a:rPr>
              <a:t> – Antecedent (Triggers)</a:t>
            </a:r>
          </a:p>
          <a:p>
            <a:pPr marL="0" indent="0" defTabSz="685800">
              <a:buNone/>
            </a:pPr>
            <a:r>
              <a:rPr lang="en-US" sz="4400" b="1" dirty="0" smtClean="0">
                <a:solidFill>
                  <a:srgbClr val="FFC000"/>
                </a:solidFill>
                <a:latin typeface="Trebuchet MS" panose="020B0603020202020204"/>
              </a:rPr>
              <a:t>B</a:t>
            </a:r>
            <a:r>
              <a:rPr lang="en-US" sz="4400" b="1" dirty="0" smtClean="0">
                <a:solidFill>
                  <a:prstClr val="black"/>
                </a:solidFill>
                <a:latin typeface="Trebuchet MS" panose="020B0603020202020204"/>
              </a:rPr>
              <a:t> </a:t>
            </a:r>
            <a:r>
              <a:rPr lang="en-US" sz="4400" b="1" dirty="0">
                <a:solidFill>
                  <a:prstClr val="black"/>
                </a:solidFill>
                <a:latin typeface="Trebuchet MS" panose="020B0603020202020204"/>
              </a:rPr>
              <a:t>– Behavior (Target)</a:t>
            </a:r>
          </a:p>
          <a:p>
            <a:pPr marL="0" indent="0" defTabSz="685800">
              <a:buNone/>
            </a:pPr>
            <a:r>
              <a:rPr lang="en-US" dirty="0" smtClean="0">
                <a:solidFill>
                  <a:srgbClr val="0070C0"/>
                </a:solidFill>
                <a:latin typeface="Trebuchet MS" panose="020B0603020202020204"/>
              </a:rPr>
              <a:t>C</a:t>
            </a:r>
            <a:r>
              <a:rPr lang="en-US" dirty="0" smtClean="0">
                <a:solidFill>
                  <a:prstClr val="black"/>
                </a:solidFill>
                <a:latin typeface="Trebuchet MS" panose="020B0603020202020204"/>
              </a:rPr>
              <a:t> </a:t>
            </a:r>
            <a:r>
              <a:rPr lang="en-US" dirty="0">
                <a:solidFill>
                  <a:prstClr val="black"/>
                </a:solidFill>
                <a:latin typeface="Trebuchet MS" panose="020B0603020202020204"/>
              </a:rPr>
              <a:t>– Consequence (Function)</a:t>
            </a:r>
          </a:p>
          <a:p>
            <a:pPr marL="0" indent="0" defTabSz="685800">
              <a:buNone/>
            </a:pPr>
            <a:r>
              <a:rPr lang="en-US" b="1" dirty="0">
                <a:solidFill>
                  <a:prstClr val="black"/>
                </a:solidFill>
                <a:latin typeface="Trebuchet MS" panose="020B0603020202020204"/>
              </a:rPr>
              <a:t>	</a:t>
            </a:r>
            <a:endParaRPr lang="en-US" dirty="0"/>
          </a:p>
        </p:txBody>
      </p:sp>
      <p:pic>
        <p:nvPicPr>
          <p:cNvPr id="4" name="Picture 3" title="ABC blocks"/>
          <p:cNvPicPr>
            <a:picLocks noChangeAspect="1"/>
          </p:cNvPicPr>
          <p:nvPr/>
        </p:nvPicPr>
        <p:blipFill>
          <a:blip r:embed="rId2"/>
          <a:stretch>
            <a:fillRect/>
          </a:stretch>
        </p:blipFill>
        <p:spPr>
          <a:xfrm>
            <a:off x="81008" y="54216"/>
            <a:ext cx="1908861" cy="1450734"/>
          </a:xfrm>
          <a:prstGeom prst="rect">
            <a:avLst/>
          </a:prstGeom>
        </p:spPr>
      </p:pic>
      <p:pic>
        <p:nvPicPr>
          <p:cNvPr id="5" name="Picture 4" title="ABC blocks"/>
          <p:cNvPicPr>
            <a:picLocks noChangeAspect="1"/>
          </p:cNvPicPr>
          <p:nvPr/>
        </p:nvPicPr>
        <p:blipFill>
          <a:blip r:embed="rId3"/>
          <a:stretch>
            <a:fillRect/>
          </a:stretch>
        </p:blipFill>
        <p:spPr>
          <a:xfrm>
            <a:off x="6907424" y="19427"/>
            <a:ext cx="2080572" cy="1529310"/>
          </a:xfrm>
          <a:prstGeom prst="rect">
            <a:avLst/>
          </a:prstGeom>
        </p:spPr>
      </p:pic>
    </p:spTree>
    <p:extLst>
      <p:ext uri="{BB962C8B-B14F-4D97-AF65-F5344CB8AC3E}">
        <p14:creationId xmlns:p14="http://schemas.microsoft.com/office/powerpoint/2010/main" val="2029290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562" y="209550"/>
            <a:ext cx="7886700" cy="993775"/>
          </a:xfrm>
        </p:spPr>
        <p:txBody>
          <a:bodyPr>
            <a:normAutofit/>
          </a:bodyPr>
          <a:lstStyle/>
          <a:p>
            <a:r>
              <a:rPr lang="en-US" sz="3600" dirty="0">
                <a:latin typeface="Arial" panose="020B0604020202020204" pitchFamily="34" charset="0"/>
                <a:cs typeface="Arial" panose="020B0604020202020204" pitchFamily="34" charset="0"/>
              </a:rPr>
              <a:t>Behavior</a:t>
            </a:r>
          </a:p>
        </p:txBody>
      </p:sp>
      <p:sp>
        <p:nvSpPr>
          <p:cNvPr id="3" name="Content Placeholder 2"/>
          <p:cNvSpPr>
            <a:spLocks noGrp="1"/>
          </p:cNvSpPr>
          <p:nvPr>
            <p:ph idx="1"/>
          </p:nvPr>
        </p:nvSpPr>
        <p:spPr>
          <a:xfrm>
            <a:off x="642711" y="1203325"/>
            <a:ext cx="8439150" cy="3319222"/>
          </a:xfrm>
        </p:spPr>
        <p:txBody>
          <a:bodyPr/>
          <a:lstStyle/>
          <a:p>
            <a:pPr marL="0" indent="0">
              <a:buNone/>
            </a:pPr>
            <a:r>
              <a:rPr lang="en-US" dirty="0"/>
              <a:t>Behavior is anything and everything someone does</a:t>
            </a:r>
          </a:p>
          <a:p>
            <a:pPr marL="342900" lvl="1" indent="0">
              <a:buNone/>
            </a:pPr>
            <a:r>
              <a:rPr lang="en-US" sz="2800" b="1" dirty="0"/>
              <a:t>All behavior serves a purpose </a:t>
            </a:r>
            <a:endParaRPr lang="en-US" sz="1000" u="sng" dirty="0"/>
          </a:p>
          <a:p>
            <a:pPr marL="0" indent="0">
              <a:buNone/>
            </a:pPr>
            <a:r>
              <a:rPr lang="en-US" sz="2400" u="sng" dirty="0">
                <a:solidFill>
                  <a:srgbClr val="FF0000"/>
                </a:solidFill>
              </a:rPr>
              <a:t>Target behaviors </a:t>
            </a:r>
            <a:r>
              <a:rPr lang="en-US" sz="2400" dirty="0"/>
              <a:t>- are behaviors we want to decrease and replace with more appropriate behaviors</a:t>
            </a:r>
          </a:p>
          <a:p>
            <a:pPr marL="0" indent="0">
              <a:buNone/>
            </a:pPr>
            <a:endParaRPr lang="en-US" sz="200" u="sng" dirty="0"/>
          </a:p>
          <a:p>
            <a:pPr marL="0" indent="0">
              <a:buNone/>
            </a:pPr>
            <a:r>
              <a:rPr lang="en-US" sz="2400" u="sng" dirty="0">
                <a:solidFill>
                  <a:srgbClr val="00B050"/>
                </a:solidFill>
              </a:rPr>
              <a:t>Replacement behaviors </a:t>
            </a:r>
            <a:r>
              <a:rPr lang="en-US" sz="2400" dirty="0"/>
              <a:t>- are behaviors that we teach the client to engage in, rather than the problem behavior in order to meet the same </a:t>
            </a:r>
            <a:r>
              <a:rPr lang="en-US" sz="2400" dirty="0" smtClean="0"/>
              <a:t>function</a:t>
            </a:r>
            <a:endParaRPr lang="en-US" sz="2400" dirty="0"/>
          </a:p>
        </p:txBody>
      </p:sp>
      <p:pic>
        <p:nvPicPr>
          <p:cNvPr id="4" name="Picture 3" descr="silloutte head with gears thinking about many subjects"/>
          <p:cNvPicPr>
            <a:picLocks noChangeAspect="1"/>
          </p:cNvPicPr>
          <p:nvPr/>
        </p:nvPicPr>
        <p:blipFill>
          <a:blip r:embed="rId2"/>
          <a:stretch>
            <a:fillRect/>
          </a:stretch>
        </p:blipFill>
        <p:spPr>
          <a:xfrm>
            <a:off x="7077781" y="57149"/>
            <a:ext cx="2037644" cy="1146175"/>
          </a:xfrm>
          <a:prstGeom prst="rect">
            <a:avLst/>
          </a:prstGeom>
        </p:spPr>
      </p:pic>
    </p:spTree>
    <p:extLst>
      <p:ext uri="{BB962C8B-B14F-4D97-AF65-F5344CB8AC3E}">
        <p14:creationId xmlns:p14="http://schemas.microsoft.com/office/powerpoint/2010/main" val="4105274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1122"/>
            <a:ext cx="7886700" cy="993775"/>
          </a:xfrm>
        </p:spPr>
        <p:txBody>
          <a:bodyPr>
            <a:normAutofit/>
          </a:bodyPr>
          <a:lstStyle/>
          <a:p>
            <a:r>
              <a:rPr lang="en-US" sz="3600" dirty="0">
                <a:latin typeface="Arial" panose="020B0604020202020204" pitchFamily="34" charset="0"/>
                <a:cs typeface="Arial" panose="020B0604020202020204" pitchFamily="34" charset="0"/>
              </a:rPr>
              <a:t>Defining the Behavior</a:t>
            </a:r>
          </a:p>
        </p:txBody>
      </p:sp>
      <p:sp>
        <p:nvSpPr>
          <p:cNvPr id="3" name="Content Placeholder 2"/>
          <p:cNvSpPr>
            <a:spLocks noGrp="1"/>
          </p:cNvSpPr>
          <p:nvPr>
            <p:ph idx="1"/>
          </p:nvPr>
        </p:nvSpPr>
        <p:spPr>
          <a:xfrm>
            <a:off x="685800" y="1033908"/>
            <a:ext cx="8286750" cy="3503375"/>
          </a:xfrm>
        </p:spPr>
        <p:txBody>
          <a:bodyPr>
            <a:normAutofit fontScale="85000" lnSpcReduction="10000"/>
          </a:bodyPr>
          <a:lstStyle/>
          <a:p>
            <a:pPr marL="0" indent="0">
              <a:lnSpc>
                <a:spcPct val="110000"/>
              </a:lnSpc>
              <a:buNone/>
            </a:pPr>
            <a:r>
              <a:rPr lang="en-US" sz="2400" dirty="0"/>
              <a:t>Operational Definitions:</a:t>
            </a:r>
          </a:p>
          <a:p>
            <a:pPr lvl="1">
              <a:lnSpc>
                <a:spcPct val="110000"/>
              </a:lnSpc>
            </a:pPr>
            <a:r>
              <a:rPr lang="en-US" dirty="0"/>
              <a:t>Observable</a:t>
            </a:r>
          </a:p>
          <a:p>
            <a:pPr lvl="1">
              <a:lnSpc>
                <a:spcPct val="110000"/>
              </a:lnSpc>
            </a:pPr>
            <a:r>
              <a:rPr lang="en-US" dirty="0" smtClean="0"/>
              <a:t>Measureable</a:t>
            </a:r>
          </a:p>
          <a:p>
            <a:pPr lvl="1">
              <a:lnSpc>
                <a:spcPct val="110000"/>
              </a:lnSpc>
            </a:pPr>
            <a:r>
              <a:rPr lang="en-US" dirty="0" smtClean="0"/>
              <a:t>Pass the Dead Man’s Test (something a dead man can’t do)</a:t>
            </a:r>
          </a:p>
          <a:p>
            <a:pPr marL="0" indent="0">
              <a:lnSpc>
                <a:spcPct val="110000"/>
              </a:lnSpc>
              <a:buNone/>
            </a:pPr>
            <a:r>
              <a:rPr lang="en-US" sz="2400" dirty="0" smtClean="0"/>
              <a:t>Define</a:t>
            </a:r>
            <a:r>
              <a:rPr lang="en-US" sz="2400" dirty="0"/>
              <a:t>:</a:t>
            </a:r>
          </a:p>
          <a:p>
            <a:pPr lvl="1">
              <a:lnSpc>
                <a:spcPct val="110000"/>
              </a:lnSpc>
            </a:pPr>
            <a:r>
              <a:rPr lang="en-US" dirty="0"/>
              <a:t>Target Behavior</a:t>
            </a:r>
          </a:p>
          <a:p>
            <a:pPr lvl="2">
              <a:lnSpc>
                <a:spcPct val="110000"/>
              </a:lnSpc>
            </a:pPr>
            <a:r>
              <a:rPr lang="en-US" sz="2400" dirty="0" smtClean="0"/>
              <a:t>Physical </a:t>
            </a:r>
            <a:r>
              <a:rPr lang="en-US" sz="2400" dirty="0"/>
              <a:t>Aggression: Hitting, kicking, spitting at another person</a:t>
            </a:r>
          </a:p>
          <a:p>
            <a:pPr lvl="1">
              <a:lnSpc>
                <a:spcPct val="110000"/>
              </a:lnSpc>
            </a:pPr>
            <a:r>
              <a:rPr lang="en-US" dirty="0"/>
              <a:t>Replacement Behavior</a:t>
            </a:r>
          </a:p>
          <a:p>
            <a:pPr lvl="2">
              <a:lnSpc>
                <a:spcPct val="110000"/>
              </a:lnSpc>
            </a:pPr>
            <a:r>
              <a:rPr lang="en-US" sz="2400" dirty="0" smtClean="0"/>
              <a:t>Hit </a:t>
            </a:r>
            <a:r>
              <a:rPr lang="en-US" sz="2400" dirty="0"/>
              <a:t>Pillow: Take a pillow and punch </a:t>
            </a:r>
            <a:r>
              <a:rPr lang="en-US" sz="2400" dirty="0" smtClean="0"/>
              <a:t>it</a:t>
            </a:r>
            <a:endParaRPr lang="en-US" sz="2400" dirty="0"/>
          </a:p>
        </p:txBody>
      </p:sp>
      <p:sp>
        <p:nvSpPr>
          <p:cNvPr id="4" name="TextBox 3"/>
          <p:cNvSpPr txBox="1"/>
          <p:nvPr/>
        </p:nvSpPr>
        <p:spPr>
          <a:xfrm>
            <a:off x="4338318" y="1518716"/>
            <a:ext cx="4604331" cy="400110"/>
          </a:xfrm>
          <a:prstGeom prst="rect">
            <a:avLst/>
          </a:prstGeom>
          <a:noFill/>
        </p:spPr>
        <p:txBody>
          <a:bodyPr wrap="square" rtlCol="0">
            <a:spAutoFit/>
          </a:bodyPr>
          <a:lstStyle/>
          <a:p>
            <a:pPr defTabSz="685800"/>
            <a:r>
              <a:rPr lang="en-US" sz="2000" i="1" dirty="0">
                <a:solidFill>
                  <a:prstClr val="black"/>
                </a:solidFill>
              </a:rPr>
              <a:t>So everybody sees it the same way</a:t>
            </a:r>
          </a:p>
        </p:txBody>
      </p:sp>
      <p:pic>
        <p:nvPicPr>
          <p:cNvPr id="5" name="Picture 4"/>
          <p:cNvPicPr>
            <a:picLocks noChangeAspect="1"/>
          </p:cNvPicPr>
          <p:nvPr/>
        </p:nvPicPr>
        <p:blipFill>
          <a:blip r:embed="rId2"/>
          <a:stretch>
            <a:fillRect/>
          </a:stretch>
        </p:blipFill>
        <p:spPr>
          <a:xfrm>
            <a:off x="3303830" y="1518716"/>
            <a:ext cx="685800" cy="424207"/>
          </a:xfrm>
          <a:prstGeom prst="rect">
            <a:avLst/>
          </a:prstGeom>
        </p:spPr>
      </p:pic>
    </p:spTree>
    <p:extLst>
      <p:ext uri="{BB962C8B-B14F-4D97-AF65-F5344CB8AC3E}">
        <p14:creationId xmlns:p14="http://schemas.microsoft.com/office/powerpoint/2010/main" val="2724805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389561"/>
            <a:ext cx="7886700" cy="993775"/>
          </a:xfrm>
        </p:spPr>
        <p:txBody>
          <a:bodyPr>
            <a:normAutofit/>
          </a:bodyPr>
          <a:lstStyle/>
          <a:p>
            <a:r>
              <a:rPr lang="en-US" sz="3600" dirty="0" smtClean="0">
                <a:latin typeface="Arial" panose="020B0604020202020204" pitchFamily="34" charset="0"/>
                <a:cs typeface="Arial" panose="020B0604020202020204" pitchFamily="34" charset="0"/>
              </a:rPr>
              <a:t>Behavior as Communication</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12855" y="1520068"/>
            <a:ext cx="8286750" cy="3508375"/>
          </a:xfrm>
        </p:spPr>
        <p:txBody>
          <a:bodyPr/>
          <a:lstStyle/>
          <a:p>
            <a:r>
              <a:rPr lang="en-US" u="sng" dirty="0"/>
              <a:t>What</a:t>
            </a:r>
            <a:r>
              <a:rPr lang="en-US" dirty="0"/>
              <a:t> is the behavior telling us?</a:t>
            </a:r>
          </a:p>
          <a:p>
            <a:r>
              <a:rPr lang="en-US" dirty="0"/>
              <a:t>All problem behaviors are communicating </a:t>
            </a:r>
            <a:r>
              <a:rPr lang="en-US" dirty="0" smtClean="0"/>
              <a:t>something</a:t>
            </a:r>
            <a:r>
              <a:rPr lang="en-US" dirty="0"/>
              <a:t>.</a:t>
            </a:r>
          </a:p>
          <a:p>
            <a:pPr lvl="1"/>
            <a:r>
              <a:rPr lang="en-US" sz="2800" dirty="0"/>
              <a:t>Does the </a:t>
            </a:r>
            <a:r>
              <a:rPr lang="en-US" sz="2800" dirty="0" smtClean="0"/>
              <a:t>child </a:t>
            </a:r>
            <a:r>
              <a:rPr lang="en-US" sz="2800" dirty="0"/>
              <a:t>want attention?</a:t>
            </a:r>
          </a:p>
          <a:p>
            <a:pPr lvl="1"/>
            <a:r>
              <a:rPr lang="en-US" sz="2800" dirty="0"/>
              <a:t>Does the </a:t>
            </a:r>
            <a:r>
              <a:rPr lang="en-US" sz="2800" dirty="0" smtClean="0"/>
              <a:t>child </a:t>
            </a:r>
            <a:r>
              <a:rPr lang="en-US" sz="2800" dirty="0"/>
              <a:t>want a break?</a:t>
            </a:r>
          </a:p>
          <a:p>
            <a:pPr lvl="1"/>
            <a:r>
              <a:rPr lang="en-US" sz="2800" dirty="0"/>
              <a:t>Does the </a:t>
            </a:r>
            <a:r>
              <a:rPr lang="en-US" sz="2800" dirty="0" smtClean="0"/>
              <a:t>child </a:t>
            </a:r>
            <a:r>
              <a:rPr lang="en-US" sz="2800" dirty="0"/>
              <a:t>want an item/activity?</a:t>
            </a:r>
          </a:p>
          <a:p>
            <a:pPr lvl="1"/>
            <a:r>
              <a:rPr lang="en-US" sz="2800" dirty="0"/>
              <a:t>Does the </a:t>
            </a:r>
            <a:r>
              <a:rPr lang="en-US" sz="2800" dirty="0" smtClean="0"/>
              <a:t>child </a:t>
            </a:r>
            <a:r>
              <a:rPr lang="en-US" sz="2800" dirty="0"/>
              <a:t>want sensory stimulation? </a:t>
            </a:r>
          </a:p>
          <a:p>
            <a:endParaRPr lang="en-US" dirty="0"/>
          </a:p>
        </p:txBody>
      </p:sp>
      <p:pic>
        <p:nvPicPr>
          <p:cNvPr id="4" name="Picture 3" descr="What we sometimes see as a failure to BEHAVE properly, is actually a failure to COMMUNICATE properly"/>
          <p:cNvPicPr>
            <a:picLocks noChangeAspect="1"/>
          </p:cNvPicPr>
          <p:nvPr/>
        </p:nvPicPr>
        <p:blipFill>
          <a:blip r:embed="rId2"/>
          <a:stretch>
            <a:fillRect/>
          </a:stretch>
        </p:blipFill>
        <p:spPr>
          <a:xfrm>
            <a:off x="6527190" y="23594"/>
            <a:ext cx="2616810" cy="1938556"/>
          </a:xfrm>
          <a:prstGeom prst="rect">
            <a:avLst/>
          </a:prstGeom>
        </p:spPr>
      </p:pic>
    </p:spTree>
    <p:extLst>
      <p:ext uri="{BB962C8B-B14F-4D97-AF65-F5344CB8AC3E}">
        <p14:creationId xmlns:p14="http://schemas.microsoft.com/office/powerpoint/2010/main" val="25114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15397"/>
            <a:ext cx="7886700" cy="993775"/>
          </a:xfrm>
        </p:spPr>
        <p:txBody>
          <a:bodyPr>
            <a:normAutofit/>
          </a:bodyPr>
          <a:lstStyle/>
          <a:p>
            <a:r>
              <a:rPr lang="en-US" sz="3600" dirty="0">
                <a:latin typeface="Arial" panose="020B0604020202020204" pitchFamily="34" charset="0"/>
                <a:cs typeface="Arial" panose="020B0604020202020204" pitchFamily="34" charset="0"/>
              </a:rPr>
              <a:t>Increasing Communication Outlets</a:t>
            </a:r>
          </a:p>
        </p:txBody>
      </p:sp>
      <p:sp>
        <p:nvSpPr>
          <p:cNvPr id="3" name="Content Placeholder 2"/>
          <p:cNvSpPr>
            <a:spLocks noGrp="1"/>
          </p:cNvSpPr>
          <p:nvPr>
            <p:ph idx="1"/>
          </p:nvPr>
        </p:nvSpPr>
        <p:spPr>
          <a:xfrm>
            <a:off x="685800" y="1449615"/>
            <a:ext cx="7886700" cy="3262312"/>
          </a:xfrm>
        </p:spPr>
        <p:txBody>
          <a:bodyPr>
            <a:normAutofit/>
          </a:bodyPr>
          <a:lstStyle/>
          <a:p>
            <a:r>
              <a:rPr lang="en-US" dirty="0"/>
              <a:t>Assistive Technology Communication Devices</a:t>
            </a:r>
          </a:p>
          <a:p>
            <a:r>
              <a:rPr lang="en-US" dirty="0"/>
              <a:t>American Sign Language (ASL)</a:t>
            </a:r>
          </a:p>
          <a:p>
            <a:r>
              <a:rPr lang="en-US" dirty="0" smtClean="0"/>
              <a:t>Picture Exchange Communication System (PECS)</a:t>
            </a:r>
          </a:p>
          <a:p>
            <a:r>
              <a:rPr lang="en-US" dirty="0" smtClean="0"/>
              <a:t>Communication Boards / Picture Books</a:t>
            </a:r>
          </a:p>
          <a:p>
            <a:r>
              <a:rPr lang="en-US" dirty="0" smtClean="0"/>
              <a:t>Gestures Pointing and Body Language</a:t>
            </a:r>
            <a:endParaRPr lang="en-US" dirty="0"/>
          </a:p>
        </p:txBody>
      </p:sp>
      <p:pic>
        <p:nvPicPr>
          <p:cNvPr id="4" name="Picture 3" descr="Smart board assistive technology communication device" title="Communication device"/>
          <p:cNvPicPr>
            <a:picLocks noChangeAspect="1"/>
          </p:cNvPicPr>
          <p:nvPr/>
        </p:nvPicPr>
        <p:blipFill rotWithShape="1">
          <a:blip r:embed="rId3"/>
          <a:srcRect l="10224" t="10224" r="7986" b="18212"/>
          <a:stretch/>
        </p:blipFill>
        <p:spPr>
          <a:xfrm>
            <a:off x="7658348" y="840015"/>
            <a:ext cx="1393371" cy="1219200"/>
          </a:xfrm>
          <a:prstGeom prst="rect">
            <a:avLst/>
          </a:prstGeom>
        </p:spPr>
      </p:pic>
      <p:pic>
        <p:nvPicPr>
          <p:cNvPr id="5" name="Picture 4" descr="picture communication book with velcro strips to place the pitures in sentence lines"/>
          <p:cNvPicPr>
            <a:picLocks noChangeAspect="1"/>
          </p:cNvPicPr>
          <p:nvPr/>
        </p:nvPicPr>
        <p:blipFill>
          <a:blip r:embed="rId4"/>
          <a:stretch>
            <a:fillRect/>
          </a:stretch>
        </p:blipFill>
        <p:spPr>
          <a:xfrm>
            <a:off x="7582149" y="2876550"/>
            <a:ext cx="1545771" cy="1393371"/>
          </a:xfrm>
          <a:prstGeom prst="rect">
            <a:avLst/>
          </a:prstGeom>
        </p:spPr>
      </p:pic>
    </p:spTree>
    <p:extLst>
      <p:ext uri="{BB962C8B-B14F-4D97-AF65-F5344CB8AC3E}">
        <p14:creationId xmlns:p14="http://schemas.microsoft.com/office/powerpoint/2010/main" val="2346365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42256"/>
            <a:ext cx="4191000" cy="1026158"/>
          </a:xfrm>
        </p:spPr>
        <p:txBody>
          <a:bodyPr>
            <a:normAutofit/>
          </a:bodyPr>
          <a:lstStyle/>
          <a:p>
            <a:pPr algn="ctr"/>
            <a:r>
              <a:rPr lang="en-US" sz="3600" dirty="0">
                <a:latin typeface="Arial" panose="020B0604020202020204" pitchFamily="34" charset="0"/>
                <a:cs typeface="Arial" panose="020B0604020202020204" pitchFamily="34" charset="0"/>
              </a:rPr>
              <a:t>ABCs of Behavior</a:t>
            </a:r>
          </a:p>
        </p:txBody>
      </p:sp>
      <p:sp>
        <p:nvSpPr>
          <p:cNvPr id="3" name="Content Placeholder 2"/>
          <p:cNvSpPr>
            <a:spLocks noGrp="1"/>
          </p:cNvSpPr>
          <p:nvPr>
            <p:ph idx="1"/>
          </p:nvPr>
        </p:nvSpPr>
        <p:spPr>
          <a:xfrm>
            <a:off x="914400" y="1962149"/>
            <a:ext cx="8382000" cy="2670175"/>
          </a:xfrm>
        </p:spPr>
        <p:txBody>
          <a:bodyPr>
            <a:normAutofit/>
          </a:bodyPr>
          <a:lstStyle/>
          <a:p>
            <a:pPr marL="0" indent="0" defTabSz="685800">
              <a:buNone/>
            </a:pPr>
            <a:r>
              <a:rPr lang="en-US" dirty="0">
                <a:solidFill>
                  <a:srgbClr val="FF0000"/>
                </a:solidFill>
                <a:latin typeface="Trebuchet MS" panose="020B0603020202020204"/>
              </a:rPr>
              <a:t>A</a:t>
            </a:r>
            <a:r>
              <a:rPr lang="en-US" dirty="0">
                <a:solidFill>
                  <a:prstClr val="black"/>
                </a:solidFill>
                <a:latin typeface="Trebuchet MS" panose="020B0603020202020204"/>
              </a:rPr>
              <a:t> – Antecedent (Triggers)</a:t>
            </a:r>
          </a:p>
          <a:p>
            <a:pPr marL="0" indent="0" defTabSz="685800">
              <a:buNone/>
            </a:pPr>
            <a:r>
              <a:rPr lang="en-US" dirty="0" smtClean="0">
                <a:solidFill>
                  <a:srgbClr val="FFC000"/>
                </a:solidFill>
                <a:latin typeface="Trebuchet MS" panose="020B0603020202020204"/>
              </a:rPr>
              <a:t>B</a:t>
            </a:r>
            <a:r>
              <a:rPr lang="en-US" dirty="0" smtClean="0">
                <a:solidFill>
                  <a:prstClr val="black"/>
                </a:solidFill>
                <a:latin typeface="Trebuchet MS" panose="020B0603020202020204"/>
              </a:rPr>
              <a:t> </a:t>
            </a:r>
            <a:r>
              <a:rPr lang="en-US" dirty="0">
                <a:solidFill>
                  <a:prstClr val="black"/>
                </a:solidFill>
                <a:latin typeface="Trebuchet MS" panose="020B0603020202020204"/>
              </a:rPr>
              <a:t>– Behavior (Target)</a:t>
            </a:r>
          </a:p>
          <a:p>
            <a:pPr marL="0" indent="0" defTabSz="685800">
              <a:buNone/>
            </a:pPr>
            <a:r>
              <a:rPr lang="en-US" sz="4400" b="1" dirty="0" smtClean="0">
                <a:solidFill>
                  <a:srgbClr val="0070C0"/>
                </a:solidFill>
                <a:latin typeface="Trebuchet MS" panose="020B0603020202020204"/>
              </a:rPr>
              <a:t>C</a:t>
            </a:r>
            <a:r>
              <a:rPr lang="en-US" sz="4400" b="1" dirty="0" smtClean="0">
                <a:solidFill>
                  <a:prstClr val="black"/>
                </a:solidFill>
                <a:latin typeface="Trebuchet MS" panose="020B0603020202020204"/>
              </a:rPr>
              <a:t> </a:t>
            </a:r>
            <a:r>
              <a:rPr lang="en-US" sz="4400" b="1" dirty="0">
                <a:solidFill>
                  <a:prstClr val="black"/>
                </a:solidFill>
                <a:latin typeface="Trebuchet MS" panose="020B0603020202020204"/>
              </a:rPr>
              <a:t>– Consequence (Function)</a:t>
            </a:r>
          </a:p>
          <a:p>
            <a:pPr marL="0" indent="0" defTabSz="685800">
              <a:buNone/>
            </a:pPr>
            <a:r>
              <a:rPr lang="en-US" b="1" dirty="0">
                <a:solidFill>
                  <a:prstClr val="black"/>
                </a:solidFill>
                <a:latin typeface="Trebuchet MS" panose="020B0603020202020204"/>
              </a:rPr>
              <a:t>	</a:t>
            </a:r>
            <a:endParaRPr lang="en-US" dirty="0"/>
          </a:p>
        </p:txBody>
      </p:sp>
      <p:pic>
        <p:nvPicPr>
          <p:cNvPr id="4" name="Picture 3" title="ABC blocks"/>
          <p:cNvPicPr>
            <a:picLocks noChangeAspect="1"/>
          </p:cNvPicPr>
          <p:nvPr/>
        </p:nvPicPr>
        <p:blipFill>
          <a:blip r:embed="rId2"/>
          <a:stretch>
            <a:fillRect/>
          </a:stretch>
        </p:blipFill>
        <p:spPr>
          <a:xfrm>
            <a:off x="81008" y="54216"/>
            <a:ext cx="1908861" cy="1450734"/>
          </a:xfrm>
          <a:prstGeom prst="rect">
            <a:avLst/>
          </a:prstGeom>
        </p:spPr>
      </p:pic>
      <p:pic>
        <p:nvPicPr>
          <p:cNvPr id="5" name="Picture 4" title="ABC blocks"/>
          <p:cNvPicPr>
            <a:picLocks noChangeAspect="1"/>
          </p:cNvPicPr>
          <p:nvPr/>
        </p:nvPicPr>
        <p:blipFill>
          <a:blip r:embed="rId3"/>
          <a:stretch>
            <a:fillRect/>
          </a:stretch>
        </p:blipFill>
        <p:spPr>
          <a:xfrm>
            <a:off x="6907424" y="19427"/>
            <a:ext cx="2080572" cy="1529310"/>
          </a:xfrm>
          <a:prstGeom prst="rect">
            <a:avLst/>
          </a:prstGeom>
        </p:spPr>
      </p:pic>
    </p:spTree>
    <p:extLst>
      <p:ext uri="{BB962C8B-B14F-4D97-AF65-F5344CB8AC3E}">
        <p14:creationId xmlns:p14="http://schemas.microsoft.com/office/powerpoint/2010/main" val="3493384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52" y="0"/>
            <a:ext cx="7886700" cy="993775"/>
          </a:xfrm>
        </p:spPr>
        <p:txBody>
          <a:bodyPr>
            <a:normAutofit/>
          </a:bodyPr>
          <a:lstStyle/>
          <a:p>
            <a:r>
              <a:rPr lang="en-US" sz="3600" dirty="0">
                <a:latin typeface="Arial" panose="020B0604020202020204" pitchFamily="34" charset="0"/>
                <a:cs typeface="Arial" panose="020B0604020202020204" pitchFamily="34" charset="0"/>
              </a:rPr>
              <a:t>Consequences</a:t>
            </a:r>
          </a:p>
        </p:txBody>
      </p:sp>
      <p:sp>
        <p:nvSpPr>
          <p:cNvPr id="3" name="Content Placeholder 2"/>
          <p:cNvSpPr>
            <a:spLocks noGrp="1"/>
          </p:cNvSpPr>
          <p:nvPr>
            <p:ph idx="1"/>
          </p:nvPr>
        </p:nvSpPr>
        <p:spPr>
          <a:xfrm>
            <a:off x="152400" y="895350"/>
            <a:ext cx="8362950" cy="3736975"/>
          </a:xfrm>
        </p:spPr>
        <p:txBody>
          <a:bodyPr/>
          <a:lstStyle/>
          <a:p>
            <a:r>
              <a:rPr lang="en-US" dirty="0"/>
              <a:t>What happens immediately after the target behavior.</a:t>
            </a:r>
          </a:p>
          <a:p>
            <a:r>
              <a:rPr lang="en-US" dirty="0"/>
              <a:t>What does a </a:t>
            </a:r>
            <a:r>
              <a:rPr lang="en-US" dirty="0" smtClean="0"/>
              <a:t>child </a:t>
            </a:r>
            <a:r>
              <a:rPr lang="en-US" dirty="0"/>
              <a:t>get or get away from by performing a behavior?</a:t>
            </a:r>
          </a:p>
          <a:p>
            <a:endParaRPr lang="en-US" dirty="0"/>
          </a:p>
        </p:txBody>
      </p:sp>
      <p:pic>
        <p:nvPicPr>
          <p:cNvPr id="4" name="Picture 3" descr="Hand pulling a rope as the action the rope's movoment is the consequence" title="Every action has a consequence!"/>
          <p:cNvPicPr>
            <a:picLocks noChangeAspect="1"/>
          </p:cNvPicPr>
          <p:nvPr/>
        </p:nvPicPr>
        <p:blipFill rotWithShape="1">
          <a:blip r:embed="rId2"/>
          <a:srcRect b="11434"/>
          <a:stretch/>
        </p:blipFill>
        <p:spPr>
          <a:xfrm>
            <a:off x="2286000" y="2114550"/>
            <a:ext cx="4876800" cy="2128437"/>
          </a:xfrm>
          <a:prstGeom prst="rect">
            <a:avLst/>
          </a:prstGeom>
        </p:spPr>
      </p:pic>
    </p:spTree>
    <p:extLst>
      <p:ext uri="{BB962C8B-B14F-4D97-AF65-F5344CB8AC3E}">
        <p14:creationId xmlns:p14="http://schemas.microsoft.com/office/powerpoint/2010/main" val="3021144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7886700" cy="993775"/>
          </a:xfrm>
        </p:spPr>
        <p:txBody>
          <a:bodyPr>
            <a:normAutofit/>
          </a:bodyPr>
          <a:lstStyle/>
          <a:p>
            <a:r>
              <a:rPr lang="en-US" sz="3600" dirty="0" smtClean="0">
                <a:latin typeface="Arial" panose="020B0604020202020204" pitchFamily="34" charset="0"/>
                <a:cs typeface="Arial" panose="020B0604020202020204" pitchFamily="34" charset="0"/>
              </a:rPr>
              <a:t>Detective Work</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819150"/>
            <a:ext cx="7886700" cy="3262312"/>
          </a:xfrm>
        </p:spPr>
        <p:txBody>
          <a:bodyPr>
            <a:noAutofit/>
          </a:bodyPr>
          <a:lstStyle/>
          <a:p>
            <a:r>
              <a:rPr lang="en-US" sz="2200" dirty="0" smtClean="0"/>
              <a:t>To find the true function of the behavior:</a:t>
            </a:r>
          </a:p>
          <a:p>
            <a:pPr lvl="1">
              <a:buFont typeface="Courier New" panose="02070309020205020404" pitchFamily="49" charset="0"/>
              <a:buChar char="o"/>
            </a:pPr>
            <a:r>
              <a:rPr lang="en-US" sz="2000" dirty="0" smtClean="0"/>
              <a:t>Functional Behavior Assessments</a:t>
            </a:r>
          </a:p>
          <a:p>
            <a:pPr lvl="2">
              <a:buFont typeface="Wingdings" panose="05000000000000000000" pitchFamily="2" charset="2"/>
              <a:buChar char="Ø"/>
            </a:pPr>
            <a:r>
              <a:rPr lang="en-US" dirty="0" smtClean="0"/>
              <a:t>Structured Interviews; Questionnaires</a:t>
            </a:r>
          </a:p>
          <a:p>
            <a:pPr lvl="1">
              <a:buFont typeface="Courier New" panose="02070309020205020404" pitchFamily="49" charset="0"/>
              <a:buChar char="o"/>
            </a:pPr>
            <a:r>
              <a:rPr lang="en-US" sz="2200" dirty="0" smtClean="0"/>
              <a:t>Observations</a:t>
            </a:r>
          </a:p>
          <a:p>
            <a:pPr lvl="1">
              <a:buFont typeface="Courier New" panose="02070309020205020404" pitchFamily="49" charset="0"/>
              <a:buChar char="o"/>
            </a:pPr>
            <a:r>
              <a:rPr lang="en-US" sz="2200" dirty="0" smtClean="0"/>
              <a:t>Data Collection</a:t>
            </a:r>
          </a:p>
          <a:p>
            <a:pPr lvl="2">
              <a:buFont typeface="Wingdings" panose="05000000000000000000" pitchFamily="2" charset="2"/>
              <a:buChar char="Ø"/>
            </a:pPr>
            <a:r>
              <a:rPr lang="en-US" dirty="0" smtClean="0"/>
              <a:t>Straightforward</a:t>
            </a:r>
          </a:p>
          <a:p>
            <a:pPr lvl="2">
              <a:buFont typeface="Wingdings" panose="05000000000000000000" pitchFamily="2" charset="2"/>
              <a:buChar char="Ø"/>
            </a:pPr>
            <a:r>
              <a:rPr lang="en-US" dirty="0" smtClean="0"/>
              <a:t>Quick and Easy</a:t>
            </a:r>
          </a:p>
          <a:p>
            <a:pPr lvl="2">
              <a:buFont typeface="Wingdings" panose="05000000000000000000" pitchFamily="2" charset="2"/>
              <a:buChar char="Ø"/>
            </a:pPr>
            <a:r>
              <a:rPr lang="en-US" dirty="0" smtClean="0"/>
              <a:t>Checkmarks and circles</a:t>
            </a:r>
          </a:p>
          <a:p>
            <a:pPr lvl="3"/>
            <a:r>
              <a:rPr lang="en-US" sz="2000" dirty="0" smtClean="0"/>
              <a:t>For unbiased interpretation</a:t>
            </a:r>
          </a:p>
          <a:p>
            <a:r>
              <a:rPr lang="en-US" sz="2200" dirty="0"/>
              <a:t> </a:t>
            </a:r>
            <a:r>
              <a:rPr lang="en-US" sz="2200" dirty="0" smtClean="0"/>
              <a:t>Figuring out the WHY?</a:t>
            </a:r>
            <a:endParaRPr lang="en-US" sz="2200" dirty="0"/>
          </a:p>
        </p:txBody>
      </p:sp>
      <p:pic>
        <p:nvPicPr>
          <p:cNvPr id="4" name="Picture 3" descr="cartoon detective"/>
          <p:cNvPicPr/>
          <p:nvPr/>
        </p:nvPicPr>
        <p:blipFill rotWithShape="1">
          <a:blip r:embed="rId2"/>
          <a:srcRect l="77083" t="35185" r="-208" b="17037"/>
          <a:stretch/>
        </p:blipFill>
        <p:spPr bwMode="auto">
          <a:xfrm>
            <a:off x="6324600" y="590550"/>
            <a:ext cx="2476500" cy="34909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687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10"/>
          <p:cNvSpPr txBox="1">
            <a:spLocks noChangeArrowheads="1"/>
          </p:cNvSpPr>
          <p:nvPr/>
        </p:nvSpPr>
        <p:spPr bwMode="auto">
          <a:xfrm>
            <a:off x="228600" y="438150"/>
            <a:ext cx="3886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ctr" eaLnBrk="1" hangingPunct="1"/>
            <a:r>
              <a:rPr lang="en-US" altLang="en-US" sz="3600" dirty="0" smtClean="0">
                <a:solidFill>
                  <a:srgbClr val="00467A"/>
                </a:solidFill>
                <a:latin typeface="Arial" panose="020B0604020202020204" pitchFamily="34" charset="0"/>
                <a:cs typeface="Arial" panose="020B0604020202020204" pitchFamily="34" charset="0"/>
              </a:rPr>
              <a:t>Part of </a:t>
            </a:r>
            <a:r>
              <a:rPr lang="en-US" altLang="en-US" sz="3600" dirty="0">
                <a:solidFill>
                  <a:srgbClr val="00467A"/>
                </a:solidFill>
                <a:latin typeface="Arial" panose="020B0604020202020204" pitchFamily="34" charset="0"/>
                <a:cs typeface="Arial" panose="020B0604020202020204" pitchFamily="34" charset="0"/>
              </a:rPr>
              <a:t>a National Network</a:t>
            </a:r>
          </a:p>
        </p:txBody>
      </p:sp>
      <p:pic>
        <p:nvPicPr>
          <p:cNvPr id="32770" name="Picture 2" descr="Association of University Centers on Disabilities&#10;Research, Education, Service" title="AUC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58" y="2343150"/>
            <a:ext cx="3436483" cy="1226508"/>
          </a:xfrm>
          <a:prstGeom prst="rect">
            <a:avLst/>
          </a:prstGeom>
          <a:noFill/>
          <a:extLst>
            <a:ext uri="{909E8E84-426E-40dd-AFC4-6F175D3DCCD1}">
              <a14:hiddenFill xmlns="" xmlns:a14="http://schemas.microsoft.com/office/drawing/2010/main">
                <a:solidFill>
                  <a:srgbClr val="FFFFFF"/>
                </a:solidFill>
              </a14:hiddenFill>
            </a:ext>
          </a:extLst>
        </p:spPr>
      </p:pic>
      <p:pic>
        <p:nvPicPr>
          <p:cNvPr id="32772" name="Picture 4" descr="Map of the US with indicators of locations for each program" title="UCEDDs, LENDSs, and DDRCs map"/>
          <p:cNvPicPr>
            <a:picLocks noChangeAspect="1" noChangeArrowheads="1"/>
          </p:cNvPicPr>
          <p:nvPr/>
        </p:nvPicPr>
        <p:blipFill rotWithShape="1">
          <a:blip r:embed="rId4">
            <a:extLst>
              <a:ext uri="{28A0092B-C50C-407E-A947-70E740481C1C}">
                <a14:useLocalDpi xmlns:a14="http://schemas.microsoft.com/office/drawing/2010/main" val="0"/>
              </a:ext>
            </a:extLst>
          </a:blip>
          <a:srcRect l="5881" t="5844" r="10797" b="12328"/>
          <a:stretch/>
        </p:blipFill>
        <p:spPr bwMode="auto">
          <a:xfrm>
            <a:off x="4283529" y="590550"/>
            <a:ext cx="4860471" cy="3581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502248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150"/>
            <a:ext cx="7886700" cy="746777"/>
          </a:xfrm>
        </p:spPr>
        <p:txBody>
          <a:bodyPr>
            <a:normAutofit/>
          </a:bodyPr>
          <a:lstStyle/>
          <a:p>
            <a:r>
              <a:rPr lang="en-US" sz="3600" dirty="0">
                <a:latin typeface="Arial" panose="020B0604020202020204" pitchFamily="34" charset="0"/>
                <a:cs typeface="Arial" panose="020B0604020202020204" pitchFamily="34" charset="0"/>
              </a:rPr>
              <a:t>Functions of Behavior</a:t>
            </a:r>
          </a:p>
        </p:txBody>
      </p:sp>
      <p:sp>
        <p:nvSpPr>
          <p:cNvPr id="3" name="Content Placeholder 2"/>
          <p:cNvSpPr>
            <a:spLocks noGrp="1"/>
          </p:cNvSpPr>
          <p:nvPr>
            <p:ph idx="1"/>
          </p:nvPr>
        </p:nvSpPr>
        <p:spPr>
          <a:xfrm>
            <a:off x="381000" y="971550"/>
            <a:ext cx="8440023" cy="3752198"/>
          </a:xfrm>
        </p:spPr>
        <p:txBody>
          <a:bodyPr>
            <a:normAutofit/>
          </a:bodyPr>
          <a:lstStyle/>
          <a:p>
            <a:pPr>
              <a:buNone/>
            </a:pPr>
            <a:r>
              <a:rPr lang="en-US" dirty="0">
                <a:solidFill>
                  <a:schemeClr val="accent1">
                    <a:lumMod val="75000"/>
                  </a:schemeClr>
                </a:solidFill>
              </a:rPr>
              <a:t>4 Main Categories: </a:t>
            </a:r>
          </a:p>
          <a:p>
            <a:pPr>
              <a:buNone/>
            </a:pPr>
            <a:endParaRPr lang="en-US" sz="400" dirty="0"/>
          </a:p>
          <a:p>
            <a:r>
              <a:rPr lang="en-US" sz="3200" dirty="0"/>
              <a:t>Sensory</a:t>
            </a:r>
          </a:p>
          <a:p>
            <a:r>
              <a:rPr lang="en-US" sz="3200" dirty="0"/>
              <a:t>Escape</a:t>
            </a:r>
          </a:p>
          <a:p>
            <a:r>
              <a:rPr lang="en-US" sz="3200" dirty="0"/>
              <a:t>Attention</a:t>
            </a:r>
          </a:p>
          <a:p>
            <a:r>
              <a:rPr lang="en-US" sz="3200" dirty="0"/>
              <a:t>Tangible</a:t>
            </a:r>
          </a:p>
          <a:p>
            <a:pPr>
              <a:buNone/>
            </a:pPr>
            <a:r>
              <a:rPr lang="en-US" dirty="0"/>
              <a:t>					        Remember… </a:t>
            </a:r>
            <a:r>
              <a:rPr lang="en-US" dirty="0">
                <a:solidFill>
                  <a:schemeClr val="accent1">
                    <a:lumMod val="75000"/>
                  </a:schemeClr>
                </a:solidFill>
              </a:rPr>
              <a:t>SEAT</a:t>
            </a:r>
          </a:p>
        </p:txBody>
      </p:sp>
      <p:pic>
        <p:nvPicPr>
          <p:cNvPr id="4" name="Picture 3" descr="to remember seat" title="couch"/>
          <p:cNvPicPr>
            <a:picLocks noChangeAspect="1"/>
          </p:cNvPicPr>
          <p:nvPr/>
        </p:nvPicPr>
        <p:blipFill>
          <a:blip r:embed="rId2"/>
          <a:stretch>
            <a:fillRect/>
          </a:stretch>
        </p:blipFill>
        <p:spPr>
          <a:xfrm>
            <a:off x="4179011" y="1657350"/>
            <a:ext cx="4060925" cy="1969152"/>
          </a:xfrm>
          <a:prstGeom prst="rect">
            <a:avLst/>
          </a:prstGeom>
        </p:spPr>
      </p:pic>
    </p:spTree>
    <p:extLst>
      <p:ext uri="{BB962C8B-B14F-4D97-AF65-F5344CB8AC3E}">
        <p14:creationId xmlns:p14="http://schemas.microsoft.com/office/powerpoint/2010/main" val="860176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2819400" cy="51435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0" y="-30556"/>
            <a:ext cx="2895600" cy="5174055"/>
          </a:xfrm>
        </p:spPr>
        <p:txBody>
          <a:bodyPr>
            <a:normAutofit/>
          </a:bodyPr>
          <a:lstStyle/>
          <a:p>
            <a:pPr algn="ctr"/>
            <a:r>
              <a:rPr lang="en-US" dirty="0" smtClean="0">
                <a:ln w="0"/>
                <a:solidFill>
                  <a:schemeClr val="tx1">
                    <a:lumMod val="95000"/>
                    <a:lumOff val="5000"/>
                  </a:schemeClr>
                </a:solidFill>
                <a:effectLst>
                  <a:outerShdw blurRad="38100" dist="25400" dir="5400000" algn="ctr" rotWithShape="0">
                    <a:srgbClr val="6E747A">
                      <a:alpha val="43000"/>
                    </a:srgbClr>
                  </a:outerShdw>
                </a:effectLst>
              </a:rPr>
              <a:t/>
            </a:r>
            <a:br>
              <a:rPr lang="en-US" dirty="0" smtClean="0">
                <a:ln w="0"/>
                <a:solidFill>
                  <a:schemeClr val="tx1">
                    <a:lumMod val="95000"/>
                    <a:lumOff val="5000"/>
                  </a:schemeClr>
                </a:solidFill>
                <a:effectLst>
                  <a:outerShdw blurRad="38100" dist="25400" dir="5400000" algn="ctr" rotWithShape="0">
                    <a:srgbClr val="6E747A">
                      <a:alpha val="43000"/>
                    </a:srgbClr>
                  </a:outerShdw>
                </a:effectLst>
              </a:rPr>
            </a:br>
            <a:r>
              <a:rPr lang="en-US" dirty="0">
                <a:ln w="0"/>
                <a:solidFill>
                  <a:schemeClr val="tx1">
                    <a:lumMod val="95000"/>
                    <a:lumOff val="5000"/>
                  </a:schemeClr>
                </a:solidFill>
                <a:effectLst>
                  <a:outerShdw blurRad="38100" dist="25400" dir="5400000" algn="ctr" rotWithShape="0">
                    <a:srgbClr val="6E747A">
                      <a:alpha val="43000"/>
                    </a:srgbClr>
                  </a:outerShdw>
                </a:effectLst>
              </a:rPr>
              <a:t/>
            </a:r>
            <a:br>
              <a:rPr lang="en-US" dirty="0">
                <a:ln w="0"/>
                <a:solidFill>
                  <a:schemeClr val="tx1">
                    <a:lumMod val="95000"/>
                    <a:lumOff val="5000"/>
                  </a:schemeClr>
                </a:solidFill>
                <a:effectLst>
                  <a:outerShdw blurRad="38100" dist="25400" dir="5400000" algn="ctr" rotWithShape="0">
                    <a:srgbClr val="6E747A">
                      <a:alpha val="43000"/>
                    </a:srgbClr>
                  </a:outerShdw>
                </a:effectLst>
              </a:rPr>
            </a:br>
            <a:r>
              <a:rPr lang="en-US" dirty="0" smtClean="0">
                <a:ln w="0"/>
                <a:solidFill>
                  <a:schemeClr val="tx1">
                    <a:lumMod val="95000"/>
                    <a:lumOff val="5000"/>
                  </a:schemeClr>
                </a:solidFill>
                <a:effectLst>
                  <a:outerShdw blurRad="38100" dist="25400" dir="5400000" algn="ctr" rotWithShape="0">
                    <a:srgbClr val="6E747A">
                      <a:alpha val="43000"/>
                    </a:srgbClr>
                  </a:outerShdw>
                </a:effectLst>
              </a:rPr>
              <a:t>Activity: </a:t>
            </a:r>
            <a:br>
              <a:rPr lang="en-US" dirty="0" smtClean="0">
                <a:ln w="0"/>
                <a:solidFill>
                  <a:schemeClr val="tx1">
                    <a:lumMod val="95000"/>
                    <a:lumOff val="5000"/>
                  </a:schemeClr>
                </a:solidFill>
                <a:effectLst>
                  <a:outerShdw blurRad="38100" dist="25400" dir="5400000" algn="ctr" rotWithShape="0">
                    <a:srgbClr val="6E747A">
                      <a:alpha val="43000"/>
                    </a:srgbClr>
                  </a:outerShdw>
                </a:effectLst>
              </a:rPr>
            </a:br>
            <a:r>
              <a:rPr lang="en-US" sz="3200" dirty="0" smtClean="0">
                <a:solidFill>
                  <a:schemeClr val="tx1"/>
                </a:solidFill>
              </a:rPr>
              <a:t>Shout </a:t>
            </a:r>
            <a:r>
              <a:rPr lang="en-US" sz="3200" dirty="0">
                <a:solidFill>
                  <a:schemeClr val="tx1"/>
                </a:solidFill>
              </a:rPr>
              <a:t>out - What is the likely Function?</a:t>
            </a:r>
            <a:endParaRPr lang="en-US" dirty="0">
              <a:ln w="0"/>
              <a:solidFill>
                <a:schemeClr val="tx1">
                  <a:lumMod val="95000"/>
                  <a:lumOff val="5000"/>
                </a:schemeClr>
              </a:solidFill>
              <a:effectLst>
                <a:outerShdw blurRad="38100" dist="25400" dir="5400000" algn="ctr" rotWithShape="0">
                  <a:srgbClr val="6E747A">
                    <a:alpha val="43000"/>
                  </a:srgbClr>
                </a:outerShdw>
              </a:effectLst>
            </a:endParaRPr>
          </a:p>
        </p:txBody>
      </p:sp>
      <p:sp>
        <p:nvSpPr>
          <p:cNvPr id="5" name="Rectangle 4"/>
          <p:cNvSpPr/>
          <p:nvPr/>
        </p:nvSpPr>
        <p:spPr>
          <a:xfrm>
            <a:off x="2955637" y="32703"/>
            <a:ext cx="6096001" cy="5047536"/>
          </a:xfrm>
          <a:prstGeom prst="rect">
            <a:avLst/>
          </a:prstGeom>
        </p:spPr>
        <p:txBody>
          <a:bodyPr wrap="square">
            <a:spAutoFit/>
          </a:bodyPr>
          <a:lstStyle/>
          <a:p>
            <a:pPr marL="514350" lvl="0" indent="-514350" defTabSz="342900">
              <a:spcBef>
                <a:spcPts val="750"/>
              </a:spcBef>
              <a:buSzPct val="80000"/>
              <a:buFont typeface="+mj-lt"/>
              <a:buAutoNum type="arabicPeriod"/>
            </a:pPr>
            <a:r>
              <a:rPr lang="en-US" sz="3000" dirty="0">
                <a:solidFill>
                  <a:srgbClr val="0070C0"/>
                </a:solidFill>
              </a:rPr>
              <a:t>A child throws a temper tantrum in the store to get a candy bar.</a:t>
            </a:r>
          </a:p>
          <a:p>
            <a:pPr marL="514350" lvl="0" indent="-514350" defTabSz="342900">
              <a:spcBef>
                <a:spcPts val="750"/>
              </a:spcBef>
              <a:buSzPct val="80000"/>
              <a:buFont typeface="+mj-lt"/>
              <a:buAutoNum type="arabicPeriod"/>
            </a:pPr>
            <a:r>
              <a:rPr lang="en-US" sz="3000" dirty="0">
                <a:solidFill>
                  <a:srgbClr val="00B050"/>
                </a:solidFill>
              </a:rPr>
              <a:t>A girl wipes all the items off a table to see the reaction of her classmates</a:t>
            </a:r>
          </a:p>
          <a:p>
            <a:pPr marL="514350" lvl="0" indent="-514350" defTabSz="342900">
              <a:spcBef>
                <a:spcPts val="750"/>
              </a:spcBef>
              <a:buSzPct val="80000"/>
              <a:buFont typeface="+mj-lt"/>
              <a:buAutoNum type="arabicPeriod"/>
            </a:pPr>
            <a:r>
              <a:rPr lang="en-US" sz="3000" dirty="0">
                <a:solidFill>
                  <a:srgbClr val="FF0000"/>
                </a:solidFill>
              </a:rPr>
              <a:t>A boy bites another child to get put in a separate room.</a:t>
            </a:r>
          </a:p>
          <a:p>
            <a:pPr marL="514350" lvl="0" indent="-514350" defTabSz="342900">
              <a:spcBef>
                <a:spcPts val="750"/>
              </a:spcBef>
              <a:buSzPct val="80000"/>
              <a:buFont typeface="+mj-lt"/>
              <a:buAutoNum type="arabicPeriod"/>
            </a:pPr>
            <a:r>
              <a:rPr lang="en-US" sz="3000" dirty="0">
                <a:solidFill>
                  <a:srgbClr val="7030A0"/>
                </a:solidFill>
              </a:rPr>
              <a:t>A preschooler takes off his clothes because they are </a:t>
            </a:r>
            <a:r>
              <a:rPr lang="en-US" sz="3200" dirty="0">
                <a:solidFill>
                  <a:srgbClr val="7030A0"/>
                </a:solidFill>
              </a:rPr>
              <a:t>itchy.</a:t>
            </a:r>
          </a:p>
        </p:txBody>
      </p:sp>
    </p:spTree>
    <p:extLst>
      <p:ext uri="{BB962C8B-B14F-4D97-AF65-F5344CB8AC3E}">
        <p14:creationId xmlns:p14="http://schemas.microsoft.com/office/powerpoint/2010/main" val="198613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5334000" cy="993775"/>
          </a:xfrm>
        </p:spPr>
        <p:txBody>
          <a:bodyPr>
            <a:normAutofit/>
          </a:bodyPr>
          <a:lstStyle/>
          <a:p>
            <a:r>
              <a:rPr lang="en-US" sz="3600" dirty="0">
                <a:latin typeface="Arial" panose="020B0604020202020204" pitchFamily="34" charset="0"/>
                <a:cs typeface="Arial" panose="020B0604020202020204" pitchFamily="34" charset="0"/>
              </a:rPr>
              <a:t>Functions of Behavior</a:t>
            </a:r>
          </a:p>
        </p:txBody>
      </p:sp>
      <p:sp>
        <p:nvSpPr>
          <p:cNvPr id="3" name="Content Placeholder 2"/>
          <p:cNvSpPr>
            <a:spLocks noGrp="1"/>
          </p:cNvSpPr>
          <p:nvPr>
            <p:ph idx="1"/>
          </p:nvPr>
        </p:nvSpPr>
        <p:spPr>
          <a:xfrm>
            <a:off x="304800" y="986300"/>
            <a:ext cx="6019800" cy="3468687"/>
          </a:xfrm>
        </p:spPr>
        <p:txBody>
          <a:bodyPr>
            <a:noAutofit/>
          </a:bodyPr>
          <a:lstStyle/>
          <a:p>
            <a:r>
              <a:rPr lang="en-US" dirty="0"/>
              <a:t>What is the purpose of the behavior?</a:t>
            </a:r>
          </a:p>
          <a:p>
            <a:r>
              <a:rPr lang="en-US" dirty="0" smtClean="0"/>
              <a:t>Can </a:t>
            </a:r>
            <a:r>
              <a:rPr lang="en-US" dirty="0"/>
              <a:t>another more socially appropriate behavior serve the same function?</a:t>
            </a:r>
          </a:p>
          <a:p>
            <a:pPr lvl="2"/>
            <a:r>
              <a:rPr lang="en-US" sz="2800" dirty="0"/>
              <a:t>We need to make the replacement behavior easy and accessible</a:t>
            </a:r>
          </a:p>
          <a:p>
            <a:pPr lvl="2"/>
            <a:r>
              <a:rPr lang="en-US" sz="2800" dirty="0"/>
              <a:t>We need to </a:t>
            </a:r>
            <a:r>
              <a:rPr lang="en-US" sz="2800" i="1" dirty="0"/>
              <a:t>teach</a:t>
            </a:r>
            <a:r>
              <a:rPr lang="en-US" sz="2800" dirty="0"/>
              <a:t> the person to use the replacement behavior</a:t>
            </a:r>
          </a:p>
          <a:p>
            <a:endParaRPr lang="en-US" sz="3600" dirty="0"/>
          </a:p>
        </p:txBody>
      </p:sp>
      <p:pic>
        <p:nvPicPr>
          <p:cNvPr id="4" name="Picture 3" descr="&quot;The pricipal suspended me - School is the only place in the world you can get time off for bad behavior" title="comic of 2 cartoon charecters"/>
          <p:cNvPicPr>
            <a:picLocks noChangeAspect="1"/>
          </p:cNvPicPr>
          <p:nvPr/>
        </p:nvPicPr>
        <p:blipFill>
          <a:blip r:embed="rId2"/>
          <a:stretch>
            <a:fillRect/>
          </a:stretch>
        </p:blipFill>
        <p:spPr>
          <a:xfrm>
            <a:off x="6324600" y="48517"/>
            <a:ext cx="2766269" cy="3718009"/>
          </a:xfrm>
          <a:prstGeom prst="rect">
            <a:avLst/>
          </a:prstGeom>
        </p:spPr>
      </p:pic>
    </p:spTree>
    <p:extLst>
      <p:ext uri="{BB962C8B-B14F-4D97-AF65-F5344CB8AC3E}">
        <p14:creationId xmlns:p14="http://schemas.microsoft.com/office/powerpoint/2010/main" val="1691147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3845"/>
            <a:ext cx="6011008" cy="994172"/>
          </a:xfrm>
        </p:spPr>
        <p:txBody>
          <a:bodyPr>
            <a:noAutofit/>
          </a:bodyPr>
          <a:lstStyle/>
          <a:p>
            <a:r>
              <a:rPr lang="en-US" sz="3600" dirty="0" smtClean="0">
                <a:latin typeface="Arial" panose="020B0604020202020204" pitchFamily="34" charset="0"/>
                <a:cs typeface="Arial" panose="020B0604020202020204" pitchFamily="34" charset="0"/>
              </a:rPr>
              <a:t>Catch them being good</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1602774"/>
            <a:ext cx="8458199" cy="3263504"/>
          </a:xfrm>
        </p:spPr>
        <p:txBody>
          <a:bodyPr>
            <a:normAutofit/>
          </a:bodyPr>
          <a:lstStyle/>
          <a:p>
            <a:pPr lvl="0">
              <a:buClr>
                <a:srgbClr val="5B9BD5">
                  <a:lumMod val="50000"/>
                </a:srgbClr>
              </a:buClr>
              <a:defRPr/>
            </a:pPr>
            <a:r>
              <a:rPr lang="en-US" dirty="0" smtClean="0">
                <a:solidFill>
                  <a:prstClr val="black"/>
                </a:solidFill>
              </a:rPr>
              <a:t>Often behaviors </a:t>
            </a:r>
            <a:r>
              <a:rPr lang="en-US" dirty="0">
                <a:solidFill>
                  <a:prstClr val="black"/>
                </a:solidFill>
              </a:rPr>
              <a:t>that receive the most attention are the behaviors that will be strengthened.</a:t>
            </a:r>
          </a:p>
          <a:p>
            <a:pPr lvl="0">
              <a:buClr>
                <a:srgbClr val="5B9BD5">
                  <a:lumMod val="50000"/>
                </a:srgbClr>
              </a:buClr>
              <a:buNone/>
              <a:defRPr/>
            </a:pPr>
            <a:endParaRPr lang="en-US" sz="750" dirty="0">
              <a:solidFill>
                <a:prstClr val="black"/>
              </a:solidFill>
            </a:endParaRPr>
          </a:p>
          <a:p>
            <a:pPr lvl="1">
              <a:defRPr/>
            </a:pPr>
            <a:r>
              <a:rPr lang="en-US" dirty="0">
                <a:solidFill>
                  <a:prstClr val="black"/>
                </a:solidFill>
              </a:rPr>
              <a:t>Look for opportunities to pay attention to the person in positive ways.</a:t>
            </a:r>
          </a:p>
          <a:p>
            <a:pPr lvl="1">
              <a:defRPr/>
            </a:pPr>
            <a:r>
              <a:rPr lang="en-US" dirty="0" smtClean="0">
                <a:solidFill>
                  <a:prstClr val="black"/>
                </a:solidFill>
              </a:rPr>
              <a:t>Focus </a:t>
            </a:r>
            <a:r>
              <a:rPr lang="en-US" dirty="0">
                <a:solidFill>
                  <a:prstClr val="black"/>
                </a:solidFill>
              </a:rPr>
              <a:t>on what is right, not what is wrong</a:t>
            </a:r>
            <a:r>
              <a:rPr lang="en-US" dirty="0" smtClean="0">
                <a:solidFill>
                  <a:prstClr val="black"/>
                </a:solidFill>
              </a:rPr>
              <a:t>.</a:t>
            </a:r>
          </a:p>
          <a:p>
            <a:pPr lvl="2">
              <a:defRPr/>
            </a:pPr>
            <a:r>
              <a:rPr lang="en-US" dirty="0" smtClean="0">
                <a:solidFill>
                  <a:prstClr val="black"/>
                </a:solidFill>
              </a:rPr>
              <a:t>Praise them for these as much as possible</a:t>
            </a:r>
            <a:endParaRPr lang="en-US" dirty="0">
              <a:solidFill>
                <a:prstClr val="black"/>
              </a:solidFill>
            </a:endParaRPr>
          </a:p>
          <a:p>
            <a:endParaRPr lang="en-US" dirty="0"/>
          </a:p>
        </p:txBody>
      </p:sp>
      <p:pic>
        <p:nvPicPr>
          <p:cNvPr id="6" name="Picture 5" descr="Positive Approaches to Decrease Innappropriate Behavior" title="Differential Reinforcement"/>
          <p:cNvPicPr>
            <a:picLocks noChangeAspect="1"/>
          </p:cNvPicPr>
          <p:nvPr/>
        </p:nvPicPr>
        <p:blipFill>
          <a:blip r:embed="rId2"/>
          <a:stretch>
            <a:fillRect/>
          </a:stretch>
        </p:blipFill>
        <p:spPr>
          <a:xfrm>
            <a:off x="5946242" y="0"/>
            <a:ext cx="3182733" cy="1602774"/>
          </a:xfrm>
          <a:prstGeom prst="rect">
            <a:avLst/>
          </a:prstGeom>
        </p:spPr>
      </p:pic>
    </p:spTree>
    <p:extLst>
      <p:ext uri="{BB962C8B-B14F-4D97-AF65-F5344CB8AC3E}">
        <p14:creationId xmlns:p14="http://schemas.microsoft.com/office/powerpoint/2010/main" val="138345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361950"/>
            <a:ext cx="8763000" cy="762000"/>
          </a:xfrm>
        </p:spPr>
        <p:txBody>
          <a:bodyPr>
            <a:noAutofit/>
          </a:bodyPr>
          <a:lstStyle/>
          <a:p>
            <a:r>
              <a:rPr lang="en-US" sz="3600" dirty="0">
                <a:latin typeface="Arial" panose="020B0604020202020204" pitchFamily="34" charset="0"/>
                <a:cs typeface="Arial" panose="020B0604020202020204" pitchFamily="34" charset="0"/>
              </a:rPr>
              <a:t>Replacement Behaviors </a:t>
            </a:r>
            <a:r>
              <a:rPr lang="en-US" sz="3600" dirty="0" smtClean="0">
                <a:latin typeface="Arial" panose="020B0604020202020204" pitchFamily="34" charset="0"/>
                <a:cs typeface="Arial" panose="020B0604020202020204" pitchFamily="34" charset="0"/>
              </a:rPr>
              <a:t>(FERBs) Need </a:t>
            </a:r>
            <a:r>
              <a:rPr lang="en-US" sz="3600" dirty="0">
                <a:latin typeface="Arial" panose="020B0604020202020204" pitchFamily="34" charset="0"/>
                <a:cs typeface="Arial" panose="020B0604020202020204" pitchFamily="34" charset="0"/>
              </a:rPr>
              <a:t>to…</a:t>
            </a:r>
          </a:p>
        </p:txBody>
      </p:sp>
      <p:sp>
        <p:nvSpPr>
          <p:cNvPr id="6" name="Text Placeholder 5"/>
          <p:cNvSpPr>
            <a:spLocks noGrp="1"/>
          </p:cNvSpPr>
          <p:nvPr>
            <p:ph type="body" idx="1"/>
          </p:nvPr>
        </p:nvSpPr>
        <p:spPr>
          <a:xfrm>
            <a:off x="81793" y="971550"/>
            <a:ext cx="8763000" cy="3276600"/>
          </a:xfrm>
        </p:spPr>
        <p:txBody>
          <a:bodyPr>
            <a:normAutofit fontScale="92500"/>
          </a:bodyPr>
          <a:lstStyle/>
          <a:p>
            <a:pPr marL="342900" indent="-342900">
              <a:buFont typeface="Arial" panose="020B0604020202020204" pitchFamily="34" charset="0"/>
              <a:buChar char="•"/>
            </a:pPr>
            <a:r>
              <a:rPr lang="en-US" dirty="0" smtClean="0">
                <a:solidFill>
                  <a:schemeClr val="tx1"/>
                </a:solidFill>
              </a:rPr>
              <a:t>Incorporate what the child likes and their strengths</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Be taught when calm</a:t>
            </a:r>
          </a:p>
          <a:p>
            <a:pPr marL="342900" indent="-342900">
              <a:buFont typeface="Arial" panose="020B0604020202020204" pitchFamily="34" charset="0"/>
              <a:buChar char="•"/>
            </a:pPr>
            <a:r>
              <a:rPr lang="en-US" b="1" dirty="0">
                <a:solidFill>
                  <a:schemeClr val="tx1"/>
                </a:solidFill>
              </a:rPr>
              <a:t>Be easier </a:t>
            </a:r>
            <a:r>
              <a:rPr lang="en-US" dirty="0">
                <a:solidFill>
                  <a:schemeClr val="tx1"/>
                </a:solidFill>
              </a:rPr>
              <a:t>than the problem behavior</a:t>
            </a:r>
          </a:p>
          <a:p>
            <a:pPr marL="342900" indent="-342900">
              <a:buFont typeface="Arial" panose="020B0604020202020204" pitchFamily="34" charset="0"/>
              <a:buChar char="•"/>
            </a:pPr>
            <a:r>
              <a:rPr lang="en-US" b="1" dirty="0">
                <a:solidFill>
                  <a:schemeClr val="tx1"/>
                </a:solidFill>
              </a:rPr>
              <a:t>Be</a:t>
            </a:r>
            <a:r>
              <a:rPr lang="en-US" dirty="0">
                <a:solidFill>
                  <a:schemeClr val="tx1"/>
                </a:solidFill>
              </a:rPr>
              <a:t> </a:t>
            </a:r>
            <a:r>
              <a:rPr lang="en-US" b="1" dirty="0">
                <a:solidFill>
                  <a:schemeClr val="tx1"/>
                </a:solidFill>
              </a:rPr>
              <a:t>reinforced more </a:t>
            </a:r>
            <a:r>
              <a:rPr lang="en-US" dirty="0">
                <a:solidFill>
                  <a:schemeClr val="tx1"/>
                </a:solidFill>
              </a:rPr>
              <a:t>than the problem behavior</a:t>
            </a:r>
          </a:p>
          <a:p>
            <a:pPr marL="342900" indent="-342900">
              <a:buFont typeface="Arial" panose="020B0604020202020204" pitchFamily="34" charset="0"/>
              <a:buChar char="•"/>
            </a:pPr>
            <a:r>
              <a:rPr lang="en-US" b="1" dirty="0">
                <a:solidFill>
                  <a:schemeClr val="tx1"/>
                </a:solidFill>
              </a:rPr>
              <a:t>Fit the relevant</a:t>
            </a:r>
            <a:r>
              <a:rPr lang="en-US" dirty="0">
                <a:solidFill>
                  <a:schemeClr val="tx1"/>
                </a:solidFill>
              </a:rPr>
              <a:t> context of the person’s life</a:t>
            </a:r>
          </a:p>
          <a:p>
            <a:endParaRPr lang="en-US" dirty="0">
              <a:solidFill>
                <a:schemeClr val="tx1"/>
              </a:solidFill>
            </a:endParaRPr>
          </a:p>
          <a:p>
            <a:pPr lvl="1"/>
            <a:r>
              <a:rPr lang="en-US" sz="2400" dirty="0">
                <a:solidFill>
                  <a:schemeClr val="tx1"/>
                </a:solidFill>
              </a:rPr>
              <a:t>It is also </a:t>
            </a:r>
            <a:r>
              <a:rPr lang="en-US" sz="2400" dirty="0" smtClean="0">
                <a:solidFill>
                  <a:schemeClr val="tx1"/>
                </a:solidFill>
              </a:rPr>
              <a:t>helpful </a:t>
            </a:r>
            <a:r>
              <a:rPr lang="en-US" sz="2400" dirty="0">
                <a:solidFill>
                  <a:schemeClr val="tx1"/>
                </a:solidFill>
              </a:rPr>
              <a:t>to make old target behaviors irrelevant (not reinforced </a:t>
            </a:r>
            <a:r>
              <a:rPr lang="en-US" sz="2400" dirty="0" smtClean="0">
                <a:solidFill>
                  <a:schemeClr val="tx1"/>
                </a:solidFill>
              </a:rPr>
              <a:t>anymore - extinction) although sometimes this is impossible.</a:t>
            </a:r>
            <a:endParaRPr lang="en-US" sz="2400" dirty="0">
              <a:solidFill>
                <a:schemeClr val="tx1"/>
              </a:solidFill>
            </a:endParaRPr>
          </a:p>
          <a:p>
            <a:endParaRPr lang="en-US" dirty="0">
              <a:solidFill>
                <a:schemeClr val="tx1"/>
              </a:solidFill>
            </a:endParaRPr>
          </a:p>
        </p:txBody>
      </p:sp>
      <p:pic>
        <p:nvPicPr>
          <p:cNvPr id="3" name="Picture 2" descr="The furby toy to remember the acronym FERB for functionally equivalent replacement behavior" title="A furby toy"/>
          <p:cNvPicPr>
            <a:picLocks noChangeAspect="1"/>
          </p:cNvPicPr>
          <p:nvPr/>
        </p:nvPicPr>
        <p:blipFill>
          <a:blip r:embed="rId2"/>
          <a:stretch>
            <a:fillRect/>
          </a:stretch>
        </p:blipFill>
        <p:spPr>
          <a:xfrm>
            <a:off x="6400800" y="895349"/>
            <a:ext cx="2590800" cy="2556409"/>
          </a:xfrm>
          <a:prstGeom prst="rect">
            <a:avLst/>
          </a:prstGeom>
        </p:spPr>
      </p:pic>
    </p:spTree>
    <p:extLst>
      <p:ext uri="{BB962C8B-B14F-4D97-AF65-F5344CB8AC3E}">
        <p14:creationId xmlns:p14="http://schemas.microsoft.com/office/powerpoint/2010/main" val="1084082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
            <a:ext cx="8458200" cy="819150"/>
          </a:xfrm>
        </p:spPr>
        <p:txBody>
          <a:bodyPr>
            <a:normAutofit/>
          </a:bodyPr>
          <a:lstStyle/>
          <a:p>
            <a:r>
              <a:rPr lang="en-US" sz="3600" dirty="0" smtClean="0">
                <a:latin typeface="Arial" panose="020B0604020202020204" pitchFamily="34" charset="0"/>
                <a:cs typeface="Arial" panose="020B0604020202020204" pitchFamily="34" charset="0"/>
              </a:rPr>
              <a:t>Replacement Behavior Examples</a:t>
            </a:r>
            <a:endParaRPr lang="en-US" sz="3600"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92916" y="1352550"/>
            <a:ext cx="8470084" cy="2895600"/>
          </a:xfrm>
        </p:spPr>
        <p:txBody>
          <a:bodyPr/>
          <a:lstStyle/>
          <a:p>
            <a:pPr lvl="0">
              <a:lnSpc>
                <a:spcPct val="100000"/>
              </a:lnSpc>
              <a:spcBef>
                <a:spcPts val="0"/>
              </a:spcBef>
            </a:pPr>
            <a:endParaRPr lang="en-US" sz="1000" b="1" dirty="0">
              <a:solidFill>
                <a:prstClr val="white"/>
              </a:solidFill>
            </a:endParaRPr>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28584276"/>
              </p:ext>
            </p:extLst>
          </p:nvPr>
        </p:nvGraphicFramePr>
        <p:xfrm>
          <a:off x="228600" y="895351"/>
          <a:ext cx="8686800" cy="3505199"/>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xmlns="" val="177245152"/>
                    </a:ext>
                  </a:extLst>
                </a:gridCol>
                <a:gridCol w="2895600">
                  <a:extLst>
                    <a:ext uri="{9D8B030D-6E8A-4147-A177-3AD203B41FA5}">
                      <a16:colId xmlns:a16="http://schemas.microsoft.com/office/drawing/2014/main" xmlns="" val="3258326489"/>
                    </a:ext>
                  </a:extLst>
                </a:gridCol>
                <a:gridCol w="2895600">
                  <a:extLst>
                    <a:ext uri="{9D8B030D-6E8A-4147-A177-3AD203B41FA5}">
                      <a16:colId xmlns:a16="http://schemas.microsoft.com/office/drawing/2014/main" xmlns="" val="2873984214"/>
                    </a:ext>
                  </a:extLst>
                </a:gridCol>
              </a:tblGrid>
              <a:tr h="447871">
                <a:tc>
                  <a:txBody>
                    <a:bodyPr/>
                    <a:lstStyle/>
                    <a:p>
                      <a:r>
                        <a:rPr lang="en-US" dirty="0" smtClean="0">
                          <a:ln w="22225">
                            <a:noFill/>
                          </a:ln>
                          <a:solidFill>
                            <a:schemeClr val="tx1"/>
                          </a:solidFill>
                        </a:rPr>
                        <a:t>Target Behavior</a:t>
                      </a:r>
                      <a:endParaRPr lang="en-US" dirty="0">
                        <a:ln w="22225">
                          <a:noFill/>
                        </a:ln>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dirty="0" smtClean="0">
                          <a:ln w="22225">
                            <a:noFill/>
                          </a:ln>
                          <a:solidFill>
                            <a:schemeClr val="tx1"/>
                          </a:solidFill>
                        </a:rPr>
                        <a:t>Function</a:t>
                      </a:r>
                      <a:endParaRPr lang="en-US" dirty="0">
                        <a:ln w="22225">
                          <a:noFill/>
                        </a:ln>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dirty="0" smtClean="0">
                          <a:ln w="22225">
                            <a:noFill/>
                          </a:ln>
                          <a:solidFill>
                            <a:schemeClr val="tx1"/>
                          </a:solidFill>
                        </a:rPr>
                        <a:t>FERB</a:t>
                      </a:r>
                      <a:endParaRPr lang="en-US" dirty="0">
                        <a:ln w="22225">
                          <a:noFill/>
                        </a:ln>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659490618"/>
                  </a:ext>
                </a:extLst>
              </a:tr>
              <a:tr h="752425">
                <a:tc>
                  <a:txBody>
                    <a:bodyPr/>
                    <a:lstStyle/>
                    <a:p>
                      <a:r>
                        <a:rPr lang="en-US" dirty="0" smtClean="0">
                          <a:ln w="22225">
                            <a:noFill/>
                          </a:ln>
                        </a:rPr>
                        <a:t>Picking at skin / sores</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dirty="0" smtClean="0">
                          <a:ln w="22225">
                            <a:noFill/>
                          </a:ln>
                        </a:rPr>
                        <a:t>Sensory stimulation</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dirty="0" smtClean="0">
                          <a:ln w="22225">
                            <a:noFill/>
                          </a:ln>
                        </a:rPr>
                        <a:t>Peeling </a:t>
                      </a:r>
                      <a:r>
                        <a:rPr lang="en-US" dirty="0" err="1" smtClean="0">
                          <a:ln w="22225">
                            <a:noFill/>
                          </a:ln>
                        </a:rPr>
                        <a:t>elmer’s</a:t>
                      </a:r>
                      <a:r>
                        <a:rPr lang="en-US" dirty="0" smtClean="0">
                          <a:ln w="22225">
                            <a:noFill/>
                          </a:ln>
                        </a:rPr>
                        <a:t> glue </a:t>
                      </a:r>
                      <a:r>
                        <a:rPr lang="en-US" baseline="0" dirty="0" smtClean="0">
                          <a:ln w="22225">
                            <a:noFill/>
                          </a:ln>
                        </a:rPr>
                        <a:t>or picking off nail polish</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2647566543"/>
                  </a:ext>
                </a:extLst>
              </a:tr>
              <a:tr h="776239">
                <a:tc>
                  <a:txBody>
                    <a:bodyPr/>
                    <a:lstStyle/>
                    <a:p>
                      <a:r>
                        <a:rPr lang="en-US" dirty="0" smtClean="0">
                          <a:ln w="22225">
                            <a:noFill/>
                          </a:ln>
                        </a:rPr>
                        <a:t>Throwing items</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n w="22225">
                            <a:noFill/>
                          </a:ln>
                        </a:rPr>
                        <a:t>Escape from an undesired task</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n w="22225">
                            <a:noFill/>
                          </a:ln>
                        </a:rPr>
                        <a:t>Presenting</a:t>
                      </a:r>
                      <a:r>
                        <a:rPr lang="en-US" sz="1800" baseline="0" dirty="0" smtClean="0">
                          <a:ln w="22225">
                            <a:noFill/>
                          </a:ln>
                        </a:rPr>
                        <a:t> a break card or switching to a different task</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463983181"/>
                  </a:ext>
                </a:extLst>
              </a:tr>
              <a:tr h="752425">
                <a:tc>
                  <a:txBody>
                    <a:bodyPr/>
                    <a:lstStyle/>
                    <a:p>
                      <a:r>
                        <a:rPr lang="en-US" dirty="0" smtClean="0">
                          <a:ln w="22225">
                            <a:noFill/>
                          </a:ln>
                        </a:rPr>
                        <a:t>Yelling, screaming and kicking  tantrum</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dirty="0" smtClean="0">
                          <a:ln w="22225">
                            <a:noFill/>
                          </a:ln>
                        </a:rPr>
                        <a:t>Social attention</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dirty="0" smtClean="0">
                          <a:ln w="22225">
                            <a:noFill/>
                          </a:ln>
                        </a:rPr>
                        <a:t>Performing</a:t>
                      </a:r>
                      <a:r>
                        <a:rPr lang="en-US" baseline="0" dirty="0" smtClean="0">
                          <a:ln w="22225">
                            <a:noFill/>
                          </a:ln>
                        </a:rPr>
                        <a:t> a song and dance - flash mob style</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4140117148"/>
                  </a:ext>
                </a:extLst>
              </a:tr>
              <a:tr h="776239">
                <a:tc>
                  <a:txBody>
                    <a:bodyPr/>
                    <a:lstStyle/>
                    <a:p>
                      <a:r>
                        <a:rPr lang="en-US" dirty="0" smtClean="0">
                          <a:ln w="22225">
                            <a:noFill/>
                          </a:ln>
                        </a:rPr>
                        <a:t>Stealing another child’s toy</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dirty="0" smtClean="0">
                          <a:ln w="22225">
                            <a:noFill/>
                          </a:ln>
                        </a:rPr>
                        <a:t>Obtained a preferred item</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dirty="0" smtClean="0">
                          <a:ln w="22225">
                            <a:noFill/>
                          </a:ln>
                        </a:rPr>
                        <a:t>Asking</a:t>
                      </a:r>
                      <a:r>
                        <a:rPr lang="en-US" baseline="0" dirty="0" smtClean="0">
                          <a:ln w="22225">
                            <a:noFill/>
                          </a:ln>
                        </a:rPr>
                        <a:t> for a turn to play with the toy</a:t>
                      </a:r>
                      <a:endParaRPr lang="en-US" dirty="0">
                        <a:ln w="22225">
                          <a:no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2174046715"/>
                  </a:ext>
                </a:extLst>
              </a:tr>
            </a:tbl>
          </a:graphicData>
        </a:graphic>
      </p:graphicFrame>
    </p:spTree>
    <p:extLst>
      <p:ext uri="{BB962C8B-B14F-4D97-AF65-F5344CB8AC3E}">
        <p14:creationId xmlns:p14="http://schemas.microsoft.com/office/powerpoint/2010/main" val="1660897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8434388" cy="762000"/>
          </a:xfrm>
        </p:spPr>
        <p:txBody>
          <a:bodyPr>
            <a:normAutofit/>
          </a:bodyPr>
          <a:lstStyle/>
          <a:p>
            <a:r>
              <a:rPr lang="en-US" sz="3600" dirty="0" smtClean="0">
                <a:latin typeface="Arial" panose="020B0604020202020204" pitchFamily="34" charset="0"/>
                <a:cs typeface="Arial" panose="020B0604020202020204" pitchFamily="34" charset="0"/>
              </a:rPr>
              <a:t>Teaching Replacement Behaviors</a:t>
            </a:r>
            <a:endParaRPr lang="en-US" sz="3600"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457200" y="1200150"/>
            <a:ext cx="8534400" cy="3276600"/>
          </a:xfrm>
        </p:spPr>
        <p:txBody>
          <a:bodyPr>
            <a:normAutofit fontScale="92500" lnSpcReduction="10000"/>
          </a:bodyPr>
          <a:lstStyle/>
          <a:p>
            <a:pPr marL="342900" indent="-342900">
              <a:buFont typeface="Arial" panose="020B0604020202020204" pitchFamily="34" charset="0"/>
              <a:buChar char="•"/>
            </a:pPr>
            <a:r>
              <a:rPr lang="en-US" dirty="0" smtClean="0">
                <a:solidFill>
                  <a:schemeClr val="tx1"/>
                </a:solidFill>
              </a:rPr>
              <a:t>Teach when calm and happy</a:t>
            </a:r>
          </a:p>
          <a:p>
            <a:pPr marL="342900" indent="-342900">
              <a:buFont typeface="Arial" panose="020B0604020202020204" pitchFamily="34" charset="0"/>
              <a:buChar char="•"/>
            </a:pPr>
            <a:r>
              <a:rPr lang="en-US" dirty="0" smtClean="0">
                <a:solidFill>
                  <a:schemeClr val="tx1"/>
                </a:solidFill>
              </a:rPr>
              <a:t>Social Stories are great</a:t>
            </a:r>
          </a:p>
          <a:p>
            <a:pPr marL="342900" indent="-342900">
              <a:buFont typeface="Arial" panose="020B0604020202020204" pitchFamily="34" charset="0"/>
              <a:buChar char="•"/>
            </a:pPr>
            <a:r>
              <a:rPr lang="en-US" dirty="0" smtClean="0">
                <a:solidFill>
                  <a:schemeClr val="tx1"/>
                </a:solidFill>
              </a:rPr>
              <a:t>Remind them of their rewards for the FERB</a:t>
            </a:r>
          </a:p>
          <a:p>
            <a:pPr marL="342900" indent="-342900">
              <a:buFont typeface="Arial" panose="020B0604020202020204" pitchFamily="34" charset="0"/>
              <a:buChar char="•"/>
            </a:pPr>
            <a:r>
              <a:rPr lang="en-US" dirty="0" smtClean="0">
                <a:solidFill>
                  <a:schemeClr val="tx1"/>
                </a:solidFill>
              </a:rPr>
              <a:t>Give them a way to feel empowered to do the FERB</a:t>
            </a:r>
          </a:p>
          <a:p>
            <a:pPr marL="800100" lvl="1" indent="-342900">
              <a:buFont typeface="Arial" panose="020B0604020202020204" pitchFamily="34" charset="0"/>
              <a:buChar char="•"/>
            </a:pPr>
            <a:r>
              <a:rPr lang="en-US" dirty="0" smtClean="0">
                <a:solidFill>
                  <a:schemeClr val="tx1"/>
                </a:solidFill>
              </a:rPr>
              <a:t>Internally motivated to go to it.</a:t>
            </a:r>
          </a:p>
          <a:p>
            <a:pPr marL="342900" indent="-342900">
              <a:buFont typeface="Arial" panose="020B0604020202020204" pitchFamily="34" charset="0"/>
              <a:buChar char="•"/>
            </a:pPr>
            <a:r>
              <a:rPr lang="en-US" dirty="0" smtClean="0">
                <a:solidFill>
                  <a:schemeClr val="tx1"/>
                </a:solidFill>
              </a:rPr>
              <a:t>Start with errorless learning – immediate success</a:t>
            </a:r>
          </a:p>
          <a:p>
            <a:pPr marL="342900" indent="-342900">
              <a:buFont typeface="Arial" panose="020B0604020202020204" pitchFamily="34" charset="0"/>
              <a:buChar char="•"/>
            </a:pPr>
            <a:r>
              <a:rPr lang="en-US" dirty="0" smtClean="0">
                <a:solidFill>
                  <a:schemeClr val="tx1"/>
                </a:solidFill>
              </a:rPr>
              <a:t>Have prompts and cues ready in trigger situations</a:t>
            </a:r>
          </a:p>
          <a:p>
            <a:pPr marL="342900" indent="-342900">
              <a:buFont typeface="Arial" panose="020B0604020202020204" pitchFamily="34" charset="0"/>
              <a:buChar char="•"/>
            </a:pPr>
            <a:r>
              <a:rPr lang="en-US" dirty="0" smtClean="0">
                <a:solidFill>
                  <a:schemeClr val="tx1"/>
                </a:solidFill>
              </a:rPr>
              <a:t>Response Shaping – Reinforce small steps to the overall goal</a:t>
            </a:r>
          </a:p>
          <a:p>
            <a:endParaRPr lang="en-US" dirty="0" smtClean="0">
              <a:solidFill>
                <a:schemeClr val="tx1"/>
              </a:solidFill>
            </a:endParaRPr>
          </a:p>
          <a:p>
            <a:endParaRPr lang="en-US" dirty="0"/>
          </a:p>
        </p:txBody>
      </p:sp>
    </p:spTree>
    <p:extLst>
      <p:ext uri="{BB962C8B-B14F-4D97-AF65-F5344CB8AC3E}">
        <p14:creationId xmlns:p14="http://schemas.microsoft.com/office/powerpoint/2010/main" val="491071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ad sign saying choice exit now"/>
          <p:cNvPicPr>
            <a:picLocks noChangeAspect="1"/>
          </p:cNvPicPr>
          <p:nvPr/>
        </p:nvPicPr>
        <p:blipFill>
          <a:blip r:embed="rId2"/>
          <a:stretch>
            <a:fillRect/>
          </a:stretch>
        </p:blipFill>
        <p:spPr>
          <a:xfrm>
            <a:off x="7107159" y="2687673"/>
            <a:ext cx="1982195" cy="1069217"/>
          </a:xfrm>
          <a:prstGeom prst="rect">
            <a:avLst/>
          </a:prstGeom>
        </p:spPr>
      </p:pic>
      <p:sp>
        <p:nvSpPr>
          <p:cNvPr id="2" name="Title 1"/>
          <p:cNvSpPr>
            <a:spLocks noGrp="1"/>
          </p:cNvSpPr>
          <p:nvPr>
            <p:ph type="title"/>
          </p:nvPr>
        </p:nvSpPr>
        <p:spPr>
          <a:xfrm>
            <a:off x="348569" y="210092"/>
            <a:ext cx="7886700" cy="993775"/>
          </a:xfrm>
        </p:spPr>
        <p:txBody>
          <a:bodyPr>
            <a:normAutofit/>
          </a:bodyPr>
          <a:lstStyle/>
          <a:p>
            <a:r>
              <a:rPr lang="en-US" sz="3600" dirty="0">
                <a:latin typeface="Arial" panose="020B0604020202020204" pitchFamily="34" charset="0"/>
                <a:cs typeface="Arial" panose="020B0604020202020204" pitchFamily="34" charset="0"/>
              </a:rPr>
              <a:t>Increasing Choice</a:t>
            </a:r>
          </a:p>
        </p:txBody>
      </p:sp>
      <p:sp>
        <p:nvSpPr>
          <p:cNvPr id="4" name="Rectangle 3"/>
          <p:cNvSpPr/>
          <p:nvPr/>
        </p:nvSpPr>
        <p:spPr>
          <a:xfrm>
            <a:off x="384258" y="1203867"/>
            <a:ext cx="7772400" cy="3211135"/>
          </a:xfrm>
          <a:prstGeom prst="rect">
            <a:avLst/>
          </a:prstGeom>
        </p:spPr>
        <p:txBody>
          <a:bodyPr wrap="square">
            <a:spAutoFit/>
          </a:bodyPr>
          <a:lstStyle/>
          <a:p>
            <a:pPr marL="342900" marR="0" lvl="0" indent="-342900" algn="l" defTabSz="3429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kumimoji="0" lang="en-US" sz="2200" b="0" i="0" u="none" strike="noStrike" kern="1200" cap="none" spc="0" normalizeH="0" baseline="0" noProof="0" dirty="0">
                <a:ln>
                  <a:noFill/>
                </a:ln>
                <a:effectLst/>
                <a:uLnTx/>
                <a:uFillTx/>
                <a:ea typeface="+mn-ea"/>
                <a:cs typeface="+mn-cs"/>
              </a:rPr>
              <a:t>Increase opportunities for choice – </a:t>
            </a:r>
            <a:r>
              <a:rPr kumimoji="0" lang="en-US" sz="2200" b="0" i="0" u="none" strike="noStrike" kern="1200" cap="none" spc="0" normalizeH="0" baseline="0" noProof="0" dirty="0" smtClean="0">
                <a:ln>
                  <a:noFill/>
                </a:ln>
                <a:effectLst/>
                <a:uLnTx/>
                <a:uFillTx/>
                <a:ea typeface="+mn-ea"/>
                <a:cs typeface="+mn-cs"/>
              </a:rPr>
              <a:t>Ask </a:t>
            </a:r>
            <a:r>
              <a:rPr kumimoji="0" lang="en-US" sz="2200" b="0" i="0" u="none" strike="noStrike" kern="1200" cap="none" spc="0" normalizeH="0" baseline="0" noProof="0" dirty="0">
                <a:ln>
                  <a:noFill/>
                </a:ln>
                <a:effectLst/>
                <a:uLnTx/>
                <a:uFillTx/>
                <a:ea typeface="+mn-ea"/>
                <a:cs typeface="+mn-cs"/>
              </a:rPr>
              <a:t>the </a:t>
            </a:r>
            <a:r>
              <a:rPr kumimoji="0" lang="en-US" sz="2200" b="0" i="0" u="none" strike="noStrike" kern="1200" cap="none" spc="0" normalizeH="0" baseline="0" noProof="0" dirty="0" smtClean="0">
                <a:ln>
                  <a:noFill/>
                </a:ln>
                <a:effectLst/>
                <a:uLnTx/>
                <a:uFillTx/>
                <a:ea typeface="+mn-ea"/>
                <a:cs typeface="+mn-cs"/>
              </a:rPr>
              <a:t>child </a:t>
            </a:r>
            <a:r>
              <a:rPr kumimoji="0" lang="en-US" sz="2200" b="0" i="0" u="none" strike="noStrike" kern="1200" cap="none" spc="0" normalizeH="0" baseline="0" noProof="0" dirty="0">
                <a:ln>
                  <a:noFill/>
                </a:ln>
                <a:effectLst/>
                <a:uLnTx/>
                <a:uFillTx/>
                <a:ea typeface="+mn-ea"/>
                <a:cs typeface="+mn-cs"/>
              </a:rPr>
              <a:t>what they </a:t>
            </a:r>
            <a:r>
              <a:rPr kumimoji="0" lang="en-US" sz="2200" b="0" i="0" u="none" strike="noStrike" kern="1200" cap="none" spc="0" normalizeH="0" baseline="0" noProof="0" dirty="0" smtClean="0">
                <a:ln>
                  <a:noFill/>
                </a:ln>
                <a:effectLst/>
                <a:uLnTx/>
                <a:uFillTx/>
                <a:ea typeface="+mn-ea"/>
                <a:cs typeface="+mn-cs"/>
              </a:rPr>
              <a:t>want</a:t>
            </a:r>
          </a:p>
          <a:p>
            <a:pPr marL="800100" marR="0" lvl="1" indent="-342900" algn="l" defTabSz="3429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kumimoji="0" lang="en-US" sz="2200" b="0" i="0" u="none" strike="noStrike" kern="1200" cap="none" spc="0" normalizeH="0" baseline="0" noProof="0" dirty="0" smtClean="0">
                <a:ln>
                  <a:noFill/>
                </a:ln>
                <a:effectLst/>
                <a:uLnTx/>
                <a:uFillTx/>
                <a:ea typeface="+mn-ea"/>
                <a:cs typeface="+mn-cs"/>
              </a:rPr>
              <a:t>Build autonomy / Use Preferences</a:t>
            </a:r>
            <a:endParaRPr kumimoji="0" lang="en-US" sz="2200" b="0" i="0" u="none" strike="noStrike" kern="1200" cap="none" spc="0" normalizeH="0" baseline="0" noProof="0" dirty="0">
              <a:ln>
                <a:noFill/>
              </a:ln>
              <a:effectLst/>
              <a:uLnTx/>
              <a:uFillTx/>
              <a:ea typeface="+mn-ea"/>
              <a:cs typeface="+mn-cs"/>
            </a:endParaRPr>
          </a:p>
          <a:p>
            <a:pPr marL="342900" marR="0" lvl="0" indent="-342900" algn="l" defTabSz="3429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kumimoji="0" lang="en-US" sz="2200" b="0" i="0" u="none" strike="noStrike" kern="1200" cap="none" spc="0" normalizeH="0" baseline="0" noProof="0" dirty="0">
                <a:ln>
                  <a:noFill/>
                </a:ln>
                <a:effectLst/>
                <a:uLnTx/>
                <a:uFillTx/>
                <a:ea typeface="+mn-ea"/>
                <a:cs typeface="+mn-cs"/>
              </a:rPr>
              <a:t>Help with decision-making </a:t>
            </a:r>
            <a:r>
              <a:rPr kumimoji="0" lang="en-US" sz="2200" b="0" i="0" u="none" strike="noStrike" kern="1200" cap="none" spc="0" normalizeH="0" baseline="0" noProof="0" dirty="0" smtClean="0">
                <a:ln>
                  <a:noFill/>
                </a:ln>
                <a:effectLst/>
                <a:uLnTx/>
                <a:uFillTx/>
                <a:ea typeface="+mn-ea"/>
                <a:cs typeface="+mn-cs"/>
              </a:rPr>
              <a:t>– Helping a child </a:t>
            </a:r>
            <a:r>
              <a:rPr kumimoji="0" lang="en-US" sz="2200" b="0" i="0" u="none" strike="noStrike" kern="1200" cap="none" spc="0" normalizeH="0" baseline="0" noProof="0" dirty="0">
                <a:ln>
                  <a:noFill/>
                </a:ln>
                <a:effectLst/>
                <a:uLnTx/>
                <a:uFillTx/>
                <a:ea typeface="+mn-ea"/>
                <a:cs typeface="+mn-cs"/>
              </a:rPr>
              <a:t>weigh out the pros and cons of their </a:t>
            </a:r>
            <a:r>
              <a:rPr kumimoji="0" lang="en-US" sz="2200" b="0" i="0" u="none" strike="noStrike" kern="1200" cap="none" spc="0" normalizeH="0" baseline="0" noProof="0" dirty="0" smtClean="0">
                <a:ln>
                  <a:noFill/>
                </a:ln>
                <a:effectLst/>
                <a:uLnTx/>
                <a:uFillTx/>
                <a:ea typeface="+mn-ea"/>
                <a:cs typeface="+mn-cs"/>
              </a:rPr>
              <a:t>options. </a:t>
            </a:r>
          </a:p>
          <a:p>
            <a:pPr marL="800100" marR="0" lvl="1" indent="-342900" algn="l" defTabSz="3429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kumimoji="0" lang="en-US" sz="2200" b="0" i="0" u="none" strike="noStrike" kern="1200" cap="none" spc="0" normalizeH="0" baseline="0" noProof="0" dirty="0" smtClean="0">
                <a:ln>
                  <a:noFill/>
                </a:ln>
                <a:effectLst/>
                <a:uLnTx/>
                <a:uFillTx/>
                <a:ea typeface="+mn-ea"/>
                <a:cs typeface="+mn-cs"/>
              </a:rPr>
              <a:t>Limiting choice between acceptable options</a:t>
            </a:r>
          </a:p>
          <a:p>
            <a:pPr marL="342900" marR="0" lvl="0" indent="-342900" algn="l" defTabSz="3429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kumimoji="0" lang="en-US" sz="2200" b="0" i="0" u="none" strike="noStrike" kern="1200" cap="none" spc="0" normalizeH="0" baseline="0" noProof="0" dirty="0" smtClean="0">
                <a:ln>
                  <a:noFill/>
                </a:ln>
                <a:effectLst/>
                <a:uLnTx/>
                <a:uFillTx/>
                <a:ea typeface="+mn-ea"/>
                <a:cs typeface="+mn-cs"/>
              </a:rPr>
              <a:t>Respect </a:t>
            </a:r>
            <a:r>
              <a:rPr kumimoji="0" lang="en-US" sz="2200" b="0" i="0" u="none" strike="noStrike" kern="1200" cap="none" spc="0" normalizeH="0" baseline="0" noProof="0" dirty="0">
                <a:ln>
                  <a:noFill/>
                </a:ln>
                <a:effectLst/>
                <a:uLnTx/>
                <a:uFillTx/>
                <a:ea typeface="+mn-ea"/>
                <a:cs typeface="+mn-cs"/>
              </a:rPr>
              <a:t>choice – We need to give </a:t>
            </a:r>
            <a:r>
              <a:rPr kumimoji="0" lang="en-US" sz="2200" b="0" i="0" u="none" strike="noStrike" kern="1200" cap="none" spc="0" normalizeH="0" baseline="0" noProof="0" dirty="0" smtClean="0">
                <a:ln>
                  <a:noFill/>
                </a:ln>
                <a:effectLst/>
                <a:uLnTx/>
                <a:uFillTx/>
                <a:ea typeface="+mn-ea"/>
                <a:cs typeface="+mn-cs"/>
              </a:rPr>
              <a:t>the child as </a:t>
            </a:r>
            <a:r>
              <a:rPr kumimoji="0" lang="en-US" sz="2200" b="0" i="0" u="none" strike="noStrike" kern="1200" cap="none" spc="0" normalizeH="0" baseline="0" noProof="0" dirty="0">
                <a:ln>
                  <a:noFill/>
                </a:ln>
                <a:effectLst/>
                <a:uLnTx/>
                <a:uFillTx/>
                <a:ea typeface="+mn-ea"/>
                <a:cs typeface="+mn-cs"/>
              </a:rPr>
              <a:t>much control over their own lives as possible</a:t>
            </a:r>
            <a:r>
              <a:rPr kumimoji="0" lang="en-US" sz="2200" b="0" i="0" u="none" strike="noStrike" kern="1200" cap="none" spc="0" normalizeH="0" baseline="0" noProof="0" dirty="0" smtClean="0">
                <a:ln>
                  <a:noFill/>
                </a:ln>
                <a:effectLst/>
                <a:uLnTx/>
                <a:uFillTx/>
                <a:ea typeface="+mn-ea"/>
                <a:cs typeface="+mn-cs"/>
              </a:rPr>
              <a:t>.</a:t>
            </a:r>
            <a:endParaRPr kumimoji="0" lang="en-US" sz="2200" b="0" i="0" u="none" strike="noStrike" kern="1200" cap="none" spc="0" normalizeH="0" baseline="0" noProof="0" dirty="0">
              <a:ln>
                <a:noFill/>
              </a:ln>
              <a:effectLst/>
              <a:uLnTx/>
              <a:uFillTx/>
              <a:ea typeface="+mn-ea"/>
              <a:cs typeface="+mn-cs"/>
            </a:endParaRPr>
          </a:p>
        </p:txBody>
      </p:sp>
      <p:pic>
        <p:nvPicPr>
          <p:cNvPr id="5" name="Picture 4" descr="A stick figure saying drink and a drawn horse looking at a bucket of water saying &quot;nope&quot;" title="bring a horse to water"/>
          <p:cNvPicPr>
            <a:picLocks noChangeAspect="1"/>
          </p:cNvPicPr>
          <p:nvPr/>
        </p:nvPicPr>
        <p:blipFill>
          <a:blip r:embed="rId3"/>
          <a:stretch>
            <a:fillRect/>
          </a:stretch>
        </p:blipFill>
        <p:spPr>
          <a:xfrm>
            <a:off x="7446045" y="0"/>
            <a:ext cx="1643309" cy="996761"/>
          </a:xfrm>
          <a:prstGeom prst="rect">
            <a:avLst/>
          </a:prstGeom>
        </p:spPr>
      </p:pic>
      <p:pic>
        <p:nvPicPr>
          <p:cNvPr id="7" name="Picture 6" descr="cartoon man standing on an arrow going 5 different directions"/>
          <p:cNvPicPr>
            <a:picLocks noChangeAspect="1"/>
          </p:cNvPicPr>
          <p:nvPr/>
        </p:nvPicPr>
        <p:blipFill>
          <a:blip r:embed="rId4"/>
          <a:stretch>
            <a:fillRect/>
          </a:stretch>
        </p:blipFill>
        <p:spPr>
          <a:xfrm>
            <a:off x="76531" y="2806014"/>
            <a:ext cx="776535" cy="832536"/>
          </a:xfrm>
          <a:prstGeom prst="rect">
            <a:avLst/>
          </a:prstGeom>
        </p:spPr>
      </p:pic>
    </p:spTree>
    <p:extLst>
      <p:ext uri="{BB962C8B-B14F-4D97-AF65-F5344CB8AC3E}">
        <p14:creationId xmlns:p14="http://schemas.microsoft.com/office/powerpoint/2010/main" val="3869507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wheel with 8 choices and pictures of each they include: sit in a quiet place; take a break and drink water; listen to or play music; dance; read a book; share toys; count to ten; laugh out loud" title="Wheel of choice"/>
          <p:cNvPicPr>
            <a:picLocks noChangeAspect="1"/>
          </p:cNvPicPr>
          <p:nvPr/>
        </p:nvPicPr>
        <p:blipFill rotWithShape="1">
          <a:blip r:embed="rId3"/>
          <a:srcRect r="7452"/>
          <a:stretch/>
        </p:blipFill>
        <p:spPr>
          <a:xfrm>
            <a:off x="-403421" y="1060554"/>
            <a:ext cx="3273663" cy="3569320"/>
          </a:xfrm>
          <a:prstGeom prst="rect">
            <a:avLst/>
          </a:prstGeom>
        </p:spPr>
      </p:pic>
      <p:sp>
        <p:nvSpPr>
          <p:cNvPr id="2" name="Title 1"/>
          <p:cNvSpPr>
            <a:spLocks noGrp="1"/>
          </p:cNvSpPr>
          <p:nvPr>
            <p:ph type="title"/>
          </p:nvPr>
        </p:nvSpPr>
        <p:spPr>
          <a:xfrm>
            <a:off x="0" y="-8697"/>
            <a:ext cx="5867400" cy="993775"/>
          </a:xfrm>
        </p:spPr>
        <p:txBody>
          <a:bodyPr>
            <a:normAutofit/>
          </a:bodyPr>
          <a:lstStyle/>
          <a:p>
            <a:r>
              <a:rPr lang="en-US" sz="3600" dirty="0" smtClean="0">
                <a:latin typeface="Arial" panose="020B0604020202020204" pitchFamily="34" charset="0"/>
                <a:cs typeface="Arial" panose="020B0604020202020204" pitchFamily="34" charset="0"/>
              </a:rPr>
              <a:t>Encouraging Good Choices</a:t>
            </a:r>
            <a:endParaRPr lang="en-US" sz="3600" dirty="0">
              <a:latin typeface="Arial" panose="020B0604020202020204" pitchFamily="34" charset="0"/>
              <a:cs typeface="Arial" panose="020B0604020202020204" pitchFamily="34" charset="0"/>
            </a:endParaRPr>
          </a:p>
        </p:txBody>
      </p:sp>
      <p:pic>
        <p:nvPicPr>
          <p:cNvPr id="3" name="Picture 2" descr="wheel with a homemade arrow to spin with 8 choices in different colo backgrounds. The choices include: Jumping jacks; color a picture; stand still and breath; count to 10; read a book; talk to an adult; scream in angry pillow; stomp!" title="homemade wheel of choice"/>
          <p:cNvPicPr>
            <a:picLocks noChangeAspect="1"/>
          </p:cNvPicPr>
          <p:nvPr/>
        </p:nvPicPr>
        <p:blipFill rotWithShape="1">
          <a:blip r:embed="rId4"/>
          <a:srcRect l="4624" t="6896" r="5229" b="10355"/>
          <a:stretch/>
        </p:blipFill>
        <p:spPr>
          <a:xfrm>
            <a:off x="2880654" y="1060554"/>
            <a:ext cx="2800518" cy="3720995"/>
          </a:xfrm>
          <a:prstGeom prst="rect">
            <a:avLst/>
          </a:prstGeom>
        </p:spPr>
      </p:pic>
      <p:pic>
        <p:nvPicPr>
          <p:cNvPr id="7" name="Picture 6" descr="A frog acting out each possible choices on the wheel. The top reads It's your choice! Do you have a small problem? Try 2 of Kelso's choices. The wheel items include: Go to another game; talk it out; share and take turns; ignore it; walk away; tell them to stop; apologize; make a deal; wait and cool off&#10;The bottom of the poster reads: If you have a big problem, tell an adult you trust." title="Kelso's choices"/>
          <p:cNvPicPr>
            <a:picLocks noChangeAspect="1"/>
          </p:cNvPicPr>
          <p:nvPr/>
        </p:nvPicPr>
        <p:blipFill>
          <a:blip r:embed="rId5"/>
          <a:stretch>
            <a:fillRect/>
          </a:stretch>
        </p:blipFill>
        <p:spPr>
          <a:xfrm>
            <a:off x="5681172" y="-8698"/>
            <a:ext cx="3462828" cy="5152197"/>
          </a:xfrm>
          <a:prstGeom prst="rect">
            <a:avLst/>
          </a:prstGeom>
        </p:spPr>
      </p:pic>
      <p:sp>
        <p:nvSpPr>
          <p:cNvPr id="5" name="TextBox 4"/>
          <p:cNvSpPr txBox="1"/>
          <p:nvPr/>
        </p:nvSpPr>
        <p:spPr>
          <a:xfrm>
            <a:off x="1828800" y="4705350"/>
            <a:ext cx="4267200" cy="461665"/>
          </a:xfrm>
          <a:prstGeom prst="rect">
            <a:avLst/>
          </a:prstGeom>
          <a:noFill/>
        </p:spPr>
        <p:txBody>
          <a:bodyPr wrap="square" rtlCol="0">
            <a:spAutoFit/>
          </a:bodyPr>
          <a:lstStyle/>
          <a:p>
            <a:r>
              <a:rPr lang="en-US" sz="1200" dirty="0" smtClean="0"/>
              <a:t>Photo Credit:</a:t>
            </a:r>
          </a:p>
          <a:p>
            <a:r>
              <a:rPr lang="en-US" sz="1200" dirty="0" smtClean="0"/>
              <a:t>(</a:t>
            </a:r>
            <a:r>
              <a:rPr lang="en-US" sz="1200" dirty="0" err="1" smtClean="0"/>
              <a:t>Efoza</a:t>
            </a:r>
            <a:r>
              <a:rPr lang="en-US" sz="1200" dirty="0"/>
              <a:t>, 2018</a:t>
            </a:r>
            <a:r>
              <a:rPr lang="en-US" sz="1200" dirty="0" smtClean="0"/>
              <a:t>) 	(</a:t>
            </a:r>
            <a:r>
              <a:rPr lang="en-US" sz="1200" dirty="0"/>
              <a:t>Katie, 2012</a:t>
            </a:r>
            <a:r>
              <a:rPr lang="en-US" sz="1200" dirty="0" smtClean="0"/>
              <a:t>) 	(</a:t>
            </a:r>
            <a:r>
              <a:rPr lang="en-US" sz="1200" dirty="0"/>
              <a:t>Discovery Primary </a:t>
            </a:r>
            <a:r>
              <a:rPr lang="en-US" sz="1200" dirty="0" smtClean="0"/>
              <a:t>School)</a:t>
            </a:r>
            <a:endParaRPr lang="en-US" sz="1200" dirty="0"/>
          </a:p>
        </p:txBody>
      </p:sp>
    </p:spTree>
    <p:extLst>
      <p:ext uri="{BB962C8B-B14F-4D97-AF65-F5344CB8AC3E}">
        <p14:creationId xmlns:p14="http://schemas.microsoft.com/office/powerpoint/2010/main" val="253714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7886700" cy="993775"/>
          </a:xfrm>
        </p:spPr>
        <p:txBody>
          <a:bodyPr>
            <a:normAutofit/>
          </a:bodyPr>
          <a:lstStyle/>
          <a:p>
            <a:r>
              <a:rPr lang="en-US" sz="3600" dirty="0" smtClean="0">
                <a:latin typeface="Arial" panose="020B0604020202020204" pitchFamily="34" charset="0"/>
                <a:cs typeface="Arial" panose="020B0604020202020204" pitchFamily="34" charset="0"/>
              </a:rPr>
              <a:t>Building Strengths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123950"/>
            <a:ext cx="7886700" cy="3262312"/>
          </a:xfrm>
        </p:spPr>
        <p:txBody>
          <a:bodyPr/>
          <a:lstStyle/>
          <a:p>
            <a:r>
              <a:rPr lang="en-US" dirty="0" smtClean="0"/>
              <a:t>ID what a child is good at AND/OR what they enjoy</a:t>
            </a:r>
          </a:p>
          <a:p>
            <a:pPr lvl="1"/>
            <a:r>
              <a:rPr lang="en-US" dirty="0" smtClean="0"/>
              <a:t>Vision boards – interesting choices</a:t>
            </a:r>
          </a:p>
          <a:p>
            <a:r>
              <a:rPr lang="en-US" dirty="0" smtClean="0"/>
              <a:t>Remind them of their positive attributes</a:t>
            </a:r>
          </a:p>
          <a:p>
            <a:r>
              <a:rPr lang="en-US" dirty="0" smtClean="0"/>
              <a:t>Find ways for them to utilize these daily</a:t>
            </a:r>
          </a:p>
          <a:p>
            <a:pPr lvl="1"/>
            <a:r>
              <a:rPr lang="en-US" dirty="0" smtClean="0"/>
              <a:t>Interested in horses – present on horse breeds, what would a horse do situations</a:t>
            </a:r>
          </a:p>
          <a:p>
            <a:r>
              <a:rPr lang="en-US" dirty="0" smtClean="0"/>
              <a:t>Praise the uniqueness of their talents / attributes</a:t>
            </a:r>
            <a:endParaRPr lang="en-US" dirty="0"/>
          </a:p>
        </p:txBody>
      </p:sp>
    </p:spTree>
    <p:extLst>
      <p:ext uri="{BB962C8B-B14F-4D97-AF65-F5344CB8AC3E}">
        <p14:creationId xmlns:p14="http://schemas.microsoft.com/office/powerpoint/2010/main" val="780218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506" y="0"/>
            <a:ext cx="7886700" cy="993775"/>
          </a:xfrm>
        </p:spPr>
        <p:txBody>
          <a:bodyPr>
            <a:normAutofit/>
          </a:bodyPr>
          <a:lstStyle/>
          <a:p>
            <a:r>
              <a:rPr lang="en-US" sz="3600" dirty="0" smtClean="0">
                <a:latin typeface="Arial" panose="020B0604020202020204" pitchFamily="34" charset="0"/>
                <a:cs typeface="Arial" panose="020B0604020202020204" pitchFamily="34" charset="0"/>
              </a:rPr>
              <a:t>WVU CED’s Role: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819150"/>
            <a:ext cx="7886700" cy="3813175"/>
          </a:xfrm>
        </p:spPr>
        <p:txBody>
          <a:bodyPr>
            <a:noAutofit/>
          </a:bodyPr>
          <a:lstStyle/>
          <a:p>
            <a:pPr>
              <a:buClr>
                <a:srgbClr val="002060"/>
              </a:buClr>
              <a:defRPr/>
            </a:pPr>
            <a:r>
              <a:rPr lang="en-US" sz="1800" dirty="0">
                <a:solidFill>
                  <a:srgbClr val="FF0000"/>
                </a:solidFill>
                <a:latin typeface="Arial" panose="020B0604020202020204" pitchFamily="34" charset="0"/>
                <a:cs typeface="Arial" panose="020B0604020202020204" pitchFamily="34" charset="0"/>
              </a:rPr>
              <a:t>Education and training </a:t>
            </a:r>
            <a:r>
              <a:rPr lang="en-US" sz="1800" dirty="0">
                <a:latin typeface="Arial" panose="020B0604020202020204" pitchFamily="34" charset="0"/>
                <a:cs typeface="Arial" panose="020B0604020202020204" pitchFamily="34" charset="0"/>
              </a:rPr>
              <a:t>to University students in multiple disciplines to prepare a workforce that is able and willing to serve persons with </a:t>
            </a:r>
            <a:r>
              <a:rPr lang="en-US" sz="1800" dirty="0" smtClean="0">
                <a:latin typeface="Arial" panose="020B0604020202020204" pitchFamily="34" charset="0"/>
                <a:cs typeface="Arial" panose="020B0604020202020204" pitchFamily="34" charset="0"/>
              </a:rPr>
              <a:t>disabilities</a:t>
            </a:r>
            <a:endParaRPr lang="en-US" sz="1800" dirty="0">
              <a:latin typeface="Arial" panose="020B0604020202020204" pitchFamily="34" charset="0"/>
              <a:cs typeface="Arial" panose="020B0604020202020204" pitchFamily="34" charset="0"/>
            </a:endParaRPr>
          </a:p>
          <a:p>
            <a:pPr>
              <a:buClr>
                <a:srgbClr val="002060"/>
              </a:buClr>
              <a:defRPr/>
            </a:pPr>
            <a:r>
              <a:rPr lang="en-US" sz="1800" dirty="0">
                <a:solidFill>
                  <a:srgbClr val="FF0000"/>
                </a:solidFill>
                <a:latin typeface="Arial" panose="020B0604020202020204" pitchFamily="34" charset="0"/>
                <a:cs typeface="Arial" panose="020B0604020202020204" pitchFamily="34" charset="0"/>
              </a:rPr>
              <a:t>Technical assistance </a:t>
            </a:r>
            <a:r>
              <a:rPr lang="en-US" sz="1800" dirty="0">
                <a:latin typeface="Arial" panose="020B0604020202020204" pitchFamily="34" charset="0"/>
                <a:cs typeface="Arial" panose="020B0604020202020204" pitchFamily="34" charset="0"/>
              </a:rPr>
              <a:t>to individuals with disabilities and direct care providers who serve them to enhance their skillset and improve service </a:t>
            </a:r>
            <a:r>
              <a:rPr lang="en-US" sz="1800" dirty="0" smtClean="0">
                <a:latin typeface="Arial" panose="020B0604020202020204" pitchFamily="34" charset="0"/>
                <a:cs typeface="Arial" panose="020B0604020202020204" pitchFamily="34" charset="0"/>
              </a:rPr>
              <a:t>quality</a:t>
            </a:r>
            <a:endParaRPr lang="en-US" sz="1800" dirty="0">
              <a:latin typeface="Arial" panose="020B0604020202020204" pitchFamily="34" charset="0"/>
              <a:cs typeface="Arial" panose="020B0604020202020204" pitchFamily="34" charset="0"/>
            </a:endParaRPr>
          </a:p>
          <a:p>
            <a:pPr>
              <a:buClr>
                <a:srgbClr val="002060"/>
              </a:buClr>
              <a:defRPr/>
            </a:pPr>
            <a:r>
              <a:rPr lang="en-US" sz="1800" dirty="0">
                <a:latin typeface="Arial" panose="020B0604020202020204" pitchFamily="34" charset="0"/>
                <a:cs typeface="Arial" panose="020B0604020202020204" pitchFamily="34" charset="0"/>
              </a:rPr>
              <a:t>Gap filling </a:t>
            </a:r>
            <a:r>
              <a:rPr lang="en-US" sz="1800" dirty="0">
                <a:solidFill>
                  <a:srgbClr val="FF0000"/>
                </a:solidFill>
                <a:latin typeface="Arial" panose="020B0604020202020204" pitchFamily="34" charset="0"/>
                <a:cs typeface="Arial" panose="020B0604020202020204" pitchFamily="34" charset="0"/>
              </a:rPr>
              <a:t>direct services </a:t>
            </a:r>
            <a:r>
              <a:rPr lang="en-US" sz="1800" dirty="0">
                <a:latin typeface="Arial" panose="020B0604020202020204" pitchFamily="34" charset="0"/>
                <a:cs typeface="Arial" panose="020B0604020202020204" pitchFamily="34" charset="0"/>
              </a:rPr>
              <a:t>and supports in an effort to improve availability and acceptability of services for West Virginians </a:t>
            </a:r>
          </a:p>
          <a:p>
            <a:pPr>
              <a:buClr>
                <a:srgbClr val="002060"/>
              </a:buClr>
              <a:defRPr/>
            </a:pPr>
            <a:r>
              <a:rPr lang="en-US" sz="1800" dirty="0">
                <a:solidFill>
                  <a:srgbClr val="FF0000"/>
                </a:solidFill>
                <a:latin typeface="Arial" panose="020B0604020202020204" pitchFamily="34" charset="0"/>
                <a:cs typeface="Arial" panose="020B0604020202020204" pitchFamily="34" charset="0"/>
              </a:rPr>
              <a:t>Dissemination</a:t>
            </a:r>
            <a:r>
              <a:rPr lang="en-US" sz="1800" dirty="0">
                <a:latin typeface="Arial" panose="020B0604020202020204" pitchFamily="34" charset="0"/>
                <a:cs typeface="Arial" panose="020B0604020202020204" pitchFamily="34" charset="0"/>
              </a:rPr>
              <a:t> of information about the status of disabilities services in West Virginia and the nation </a:t>
            </a:r>
          </a:p>
          <a:p>
            <a:pPr>
              <a:buClr>
                <a:srgbClr val="002060"/>
              </a:buClr>
              <a:defRPr/>
            </a:pPr>
            <a:r>
              <a:rPr lang="en-US" sz="1800" dirty="0">
                <a:solidFill>
                  <a:srgbClr val="FF0000"/>
                </a:solidFill>
                <a:latin typeface="Arial" panose="020B0604020202020204" pitchFamily="34" charset="0"/>
                <a:cs typeface="Arial" panose="020B0604020202020204" pitchFamily="34" charset="0"/>
              </a:rPr>
              <a:t>Research </a:t>
            </a:r>
            <a:r>
              <a:rPr lang="en-US" sz="1800" dirty="0">
                <a:latin typeface="Arial" panose="020B0604020202020204" pitchFamily="34" charset="0"/>
                <a:cs typeface="Arial" panose="020B0604020202020204" pitchFamily="34" charset="0"/>
              </a:rPr>
              <a:t>activities conducted in collaboration with partners, to improve services and policies related to individuals with disabilities and their families.</a:t>
            </a:r>
          </a:p>
        </p:txBody>
      </p:sp>
    </p:spTree>
    <p:extLst>
      <p:ext uri="{BB962C8B-B14F-4D97-AF65-F5344CB8AC3E}">
        <p14:creationId xmlns:p14="http://schemas.microsoft.com/office/powerpoint/2010/main" val="1562828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e parts of the brain as the reptilian brain responsible for survival. The limbic system as the emotional response. The prefrontal cortex as the thinking brain"/>
          <p:cNvPicPr>
            <a:picLocks noChangeAspect="1"/>
          </p:cNvPicPr>
          <p:nvPr/>
        </p:nvPicPr>
        <p:blipFill rotWithShape="1">
          <a:blip r:embed="rId3"/>
          <a:srcRect l="1905" t="1099" r="1905" b="1099"/>
          <a:stretch/>
        </p:blipFill>
        <p:spPr>
          <a:xfrm>
            <a:off x="990600" y="0"/>
            <a:ext cx="7239000" cy="5143500"/>
          </a:xfrm>
          <a:prstGeom prst="rect">
            <a:avLst/>
          </a:prstGeom>
        </p:spPr>
      </p:pic>
      <p:sp>
        <p:nvSpPr>
          <p:cNvPr id="3" name="TextBox 2"/>
          <p:cNvSpPr txBox="1"/>
          <p:nvPr/>
        </p:nvSpPr>
        <p:spPr>
          <a:xfrm>
            <a:off x="7924800" y="4845305"/>
            <a:ext cx="1371600" cy="276999"/>
          </a:xfrm>
          <a:prstGeom prst="rect">
            <a:avLst/>
          </a:prstGeom>
          <a:noFill/>
        </p:spPr>
        <p:txBody>
          <a:bodyPr wrap="square" rtlCol="0">
            <a:spAutoFit/>
          </a:bodyPr>
          <a:lstStyle/>
          <a:p>
            <a:r>
              <a:rPr lang="en-US" sz="1200" dirty="0"/>
              <a:t>(Temucin, 2016)</a:t>
            </a:r>
          </a:p>
        </p:txBody>
      </p:sp>
    </p:spTree>
    <p:extLst>
      <p:ext uri="{BB962C8B-B14F-4D97-AF65-F5344CB8AC3E}">
        <p14:creationId xmlns:p14="http://schemas.microsoft.com/office/powerpoint/2010/main" val="37033040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7886700" cy="993775"/>
          </a:xfrm>
        </p:spPr>
        <p:txBody>
          <a:bodyPr>
            <a:normAutofit/>
          </a:bodyPr>
          <a:lstStyle/>
          <a:p>
            <a:r>
              <a:rPr lang="en-US" sz="3600" dirty="0">
                <a:latin typeface="Arial" panose="020B0604020202020204" pitchFamily="34" charset="0"/>
                <a:cs typeface="Arial" panose="020B0604020202020204" pitchFamily="34" charset="0"/>
              </a:rPr>
              <a:t>Overexerting Amygdala</a:t>
            </a:r>
          </a:p>
        </p:txBody>
      </p:sp>
      <p:sp>
        <p:nvSpPr>
          <p:cNvPr id="3" name="Content Placeholder 2"/>
          <p:cNvSpPr>
            <a:spLocks noGrp="1"/>
          </p:cNvSpPr>
          <p:nvPr>
            <p:ph idx="1"/>
          </p:nvPr>
        </p:nvSpPr>
        <p:spPr>
          <a:xfrm>
            <a:off x="533400" y="1352550"/>
            <a:ext cx="7886700" cy="3262312"/>
          </a:xfrm>
        </p:spPr>
        <p:txBody>
          <a:bodyPr>
            <a:normAutofit/>
          </a:bodyPr>
          <a:lstStyle/>
          <a:p>
            <a:r>
              <a:rPr lang="en-US" dirty="0"/>
              <a:t>Amygdala is responsible for the fear response</a:t>
            </a:r>
          </a:p>
          <a:p>
            <a:pPr lvl="1"/>
            <a:r>
              <a:rPr lang="en-US" sz="2800" dirty="0" smtClean="0"/>
              <a:t>Fight/Flight/Freeze</a:t>
            </a:r>
            <a:endParaRPr lang="en-US" sz="2800" dirty="0"/>
          </a:p>
          <a:p>
            <a:r>
              <a:rPr lang="en-US" dirty="0"/>
              <a:t>Sends Stress Response </a:t>
            </a:r>
            <a:r>
              <a:rPr lang="en-US" dirty="0" smtClean="0"/>
              <a:t>Hormones</a:t>
            </a:r>
            <a:endParaRPr lang="en-US" dirty="0"/>
          </a:p>
          <a:p>
            <a:r>
              <a:rPr lang="en-US" dirty="0"/>
              <a:t>When overexerted neuropathways go to the fear response instead of developing other areas</a:t>
            </a:r>
            <a:r>
              <a:rPr lang="en-US" dirty="0" smtClean="0"/>
              <a:t>.</a:t>
            </a:r>
            <a:endParaRPr lang="en-US" dirty="0"/>
          </a:p>
          <a:p>
            <a:r>
              <a:rPr lang="en-US" dirty="0"/>
              <a:t>Smaller hippocampus (working memory</a:t>
            </a:r>
            <a:r>
              <a:rPr lang="en-US" dirty="0" smtClean="0"/>
              <a:t>)</a:t>
            </a:r>
            <a:endParaRPr lang="en-US" dirty="0"/>
          </a:p>
        </p:txBody>
      </p:sp>
      <p:pic>
        <p:nvPicPr>
          <p:cNvPr id="4" name="Picture 3" descr="Pointing to the Amygdala as a small area in the middle" title="Brain"/>
          <p:cNvPicPr>
            <a:picLocks noChangeAspect="1"/>
          </p:cNvPicPr>
          <p:nvPr/>
        </p:nvPicPr>
        <p:blipFill>
          <a:blip r:embed="rId2"/>
          <a:stretch>
            <a:fillRect/>
          </a:stretch>
        </p:blipFill>
        <p:spPr>
          <a:xfrm>
            <a:off x="7271724" y="70424"/>
            <a:ext cx="1841152" cy="1402202"/>
          </a:xfrm>
          <a:prstGeom prst="rect">
            <a:avLst/>
          </a:prstGeom>
        </p:spPr>
      </p:pic>
    </p:spTree>
    <p:extLst>
      <p:ext uri="{BB962C8B-B14F-4D97-AF65-F5344CB8AC3E}">
        <p14:creationId xmlns:p14="http://schemas.microsoft.com/office/powerpoint/2010/main" val="1385298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6854"/>
            <a:ext cx="7886700" cy="993775"/>
          </a:xfrm>
        </p:spPr>
        <p:txBody>
          <a:bodyPr>
            <a:normAutofit/>
          </a:bodyPr>
          <a:lstStyle/>
          <a:p>
            <a:r>
              <a:rPr lang="en-US" sz="3600" dirty="0">
                <a:latin typeface="Arial" panose="020B0604020202020204" pitchFamily="34" charset="0"/>
                <a:cs typeface="Arial" panose="020B0604020202020204" pitchFamily="34" charset="0"/>
              </a:rPr>
              <a:t>Resiliency</a:t>
            </a:r>
          </a:p>
        </p:txBody>
      </p:sp>
      <p:sp>
        <p:nvSpPr>
          <p:cNvPr id="3" name="Content Placeholder 2"/>
          <p:cNvSpPr>
            <a:spLocks noGrp="1"/>
          </p:cNvSpPr>
          <p:nvPr>
            <p:ph idx="1"/>
          </p:nvPr>
        </p:nvSpPr>
        <p:spPr>
          <a:xfrm>
            <a:off x="-8440" y="1140629"/>
            <a:ext cx="8991600" cy="3736975"/>
          </a:xfrm>
        </p:spPr>
        <p:txBody>
          <a:bodyPr>
            <a:normAutofit/>
          </a:bodyPr>
          <a:lstStyle/>
          <a:p>
            <a:pPr algn="ctr">
              <a:buNone/>
            </a:pPr>
            <a:r>
              <a:rPr lang="en-US" dirty="0" smtClean="0"/>
              <a:t>The </a:t>
            </a:r>
            <a:r>
              <a:rPr lang="en-US" dirty="0"/>
              <a:t>ability to bounce back after aversive experiences. </a:t>
            </a:r>
          </a:p>
          <a:p>
            <a:pPr>
              <a:buNone/>
            </a:pPr>
            <a:endParaRPr lang="en-US" sz="3200" dirty="0" smtClean="0"/>
          </a:p>
          <a:p>
            <a:pPr>
              <a:buNone/>
            </a:pPr>
            <a:endParaRPr lang="en-US" sz="3200" dirty="0" smtClean="0"/>
          </a:p>
          <a:p>
            <a:pPr>
              <a:buNone/>
            </a:pPr>
            <a:endParaRPr lang="en-US" sz="3200" dirty="0"/>
          </a:p>
          <a:p>
            <a:endParaRPr lang="en-US" dirty="0"/>
          </a:p>
        </p:txBody>
      </p:sp>
      <p:pic>
        <p:nvPicPr>
          <p:cNvPr id="4" name="Picture 3" descr="A picture of a tree bending it reads when you bend with the wind but don't break in the storm" title="Resiliency"/>
          <p:cNvPicPr>
            <a:picLocks noChangeAspect="1"/>
          </p:cNvPicPr>
          <p:nvPr/>
        </p:nvPicPr>
        <p:blipFill>
          <a:blip r:embed="rId2"/>
          <a:stretch>
            <a:fillRect/>
          </a:stretch>
        </p:blipFill>
        <p:spPr>
          <a:xfrm>
            <a:off x="394543" y="1809750"/>
            <a:ext cx="8562472" cy="3333750"/>
          </a:xfrm>
          <a:prstGeom prst="rect">
            <a:avLst/>
          </a:prstGeom>
        </p:spPr>
      </p:pic>
    </p:spTree>
    <p:extLst>
      <p:ext uri="{BB962C8B-B14F-4D97-AF65-F5344CB8AC3E}">
        <p14:creationId xmlns:p14="http://schemas.microsoft.com/office/powerpoint/2010/main" val="31497965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4350"/>
            <a:ext cx="7772400" cy="628650"/>
          </a:xfrm>
        </p:spPr>
        <p:txBody>
          <a:bodyPr/>
          <a:lstStyle/>
          <a:p>
            <a:pPr algn="l"/>
            <a:r>
              <a:rPr lang="en-US" sz="3600" dirty="0" smtClean="0">
                <a:solidFill>
                  <a:schemeClr val="tx1"/>
                </a:solidFill>
                <a:latin typeface="Arial" panose="020B0604020202020204" pitchFamily="34" charset="0"/>
                <a:cs typeface="Arial" panose="020B0604020202020204" pitchFamily="34" charset="0"/>
              </a:rPr>
              <a:t>What Mindfulness can do…</a:t>
            </a:r>
            <a:endParaRPr lang="en-US" sz="3600" dirty="0">
              <a:solidFill>
                <a:schemeClr val="tx1"/>
              </a:solidFill>
              <a:latin typeface="Arial" panose="020B0604020202020204" pitchFamily="34" charset="0"/>
              <a:cs typeface="Arial" panose="020B0604020202020204" pitchFamily="34" charset="0"/>
            </a:endParaRPr>
          </a:p>
        </p:txBody>
      </p:sp>
      <p:pic>
        <p:nvPicPr>
          <p:cNvPr id="4" name="Content Placeholder 3" descr="In a text bubble going in a circular pattern with arrows to the next.  calms the body, relieves cronic pain, decreases stress, reduces anxiety, integrates emotions "/>
          <p:cNvPicPr>
            <a:picLocks noGrp="1" noChangeAspect="1"/>
          </p:cNvPicPr>
          <p:nvPr>
            <p:ph sz="quarter" idx="1"/>
          </p:nvPr>
        </p:nvPicPr>
        <p:blipFill rotWithShape="1">
          <a:blip r:embed="rId2"/>
          <a:srcRect b="7936"/>
          <a:stretch/>
        </p:blipFill>
        <p:spPr>
          <a:xfrm>
            <a:off x="1872446" y="1291405"/>
            <a:ext cx="5543550" cy="3714750"/>
          </a:xfrm>
          <a:prstGeom prst="rect">
            <a:avLst/>
          </a:prstGeom>
        </p:spPr>
      </p:pic>
      <p:sp>
        <p:nvSpPr>
          <p:cNvPr id="3" name="TextBox 2"/>
          <p:cNvSpPr txBox="1"/>
          <p:nvPr/>
        </p:nvSpPr>
        <p:spPr>
          <a:xfrm>
            <a:off x="6457950" y="4743450"/>
            <a:ext cx="2343150" cy="300082"/>
          </a:xfrm>
          <a:prstGeom prst="rect">
            <a:avLst/>
          </a:prstGeom>
          <a:noFill/>
        </p:spPr>
        <p:txBody>
          <a:bodyPr wrap="square" rtlCol="0">
            <a:spAutoFit/>
          </a:bodyPr>
          <a:lstStyle/>
          <a:p>
            <a:pPr defTabSz="685800" eaLnBrk="0" fontAlgn="base" hangingPunct="0">
              <a:spcBef>
                <a:spcPct val="0"/>
              </a:spcBef>
              <a:spcAft>
                <a:spcPct val="0"/>
              </a:spcAft>
            </a:pPr>
            <a:r>
              <a:rPr lang="en-US" sz="1350" dirty="0">
                <a:solidFill>
                  <a:prstClr val="black"/>
                </a:solidFill>
                <a:latin typeface="Georgia" panose="02040502050405020303" pitchFamily="18" charset="0"/>
              </a:rPr>
              <a:t>(Lacroix, 2015)</a:t>
            </a:r>
          </a:p>
        </p:txBody>
      </p:sp>
    </p:spTree>
    <p:extLst>
      <p:ext uri="{BB962C8B-B14F-4D97-AF65-F5344CB8AC3E}">
        <p14:creationId xmlns:p14="http://schemas.microsoft.com/office/powerpoint/2010/main" val="41423463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oman with her legs up against a wall  and feet together. Her torso is on the ground with her arms stretched out." title="Legs up yoga pose"/>
          <p:cNvPicPr>
            <a:picLocks noChangeAspect="1"/>
          </p:cNvPicPr>
          <p:nvPr/>
        </p:nvPicPr>
        <p:blipFill rotWithShape="1">
          <a:blip r:embed="rId3">
            <a:extLst>
              <a:ext uri="{28A0092B-C50C-407E-A947-70E740481C1C}">
                <a14:useLocalDpi xmlns:a14="http://schemas.microsoft.com/office/drawing/2010/main" val="0"/>
              </a:ext>
            </a:extLst>
          </a:blip>
          <a:srcRect l="10457" t="2614" r="9369" b="8497"/>
          <a:stretch/>
        </p:blipFill>
        <p:spPr>
          <a:xfrm>
            <a:off x="4876800" y="819150"/>
            <a:ext cx="4433047" cy="3276600"/>
          </a:xfrm>
          <a:prstGeom prst="rect">
            <a:avLst/>
          </a:prstGeom>
          <a:effectLst>
            <a:softEdge rad="127000"/>
          </a:effectLst>
        </p:spPr>
      </p:pic>
      <p:sp>
        <p:nvSpPr>
          <p:cNvPr id="2" name="Title 1"/>
          <p:cNvSpPr>
            <a:spLocks noGrp="1"/>
          </p:cNvSpPr>
          <p:nvPr>
            <p:ph type="title"/>
          </p:nvPr>
        </p:nvSpPr>
        <p:spPr>
          <a:xfrm>
            <a:off x="228600" y="274638"/>
            <a:ext cx="8610600" cy="993775"/>
          </a:xfrm>
        </p:spPr>
        <p:txBody>
          <a:bodyPr>
            <a:noAutofit/>
          </a:bodyPr>
          <a:lstStyle/>
          <a:p>
            <a:r>
              <a:rPr lang="en-US" sz="3600" b="1" dirty="0" smtClean="0">
                <a:latin typeface="Arial" panose="020B0604020202020204" pitchFamily="34" charset="0"/>
                <a:cs typeface="Arial" panose="020B0604020202020204" pitchFamily="34" charset="0"/>
              </a:rPr>
              <a:t>Benefits </a:t>
            </a:r>
            <a:r>
              <a:rPr lang="en-US" sz="3600" b="1" dirty="0">
                <a:latin typeface="Arial" panose="020B0604020202020204" pitchFamily="34" charset="0"/>
                <a:cs typeface="Arial" panose="020B0604020202020204" pitchFamily="34" charset="0"/>
              </a:rPr>
              <a:t>of Legs Up the Wall Yoga Posture</a:t>
            </a:r>
            <a:br>
              <a:rPr lang="en-US" sz="3600" b="1"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230214"/>
            <a:ext cx="8210550" cy="3363911"/>
          </a:xfrm>
        </p:spPr>
        <p:txBody>
          <a:bodyPr>
            <a:normAutofit/>
          </a:bodyPr>
          <a:lstStyle/>
          <a:p>
            <a:pPr marL="514350" indent="-514350">
              <a:buFont typeface="+mj-lt"/>
              <a:buAutoNum type="arabicPeriod"/>
            </a:pPr>
            <a:r>
              <a:rPr lang="en-US" sz="3200" dirty="0" smtClean="0"/>
              <a:t>It reduces edema in the legs and feet</a:t>
            </a:r>
          </a:p>
          <a:p>
            <a:pPr marL="514350" indent="-514350">
              <a:buFont typeface="+mj-lt"/>
              <a:buAutoNum type="arabicPeriod"/>
            </a:pPr>
            <a:r>
              <a:rPr lang="en-US" sz="3200" dirty="0" smtClean="0"/>
              <a:t>It relieves tired leg muscles</a:t>
            </a:r>
          </a:p>
          <a:p>
            <a:pPr marL="514350" indent="-514350">
              <a:buFont typeface="+mj-lt"/>
              <a:buAutoNum type="arabicPeriod"/>
            </a:pPr>
            <a:r>
              <a:rPr lang="en-US" sz="3200" dirty="0" smtClean="0"/>
              <a:t>It gives you all the benefits of inversion, without the effort</a:t>
            </a:r>
          </a:p>
          <a:p>
            <a:pPr marL="514350" indent="-514350">
              <a:buFont typeface="+mj-lt"/>
              <a:buAutoNum type="arabicPeriod"/>
            </a:pPr>
            <a:r>
              <a:rPr lang="en-US" sz="3200" dirty="0" smtClean="0"/>
              <a:t>It is super calming for the nervous system</a:t>
            </a:r>
          </a:p>
          <a:p>
            <a:pPr marL="514350" indent="-514350">
              <a:buFont typeface="+mj-lt"/>
              <a:buAutoNum type="arabicPeriod"/>
            </a:pPr>
            <a:r>
              <a:rPr lang="en-US" sz="3200" dirty="0" smtClean="0"/>
              <a:t>It helps quiet the mind</a:t>
            </a:r>
            <a:endParaRPr lang="en-US" sz="3200" dirty="0" smtClean="0">
              <a:hlinkClick r:id="rId4"/>
            </a:endParaRPr>
          </a:p>
          <a:p>
            <a:endParaRPr lang="en-US" dirty="0"/>
          </a:p>
        </p:txBody>
      </p:sp>
      <p:sp>
        <p:nvSpPr>
          <p:cNvPr id="5" name="TextBox 4"/>
          <p:cNvSpPr txBox="1"/>
          <p:nvPr/>
        </p:nvSpPr>
        <p:spPr>
          <a:xfrm>
            <a:off x="6629400" y="3977760"/>
            <a:ext cx="2371725" cy="369332"/>
          </a:xfrm>
          <a:prstGeom prst="rect">
            <a:avLst/>
          </a:prstGeom>
          <a:noFill/>
        </p:spPr>
        <p:txBody>
          <a:bodyPr wrap="square" rtlCol="0">
            <a:spAutoFit/>
          </a:bodyPr>
          <a:lstStyle/>
          <a:p>
            <a:r>
              <a:rPr lang="en-US" dirty="0"/>
              <a:t>(Washington, 2018)</a:t>
            </a:r>
          </a:p>
        </p:txBody>
      </p:sp>
    </p:spTree>
    <p:extLst>
      <p:ext uri="{BB962C8B-B14F-4D97-AF65-F5344CB8AC3E}">
        <p14:creationId xmlns:p14="http://schemas.microsoft.com/office/powerpoint/2010/main" val="4086101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60362"/>
            <a:ext cx="7886700" cy="993775"/>
          </a:xfrm>
        </p:spPr>
        <p:txBody>
          <a:bodyPr>
            <a:normAutofit/>
          </a:bodyPr>
          <a:lstStyle/>
          <a:p>
            <a:r>
              <a:rPr lang="en-US" sz="3600" dirty="0" smtClean="0">
                <a:latin typeface="Arial" panose="020B0604020202020204" pitchFamily="34" charset="0"/>
                <a:cs typeface="Arial" panose="020B0604020202020204" pitchFamily="34" charset="0"/>
              </a:rPr>
              <a:t>Teaching Self Regulation</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3827" y="1428750"/>
            <a:ext cx="8210550" cy="3508375"/>
          </a:xfrm>
        </p:spPr>
        <p:txBody>
          <a:bodyPr/>
          <a:lstStyle/>
          <a:p>
            <a:pPr marL="0" indent="0">
              <a:buNone/>
            </a:pPr>
            <a:r>
              <a:rPr lang="en-US" dirty="0" smtClean="0"/>
              <a:t>A prefrontal cortex skill that can be trained</a:t>
            </a:r>
          </a:p>
          <a:p>
            <a:r>
              <a:rPr lang="en-US" dirty="0" smtClean="0"/>
              <a:t>Delayed Gratification</a:t>
            </a:r>
          </a:p>
          <a:p>
            <a:r>
              <a:rPr lang="en-US" dirty="0" smtClean="0"/>
              <a:t>Recognize a bigger goal to help control an impulse</a:t>
            </a:r>
          </a:p>
          <a:p>
            <a:r>
              <a:rPr lang="en-US" dirty="0" smtClean="0"/>
              <a:t>Make decisions for themselves</a:t>
            </a:r>
          </a:p>
          <a:p>
            <a:r>
              <a:rPr lang="en-US" dirty="0" smtClean="0"/>
              <a:t>Opportunities for the child to plan ahead</a:t>
            </a:r>
          </a:p>
          <a:p>
            <a:pPr marL="0" indent="0">
              <a:buNone/>
            </a:pPr>
            <a:r>
              <a:rPr lang="en-US" dirty="0" smtClean="0"/>
              <a:t>Practice!!!</a:t>
            </a:r>
            <a:endParaRPr lang="en-US" dirty="0"/>
          </a:p>
        </p:txBody>
      </p:sp>
      <p:sp>
        <p:nvSpPr>
          <p:cNvPr id="4" name="TextBox 3"/>
          <p:cNvSpPr txBox="1"/>
          <p:nvPr/>
        </p:nvSpPr>
        <p:spPr>
          <a:xfrm>
            <a:off x="6869806" y="3963948"/>
            <a:ext cx="2286000" cy="369332"/>
          </a:xfrm>
          <a:prstGeom prst="rect">
            <a:avLst/>
          </a:prstGeom>
          <a:noFill/>
        </p:spPr>
        <p:txBody>
          <a:bodyPr wrap="square" rtlCol="0">
            <a:spAutoFit/>
          </a:bodyPr>
          <a:lstStyle/>
          <a:p>
            <a:r>
              <a:rPr lang="en-US" dirty="0"/>
              <a:t>(Dewar, 2015)</a:t>
            </a:r>
          </a:p>
        </p:txBody>
      </p:sp>
      <p:pic>
        <p:nvPicPr>
          <p:cNvPr id="5" name="Picture 4" descr="It reads og the temptation the marshmallow test" title="2 kids with a marshmallow in front of them"/>
          <p:cNvPicPr>
            <a:picLocks noChangeAspect="1"/>
          </p:cNvPicPr>
          <p:nvPr/>
        </p:nvPicPr>
        <p:blipFill>
          <a:blip r:embed="rId3"/>
          <a:stretch>
            <a:fillRect/>
          </a:stretch>
        </p:blipFill>
        <p:spPr>
          <a:xfrm>
            <a:off x="6869806" y="0"/>
            <a:ext cx="2286000" cy="1714500"/>
          </a:xfrm>
          <a:prstGeom prst="rect">
            <a:avLst/>
          </a:prstGeom>
        </p:spPr>
      </p:pic>
    </p:spTree>
    <p:extLst>
      <p:ext uri="{BB962C8B-B14F-4D97-AF65-F5344CB8AC3E}">
        <p14:creationId xmlns:p14="http://schemas.microsoft.com/office/powerpoint/2010/main" val="11075045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63000" cy="685800"/>
          </a:xfrm>
        </p:spPr>
        <p:txBody>
          <a:bodyPr>
            <a:noAutofit/>
          </a:bodyPr>
          <a:lstStyle/>
          <a:p>
            <a:r>
              <a:rPr lang="en-US" sz="3600" dirty="0" smtClean="0">
                <a:latin typeface="Arial" panose="020B0604020202020204" pitchFamily="34" charset="0"/>
                <a:cs typeface="Arial" panose="020B0604020202020204" pitchFamily="34" charset="0"/>
              </a:rPr>
              <a:t>Teaching Relaxation Methods</a:t>
            </a:r>
            <a:endParaRPr lang="en-US" sz="3600" dirty="0">
              <a:latin typeface="Arial" panose="020B0604020202020204" pitchFamily="34" charset="0"/>
              <a:cs typeface="Arial" panose="020B0604020202020204" pitchFamily="34" charset="0"/>
            </a:endParaRPr>
          </a:p>
        </p:txBody>
      </p:sp>
      <p:pic>
        <p:nvPicPr>
          <p:cNvPr id="6" name="Sesame Street- Common and Colbie Caillat - 'Belly Breathe' with El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514350"/>
            <a:ext cx="6714332" cy="4419599"/>
          </a:xfrm>
          <a:prstGeom prst="rect">
            <a:avLst/>
          </a:prstGeom>
        </p:spPr>
      </p:pic>
      <p:sp>
        <p:nvSpPr>
          <p:cNvPr id="3" name="TextBox 2"/>
          <p:cNvSpPr txBox="1"/>
          <p:nvPr/>
        </p:nvSpPr>
        <p:spPr>
          <a:xfrm>
            <a:off x="6477000" y="4850185"/>
            <a:ext cx="2438400" cy="369332"/>
          </a:xfrm>
          <a:prstGeom prst="rect">
            <a:avLst/>
          </a:prstGeom>
          <a:noFill/>
        </p:spPr>
        <p:txBody>
          <a:bodyPr wrap="square" rtlCol="0">
            <a:spAutoFit/>
          </a:bodyPr>
          <a:lstStyle/>
          <a:p>
            <a:r>
              <a:rPr lang="en-US" dirty="0"/>
              <a:t>(Sesame Street, 2012)</a:t>
            </a:r>
          </a:p>
        </p:txBody>
      </p:sp>
    </p:spTree>
    <p:extLst>
      <p:ext uri="{BB962C8B-B14F-4D97-AF65-F5344CB8AC3E}">
        <p14:creationId xmlns:p14="http://schemas.microsoft.com/office/powerpoint/2010/main" val="3540175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217025" y="171382"/>
            <a:ext cx="6945775" cy="590551"/>
          </a:xfrm>
        </p:spPr>
        <p:txBody>
          <a:bodyPr>
            <a:noAutofit/>
          </a:bodyPr>
          <a:lstStyle/>
          <a:p>
            <a:r>
              <a:rPr lang="en-US" altLang="en-US" sz="3600" dirty="0" smtClean="0">
                <a:latin typeface="Arial" panose="020B0604020202020204" pitchFamily="34" charset="0"/>
                <a:cs typeface="Arial" panose="020B0604020202020204" pitchFamily="34" charset="0"/>
              </a:rPr>
              <a:t>“Time-out” vs</a:t>
            </a:r>
            <a:r>
              <a:rPr lang="en-US" altLang="en-US" sz="3600" dirty="0">
                <a:latin typeface="Arial" panose="020B0604020202020204" pitchFamily="34" charset="0"/>
                <a:cs typeface="Arial" panose="020B0604020202020204" pitchFamily="34" charset="0"/>
              </a:rPr>
              <a:t>. Calming Space </a:t>
            </a:r>
          </a:p>
        </p:txBody>
      </p:sp>
      <p:sp>
        <p:nvSpPr>
          <p:cNvPr id="83971" name="Content Placeholder 2"/>
          <p:cNvSpPr>
            <a:spLocks noGrp="1"/>
          </p:cNvSpPr>
          <p:nvPr>
            <p:ph sz="half" idx="1"/>
          </p:nvPr>
        </p:nvSpPr>
        <p:spPr>
          <a:xfrm>
            <a:off x="4648201" y="708640"/>
            <a:ext cx="4487214" cy="3644504"/>
          </a:xfrm>
        </p:spPr>
        <p:txBody>
          <a:bodyPr>
            <a:normAutofit fontScale="85000" lnSpcReduction="10000"/>
          </a:bodyPr>
          <a:lstStyle/>
          <a:p>
            <a:pPr marL="0" indent="0" algn="ctr">
              <a:buNone/>
              <a:defRPr/>
            </a:pPr>
            <a:r>
              <a:rPr lang="en-US" altLang="en-US" sz="3300" dirty="0" smtClean="0">
                <a:solidFill>
                  <a:srgbClr val="0070C0"/>
                </a:solidFill>
              </a:rPr>
              <a:t>Calming Space</a:t>
            </a:r>
          </a:p>
          <a:p>
            <a:pPr>
              <a:defRPr/>
            </a:pPr>
            <a:r>
              <a:rPr lang="en-US" altLang="en-US" dirty="0" smtClean="0"/>
              <a:t>Focus person chooses to go to space on their own</a:t>
            </a:r>
          </a:p>
          <a:p>
            <a:pPr>
              <a:defRPr/>
            </a:pPr>
            <a:r>
              <a:rPr lang="en-US" altLang="en-US" dirty="0" smtClean="0"/>
              <a:t>Never told to go there, but can be reminded that it is available</a:t>
            </a:r>
          </a:p>
          <a:p>
            <a:pPr>
              <a:defRPr/>
            </a:pPr>
            <a:r>
              <a:rPr lang="en-US" altLang="en-US" dirty="0" smtClean="0"/>
              <a:t>Focus person chooses the space and is involved in the decorating/setup</a:t>
            </a:r>
          </a:p>
          <a:p>
            <a:pPr>
              <a:defRPr/>
            </a:pPr>
            <a:r>
              <a:rPr lang="en-US" altLang="en-US" dirty="0" smtClean="0"/>
              <a:t>Focus Person is in </a:t>
            </a:r>
            <a:r>
              <a:rPr lang="en-US" altLang="en-US" i="1" dirty="0" smtClean="0"/>
              <a:t>proactive</a:t>
            </a:r>
            <a:r>
              <a:rPr lang="en-US" altLang="en-US" dirty="0" smtClean="0"/>
              <a:t> control</a:t>
            </a:r>
          </a:p>
        </p:txBody>
      </p:sp>
      <p:sp>
        <p:nvSpPr>
          <p:cNvPr id="63492" name="Content Placeholder 3"/>
          <p:cNvSpPr>
            <a:spLocks noGrp="1"/>
          </p:cNvSpPr>
          <p:nvPr>
            <p:ph sz="half" idx="2"/>
          </p:nvPr>
        </p:nvSpPr>
        <p:spPr>
          <a:xfrm>
            <a:off x="228600" y="784840"/>
            <a:ext cx="3886200" cy="3492104"/>
          </a:xfrm>
        </p:spPr>
        <p:txBody>
          <a:bodyPr>
            <a:normAutofit fontScale="85000" lnSpcReduction="10000"/>
          </a:bodyPr>
          <a:lstStyle/>
          <a:p>
            <a:pPr marL="205979" lvl="1" indent="0" algn="ctr">
              <a:buNone/>
            </a:pPr>
            <a:r>
              <a:rPr lang="en-US" altLang="en-US" sz="3300" dirty="0">
                <a:solidFill>
                  <a:srgbClr val="FF0000"/>
                </a:solidFill>
              </a:rPr>
              <a:t>“Time Out”</a:t>
            </a:r>
          </a:p>
          <a:p>
            <a:r>
              <a:rPr lang="en-US" altLang="en-US" dirty="0" smtClean="0"/>
              <a:t>Instructed to go to a designated room/place based on their behavior</a:t>
            </a:r>
          </a:p>
          <a:p>
            <a:r>
              <a:rPr lang="en-US" altLang="en-US" dirty="0" smtClean="0"/>
              <a:t>Loss of access to preferred activities (e.g., cancelling a trip into community or loss of privileges to iPad or TV)</a:t>
            </a:r>
          </a:p>
        </p:txBody>
      </p:sp>
    </p:spTree>
    <p:extLst>
      <p:ext uri="{BB962C8B-B14F-4D97-AF65-F5344CB8AC3E}">
        <p14:creationId xmlns:p14="http://schemas.microsoft.com/office/powerpoint/2010/main" val="11435316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654"/>
            <a:ext cx="7886700" cy="993775"/>
          </a:xfrm>
          <a:solidFill>
            <a:schemeClr val="bg1"/>
          </a:solidFill>
        </p:spPr>
        <p:txBody>
          <a:bodyPr>
            <a:normAutofit/>
          </a:bodyPr>
          <a:lstStyle/>
          <a:p>
            <a:r>
              <a:rPr lang="en-US" sz="3600" dirty="0" smtClean="0">
                <a:latin typeface="Arial" panose="020B0604020202020204" pitchFamily="34" charset="0"/>
                <a:cs typeface="Arial" panose="020B0604020202020204" pitchFamily="34" charset="0"/>
              </a:rPr>
              <a:t>Calming Space Ideas</a:t>
            </a:r>
            <a:endParaRPr lang="en-US" sz="3600" dirty="0">
              <a:latin typeface="Arial" panose="020B0604020202020204" pitchFamily="34" charset="0"/>
              <a:cs typeface="Arial" panose="020B0604020202020204" pitchFamily="34" charset="0"/>
            </a:endParaRPr>
          </a:p>
        </p:txBody>
      </p:sp>
      <p:pic>
        <p:nvPicPr>
          <p:cNvPr id="4" name="Content Placeholder 3" title="milk jug igloo"/>
          <p:cNvPicPr>
            <a:picLocks noGrp="1" noChangeAspect="1"/>
          </p:cNvPicPr>
          <p:nvPr>
            <p:ph idx="1"/>
          </p:nvPr>
        </p:nvPicPr>
        <p:blipFill>
          <a:blip r:embed="rId3"/>
          <a:stretch>
            <a:fillRect/>
          </a:stretch>
        </p:blipFill>
        <p:spPr>
          <a:xfrm>
            <a:off x="5480657" y="-1"/>
            <a:ext cx="3529993" cy="2640434"/>
          </a:xfrm>
          <a:prstGeom prst="rect">
            <a:avLst/>
          </a:prstGeom>
        </p:spPr>
      </p:pic>
      <p:pic>
        <p:nvPicPr>
          <p:cNvPr id="3" name="Picture 2" title="tent in a room"/>
          <p:cNvPicPr>
            <a:picLocks noChangeAspect="1"/>
          </p:cNvPicPr>
          <p:nvPr/>
        </p:nvPicPr>
        <p:blipFill rotWithShape="1">
          <a:blip r:embed="rId4"/>
          <a:srcRect t="4297" r="10779"/>
          <a:stretch/>
        </p:blipFill>
        <p:spPr>
          <a:xfrm>
            <a:off x="-74477" y="819150"/>
            <a:ext cx="2743019" cy="2819400"/>
          </a:xfrm>
          <a:prstGeom prst="rect">
            <a:avLst/>
          </a:prstGeom>
        </p:spPr>
      </p:pic>
      <p:pic>
        <p:nvPicPr>
          <p:cNvPr id="5" name="Picture 4" descr="A pack and play with the side cut out and a crib sheet on the top to make a reading nook with pillows books and a stuffed bunny"/>
          <p:cNvPicPr>
            <a:picLocks noChangeAspect="1"/>
          </p:cNvPicPr>
          <p:nvPr/>
        </p:nvPicPr>
        <p:blipFill rotWithShape="1">
          <a:blip r:embed="rId5"/>
          <a:srcRect l="3803" t="15273" r="3031"/>
          <a:stretch/>
        </p:blipFill>
        <p:spPr>
          <a:xfrm>
            <a:off x="5510758" y="2724150"/>
            <a:ext cx="3633242" cy="2419350"/>
          </a:xfrm>
          <a:prstGeom prst="rect">
            <a:avLst/>
          </a:prstGeom>
        </p:spPr>
      </p:pic>
      <p:pic>
        <p:nvPicPr>
          <p:cNvPr id="6" name="Picture 5" descr="a huge cardboard box with a circle cut out and a big pillow and pictures inside" title="cozy cove"/>
          <p:cNvPicPr>
            <a:picLocks noChangeAspect="1"/>
          </p:cNvPicPr>
          <p:nvPr/>
        </p:nvPicPr>
        <p:blipFill rotWithShape="1">
          <a:blip r:embed="rId6"/>
          <a:srcRect l="5850" t="3846" r="9785" b="-3279"/>
          <a:stretch/>
        </p:blipFill>
        <p:spPr>
          <a:xfrm>
            <a:off x="2727035" y="747170"/>
            <a:ext cx="2683165" cy="1857540"/>
          </a:xfrm>
          <a:prstGeom prst="rect">
            <a:avLst/>
          </a:prstGeom>
        </p:spPr>
      </p:pic>
      <p:pic>
        <p:nvPicPr>
          <p:cNvPr id="9" name="Picture 8" descr="A fake tree trunk made of a big cardboard tube and painted to look like a tree it has a big pillow to sit on inside" title="Safe Place"/>
          <p:cNvPicPr>
            <a:picLocks noChangeAspect="1"/>
          </p:cNvPicPr>
          <p:nvPr/>
        </p:nvPicPr>
        <p:blipFill rotWithShape="1">
          <a:blip r:embed="rId7"/>
          <a:srcRect l="6428" r="3599"/>
          <a:stretch/>
        </p:blipFill>
        <p:spPr>
          <a:xfrm>
            <a:off x="2727035" y="2593763"/>
            <a:ext cx="2683165" cy="2549737"/>
          </a:xfrm>
          <a:prstGeom prst="rect">
            <a:avLst/>
          </a:prstGeom>
        </p:spPr>
      </p:pic>
      <p:sp>
        <p:nvSpPr>
          <p:cNvPr id="7" name="TextBox 6"/>
          <p:cNvSpPr txBox="1"/>
          <p:nvPr/>
        </p:nvSpPr>
        <p:spPr>
          <a:xfrm>
            <a:off x="41563" y="3743944"/>
            <a:ext cx="2474077" cy="1138773"/>
          </a:xfrm>
          <a:prstGeom prst="rect">
            <a:avLst/>
          </a:prstGeom>
          <a:noFill/>
        </p:spPr>
        <p:txBody>
          <a:bodyPr wrap="square" rtlCol="0">
            <a:spAutoFit/>
          </a:bodyPr>
          <a:lstStyle/>
          <a:p>
            <a:r>
              <a:rPr lang="en-US" sz="1600" dirty="0"/>
              <a:t>Photo Credit:</a:t>
            </a:r>
            <a:endParaRPr lang="en-US" sz="1600" dirty="0">
              <a:hlinkClick r:id="rId8"/>
            </a:endParaRPr>
          </a:p>
          <a:p>
            <a:r>
              <a:rPr lang="en-US" sz="1200" dirty="0" smtClean="0"/>
              <a:t>Tent = (morningculture.co, 2017)</a:t>
            </a:r>
          </a:p>
          <a:p>
            <a:r>
              <a:rPr lang="en-US" sz="1200" dirty="0" smtClean="0"/>
              <a:t>Cozy Cove &amp; Safe Place = Pinterest</a:t>
            </a:r>
          </a:p>
          <a:p>
            <a:r>
              <a:rPr lang="en-US" sz="1200" dirty="0" smtClean="0"/>
              <a:t>Igloo = (Warren</a:t>
            </a:r>
            <a:r>
              <a:rPr lang="en-US" sz="1200" dirty="0"/>
              <a:t>, 2017)</a:t>
            </a:r>
          </a:p>
          <a:p>
            <a:endParaRPr lang="en-US" sz="1400" dirty="0"/>
          </a:p>
        </p:txBody>
      </p:sp>
    </p:spTree>
    <p:extLst>
      <p:ext uri="{BB962C8B-B14F-4D97-AF65-F5344CB8AC3E}">
        <p14:creationId xmlns:p14="http://schemas.microsoft.com/office/powerpoint/2010/main" val="10519102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5257"/>
            <a:ext cx="7886700" cy="717694"/>
          </a:xfrm>
        </p:spPr>
        <p:txBody>
          <a:bodyPr>
            <a:normAutofit/>
          </a:bodyPr>
          <a:lstStyle/>
          <a:p>
            <a:r>
              <a:rPr lang="en-US" sz="3600" dirty="0" smtClean="0">
                <a:latin typeface="Arial" panose="020B0604020202020204" pitchFamily="34" charset="0"/>
                <a:cs typeface="Arial" panose="020B0604020202020204" pitchFamily="34" charset="0"/>
              </a:rPr>
              <a:t>References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 y="590550"/>
            <a:ext cx="8991600" cy="4041776"/>
          </a:xfrm>
        </p:spPr>
        <p:txBody>
          <a:bodyPr>
            <a:normAutofit/>
          </a:bodyPr>
          <a:lstStyle/>
          <a:p>
            <a:pPr marL="457200" indent="-457200">
              <a:buNone/>
            </a:pPr>
            <a:r>
              <a:rPr lang="en-US" sz="1600" dirty="0" smtClean="0"/>
              <a:t>Behavior </a:t>
            </a:r>
            <a:r>
              <a:rPr lang="en-US" sz="1600" dirty="0"/>
              <a:t>&amp; Communication (2015). </a:t>
            </a:r>
            <a:r>
              <a:rPr lang="en-US" sz="1600" u="sng" dirty="0">
                <a:hlinkClick r:id="rId3"/>
              </a:rPr>
              <a:t>https://communicatepa.wikispaces.com/Behavior+%26+Communication?responseToken=4010f7db139100b918cbfbb388abc146</a:t>
            </a:r>
            <a:endParaRPr lang="en-US" sz="1600" dirty="0"/>
          </a:p>
          <a:p>
            <a:pPr marL="457200" indent="-457200">
              <a:buNone/>
            </a:pPr>
            <a:r>
              <a:rPr lang="en-US" sz="1600" dirty="0"/>
              <a:t>Clements, D. (2012). Raising Little </a:t>
            </a:r>
            <a:r>
              <a:rPr lang="en-US" sz="1600" dirty="0" err="1"/>
              <a:t>Rhodies</a:t>
            </a:r>
            <a:r>
              <a:rPr lang="en-US" sz="1600" dirty="0"/>
              <a:t>. </a:t>
            </a:r>
            <a:r>
              <a:rPr lang="en-US" sz="1600" u="sng" dirty="0">
                <a:hlinkClick r:id="rId4"/>
              </a:rPr>
              <a:t>http://raisinglittlerhodies.blogspot.com/</a:t>
            </a:r>
            <a:endParaRPr lang="en-US" sz="1600" dirty="0"/>
          </a:p>
          <a:p>
            <a:pPr marL="457200" indent="-457200">
              <a:buNone/>
            </a:pPr>
            <a:r>
              <a:rPr lang="en-US" sz="1600" dirty="0"/>
              <a:t>Dewar, G. (2015, 11). </a:t>
            </a:r>
            <a:r>
              <a:rPr lang="en-US" sz="1600" i="1" dirty="0"/>
              <a:t>Parenting Science</a:t>
            </a:r>
            <a:r>
              <a:rPr lang="en-US" sz="1600" dirty="0"/>
              <a:t>. Retrieved from Teaching self-control: Evidence-based tips: </a:t>
            </a:r>
            <a:r>
              <a:rPr lang="en-US" sz="1600" u="sng" dirty="0">
                <a:hlinkClick r:id="rId5"/>
              </a:rPr>
              <a:t>https://www.parentingscience.com/teaching-self-control.html</a:t>
            </a:r>
            <a:endParaRPr lang="en-US" sz="1600" dirty="0"/>
          </a:p>
          <a:p>
            <a:pPr marL="457200" indent="-457200">
              <a:buNone/>
            </a:pPr>
            <a:r>
              <a:rPr lang="en-US" sz="1600" dirty="0"/>
              <a:t>Discovery Primary School. (</a:t>
            </a:r>
            <a:r>
              <a:rPr lang="en-US" sz="1600" dirty="0" err="1"/>
              <a:t>n.d.</a:t>
            </a:r>
            <a:r>
              <a:rPr lang="en-US" sz="1600" dirty="0"/>
              <a:t>). Retrieved from Kelso's Choices: </a:t>
            </a:r>
            <a:r>
              <a:rPr lang="en-US" sz="1600" u="sng" dirty="0">
                <a:hlinkClick r:id="rId6"/>
              </a:rPr>
              <a:t>http://discovery.fifeschools.com/resources/kelso-s-choices</a:t>
            </a:r>
            <a:endParaRPr lang="en-US" sz="1600" dirty="0"/>
          </a:p>
          <a:p>
            <a:pPr marL="457200" indent="-457200">
              <a:buNone/>
            </a:pPr>
            <a:r>
              <a:rPr lang="en-US" sz="1600" dirty="0" err="1"/>
              <a:t>Efoza</a:t>
            </a:r>
            <a:r>
              <a:rPr lang="en-US" sz="1600" dirty="0"/>
              <a:t>. (2018). Retrieved from 6 Best Images of Choice Charts For Students: </a:t>
            </a:r>
            <a:r>
              <a:rPr lang="en-US" sz="1600" u="sng" dirty="0">
                <a:hlinkClick r:id="rId7"/>
              </a:rPr>
              <a:t>http://www.efoza.com/post_choice-charts-for-students_395164</a:t>
            </a:r>
            <a:r>
              <a:rPr lang="en-US" sz="1600" u="sng" dirty="0" smtClean="0">
                <a:hlinkClick r:id="rId7"/>
              </a:rPr>
              <a:t>/</a:t>
            </a:r>
            <a:endParaRPr lang="en-US" sz="1600" u="sng" dirty="0" smtClean="0"/>
          </a:p>
          <a:p>
            <a:pPr marL="457200" indent="-457200">
              <a:buNone/>
            </a:pPr>
            <a:endParaRPr lang="en-US" dirty="0"/>
          </a:p>
          <a:p>
            <a:endParaRPr lang="en-US" dirty="0"/>
          </a:p>
        </p:txBody>
      </p:sp>
    </p:spTree>
    <p:extLst>
      <p:ext uri="{BB962C8B-B14F-4D97-AF65-F5344CB8AC3E}">
        <p14:creationId xmlns:p14="http://schemas.microsoft.com/office/powerpoint/2010/main" val="537097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319268" y="361950"/>
            <a:ext cx="4038600" cy="741363"/>
          </a:xfrm>
        </p:spPr>
        <p:txBody>
          <a:bodyPr>
            <a:normAutofit fontScale="90000"/>
          </a:bodyPr>
          <a:lstStyle/>
          <a:p>
            <a:r>
              <a:rPr lang="en-US" altLang="en-US" sz="4000" dirty="0" smtClean="0">
                <a:latin typeface="Arial" panose="020B0604020202020204" pitchFamily="34" charset="0"/>
                <a:cs typeface="Arial" panose="020B0604020202020204" pitchFamily="34" charset="0"/>
              </a:rPr>
              <a:t>About WVU CED</a:t>
            </a:r>
          </a:p>
        </p:txBody>
      </p:sp>
      <p:sp>
        <p:nvSpPr>
          <p:cNvPr id="21507" name="Content Placeholder 4"/>
          <p:cNvSpPr>
            <a:spLocks noGrp="1"/>
          </p:cNvSpPr>
          <p:nvPr>
            <p:ph type="body" idx="4294967295"/>
          </p:nvPr>
        </p:nvSpPr>
        <p:spPr>
          <a:xfrm>
            <a:off x="319268" y="1173162"/>
            <a:ext cx="3736975" cy="3392488"/>
          </a:xfrm>
        </p:spPr>
        <p:txBody>
          <a:bodyPr>
            <a:normAutofit/>
          </a:bodyPr>
          <a:lstStyle/>
          <a:p>
            <a:r>
              <a:rPr lang="en-US" altLang="en-US" sz="2200" dirty="0" smtClean="0">
                <a:latin typeface="Arial" panose="020B0604020202020204" pitchFamily="34" charset="0"/>
                <a:cs typeface="Arial" panose="020B0604020202020204" pitchFamily="34" charset="0"/>
              </a:rPr>
              <a:t>Serves individuals with disabilities across the life span in all 55 counties</a:t>
            </a:r>
          </a:p>
          <a:p>
            <a:r>
              <a:rPr lang="en-US" altLang="en-US" sz="2200" dirty="0" smtClean="0">
                <a:latin typeface="Arial" panose="020B0604020202020204" pitchFamily="34" charset="0"/>
                <a:cs typeface="Arial" panose="020B0604020202020204" pitchFamily="34" charset="0"/>
              </a:rPr>
              <a:t>7 Programs</a:t>
            </a:r>
          </a:p>
          <a:p>
            <a:r>
              <a:rPr lang="en-US" altLang="en-US" sz="2200" dirty="0" smtClean="0">
                <a:latin typeface="Arial" panose="020B0604020202020204" pitchFamily="34" charset="0"/>
                <a:cs typeface="Arial" panose="020B0604020202020204" pitchFamily="34" charset="0"/>
              </a:rPr>
              <a:t>4 Clinics</a:t>
            </a:r>
          </a:p>
          <a:p>
            <a:r>
              <a:rPr lang="en-US" altLang="en-US" sz="2200" dirty="0" smtClean="0">
                <a:latin typeface="Arial" panose="020B0604020202020204" pitchFamily="34" charset="0"/>
                <a:cs typeface="Arial" panose="020B0604020202020204" pitchFamily="34" charset="0"/>
              </a:rPr>
              <a:t>Approx. 90 Staff</a:t>
            </a:r>
          </a:p>
          <a:p>
            <a:r>
              <a:rPr lang="en-US" altLang="en-US" sz="2200" dirty="0" smtClean="0">
                <a:latin typeface="Arial" panose="020B0604020202020204" pitchFamily="34" charset="0"/>
                <a:cs typeface="Arial" panose="020B0604020202020204" pitchFamily="34" charset="0"/>
              </a:rPr>
              <a:t>Multiple state and federal partners</a:t>
            </a:r>
          </a:p>
          <a:p>
            <a:endParaRPr lang="en-US" altLang="en-US" dirty="0" smtClean="0"/>
          </a:p>
        </p:txBody>
      </p:sp>
      <p:pic>
        <p:nvPicPr>
          <p:cNvPr id="4" name="Content Placeholder 3" descr="Counties with CED staff include: Ohio, Monongalia, Marion, Harrison, Berkeley, Hampshire, Pendleton, Randolph, Wood, Braxton, Roane, Cabell, Putnam, Kanawha, Nicholas, Fayette, Greenbrier, Loagan, and Raleigh." title="Map of WV Counties"/>
          <p:cNvPicPr>
            <a:picLocks noGrp="1" noChangeAspect="1"/>
          </p:cNvPicPr>
          <p:nvPr>
            <p:ph sz="half" idx="4294967295"/>
          </p:nvPr>
        </p:nvPicPr>
        <p:blipFill>
          <a:blip r:embed="rId3"/>
          <a:stretch>
            <a:fillRect/>
          </a:stretch>
        </p:blipFill>
        <p:spPr>
          <a:xfrm>
            <a:off x="3733800" y="571500"/>
            <a:ext cx="5951537" cy="3994150"/>
          </a:xfrm>
          <a:effectLst>
            <a:outerShdw blurRad="190500" algn="tl" rotWithShape="0">
              <a:srgbClr val="000000">
                <a:alpha val="70000"/>
              </a:srgbClr>
            </a:outerShdw>
          </a:effectLst>
        </p:spPr>
      </p:pic>
    </p:spTree>
    <p:extLst>
      <p:ext uri="{BB962C8B-B14F-4D97-AF65-F5344CB8AC3E}">
        <p14:creationId xmlns:p14="http://schemas.microsoft.com/office/powerpoint/2010/main" val="28822501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5257"/>
            <a:ext cx="7886700" cy="717694"/>
          </a:xfrm>
        </p:spPr>
        <p:txBody>
          <a:bodyPr>
            <a:normAutofit/>
          </a:bodyPr>
          <a:lstStyle/>
          <a:p>
            <a:r>
              <a:rPr lang="en-US" sz="3600" dirty="0" smtClean="0">
                <a:latin typeface="Arial" panose="020B0604020202020204" pitchFamily="34" charset="0"/>
                <a:cs typeface="Arial" panose="020B0604020202020204" pitchFamily="34" charset="0"/>
              </a:rPr>
              <a:t>References</a:t>
            </a:r>
            <a:endParaRPr lang="en-US" sz="3600" dirty="0">
              <a:latin typeface="Arial" panose="020B0604020202020204" pitchFamily="34" charset="0"/>
              <a:cs typeface="Arial" panose="020B0604020202020204" pitchFamily="34" charset="0"/>
            </a:endParaRPr>
          </a:p>
        </p:txBody>
      </p:sp>
      <p:sp>
        <p:nvSpPr>
          <p:cNvPr id="4" name="Rectangle 3"/>
          <p:cNvSpPr/>
          <p:nvPr/>
        </p:nvSpPr>
        <p:spPr>
          <a:xfrm>
            <a:off x="152400" y="590550"/>
            <a:ext cx="8915400" cy="3298275"/>
          </a:xfrm>
          <a:prstGeom prst="rect">
            <a:avLst/>
          </a:prstGeom>
        </p:spPr>
        <p:txBody>
          <a:bodyPr wrap="square">
            <a:spAutoFit/>
          </a:bodyPr>
          <a:lstStyle/>
          <a:p>
            <a:pPr marL="457200" indent="-457200">
              <a:lnSpc>
                <a:spcPct val="107000"/>
              </a:lnSpc>
              <a:spcAft>
                <a:spcPts val="800"/>
              </a:spcAft>
            </a:pPr>
            <a:r>
              <a:rPr lang="en-US" sz="1600" dirty="0"/>
              <a:t>Enright, T. (2015, September 30). </a:t>
            </a:r>
            <a:r>
              <a:rPr lang="en-US" sz="1600" i="1" dirty="0"/>
              <a:t>Child Development Institute</a:t>
            </a:r>
            <a:r>
              <a:rPr lang="en-US" sz="1600" dirty="0"/>
              <a:t>. Retrieved from Eight Ways to Encourage Self-Motivation in Your Child: </a:t>
            </a:r>
            <a:r>
              <a:rPr lang="en-US" sz="1600" u="sng" dirty="0">
                <a:hlinkClick r:id="rId3"/>
              </a:rPr>
              <a:t>https://childdevelopmentinfo.com/development/eight-ways-to-encourage-self-motivation-in-your-child/#.WrlaEtqosdU</a:t>
            </a:r>
            <a:endParaRPr lang="en-US" sz="1600" dirty="0"/>
          </a:p>
          <a:p>
            <a:pPr marL="457200" marR="0" indent="-457200">
              <a:lnSpc>
                <a:spcPct val="107000"/>
              </a:lnSpc>
              <a:spcBef>
                <a:spcPts val="0"/>
              </a:spcBef>
              <a:spcAft>
                <a:spcPts val="800"/>
              </a:spcAft>
            </a:pPr>
            <a:r>
              <a:rPr lang="en-US" sz="1600" dirty="0" smtClean="0">
                <a:latin typeface="Calibri" panose="020F0502020204030204" pitchFamily="34" charset="0"/>
                <a:ea typeface="Calibri" panose="020F0502020204030204" pitchFamily="34" charset="0"/>
                <a:cs typeface="Calibri" panose="020F0502020204030204" pitchFamily="34" charset="0"/>
              </a:rPr>
              <a:t>Evans</a:t>
            </a:r>
            <a:r>
              <a:rPr lang="en-US" sz="1600" dirty="0">
                <a:latin typeface="Calibri" panose="020F0502020204030204" pitchFamily="34" charset="0"/>
                <a:ea typeface="Calibri" panose="020F0502020204030204" pitchFamily="34" charset="0"/>
                <a:cs typeface="Calibri" panose="020F0502020204030204" pitchFamily="34" charset="0"/>
              </a:rPr>
              <a:t>, J. (2016, November 12). </a:t>
            </a:r>
            <a:r>
              <a:rPr lang="en-US" sz="1600" i="1" dirty="0">
                <a:latin typeface="Calibri" panose="020F0502020204030204" pitchFamily="34" charset="0"/>
                <a:ea typeface="Calibri" panose="020F0502020204030204" pitchFamily="34" charset="0"/>
                <a:cs typeface="Calibri" panose="020F0502020204030204" pitchFamily="34" charset="0"/>
              </a:rPr>
              <a:t>“The children who need love the most will always ask for it in the most unloving ways” so stop shaming them!</a:t>
            </a:r>
            <a:r>
              <a:rPr lang="en-US" sz="1600" dirty="0">
                <a:latin typeface="Calibri" panose="020F0502020204030204" pitchFamily="34" charset="0"/>
                <a:ea typeface="Calibri" panose="020F0502020204030204" pitchFamily="34" charset="0"/>
                <a:cs typeface="Calibri" panose="020F0502020204030204" pitchFamily="34" charset="0"/>
              </a:rPr>
              <a:t> Retrieved from Jane Evans: </a:t>
            </a:r>
            <a:r>
              <a:rPr lang="en-US" sz="16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http://www.thejaneevans.com/the-children-who-need-love-the-most-will-always-ask-for-it-in-the-most-unloving-ways-so-stop-shaming-them/</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457200" marR="0" indent="-45720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Hinerman, M. (2017). Positive Behavior Support Training Videos for Parents and Professionals. </a:t>
            </a:r>
            <a:r>
              <a:rPr lang="en-US" sz="1600" i="1" dirty="0">
                <a:latin typeface="Calibri" panose="020F0502020204030204" pitchFamily="34" charset="0"/>
                <a:ea typeface="Calibri" panose="020F0502020204030204" pitchFamily="34" charset="0"/>
                <a:cs typeface="Calibri" panose="020F0502020204030204" pitchFamily="34" charset="0"/>
              </a:rPr>
              <a:t>Practiced Routines</a:t>
            </a:r>
            <a:r>
              <a:rPr lang="en-US" sz="1600" dirty="0">
                <a:latin typeface="Calibri" panose="020F0502020204030204" pitchFamily="34" charset="0"/>
                <a:ea typeface="Calibri" panose="020F0502020204030204" pitchFamily="34" charset="0"/>
                <a:cs typeface="Calibri" panose="020F0502020204030204" pitchFamily="34" charset="0"/>
              </a:rPr>
              <a:t>. Iris Education Media.</a:t>
            </a:r>
          </a:p>
          <a:p>
            <a:pPr marL="457200" marR="0" indent="-45720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Katie, S. (2012, October 22). Retrieved from Behavioral Interventions-For Kids: http://</a:t>
            </a:r>
            <a:r>
              <a:rPr lang="en-US" sz="1600" dirty="0" smtClean="0">
                <a:latin typeface="Calibri" panose="020F0502020204030204" pitchFamily="34" charset="0"/>
                <a:ea typeface="Calibri" panose="020F0502020204030204" pitchFamily="34" charset="0"/>
                <a:cs typeface="Calibri" panose="020F0502020204030204" pitchFamily="34" charset="0"/>
              </a:rPr>
              <a:t>www.psrideaweb.com/2012/10/wheel-of-choices.html</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8354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5257"/>
            <a:ext cx="7886700" cy="717694"/>
          </a:xfrm>
        </p:spPr>
        <p:txBody>
          <a:bodyPr>
            <a:normAutofit/>
          </a:bodyPr>
          <a:lstStyle/>
          <a:p>
            <a:r>
              <a:rPr lang="en-US" sz="3600" dirty="0" smtClean="0">
                <a:latin typeface="Arial" panose="020B0604020202020204" pitchFamily="34" charset="0"/>
                <a:cs typeface="Arial" panose="020B0604020202020204" pitchFamily="34" charset="0"/>
              </a:rPr>
              <a:t>References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742952"/>
            <a:ext cx="8058150" cy="3889374"/>
          </a:xfrm>
        </p:spPr>
        <p:txBody>
          <a:bodyPr>
            <a:normAutofit/>
          </a:bodyPr>
          <a:lstStyle/>
          <a:p>
            <a:pPr marL="457200" indent="-457200">
              <a:buNone/>
            </a:pPr>
            <a:endParaRPr lang="en-US" dirty="0"/>
          </a:p>
          <a:p>
            <a:endParaRPr lang="en-US" dirty="0"/>
          </a:p>
        </p:txBody>
      </p:sp>
      <p:sp>
        <p:nvSpPr>
          <p:cNvPr id="4" name="Rectangle 3"/>
          <p:cNvSpPr/>
          <p:nvPr/>
        </p:nvSpPr>
        <p:spPr>
          <a:xfrm>
            <a:off x="152400" y="587553"/>
            <a:ext cx="8915400" cy="3664336"/>
          </a:xfrm>
          <a:prstGeom prst="rect">
            <a:avLst/>
          </a:prstGeom>
        </p:spPr>
        <p:txBody>
          <a:bodyPr wrap="square">
            <a:spAutoFit/>
          </a:bodyPr>
          <a:lstStyle/>
          <a:p>
            <a:pPr marL="457200" indent="-457200">
              <a:lnSpc>
                <a:spcPct val="107000"/>
              </a:lnSpc>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Lacroix, A. (2015, September 13). </a:t>
            </a:r>
            <a:r>
              <a:rPr lang="en-US" sz="1600" i="1" dirty="0">
                <a:latin typeface="Calibri" panose="020F0502020204030204" pitchFamily="34" charset="0"/>
                <a:ea typeface="Calibri" panose="020F0502020204030204" pitchFamily="34" charset="0"/>
                <a:cs typeface="Calibri" panose="020F0502020204030204" pitchFamily="34" charset="0"/>
              </a:rPr>
              <a:t>Caring Mindfulness: Thoughts on The Day of Mindfulness – Pulse.</a:t>
            </a:r>
            <a:r>
              <a:rPr lang="en-US" sz="1600" dirty="0">
                <a:latin typeface="Calibri" panose="020F0502020204030204" pitchFamily="34" charset="0"/>
                <a:ea typeface="Calibri" panose="020F0502020204030204" pitchFamily="34" charset="0"/>
                <a:cs typeface="Calibri" panose="020F0502020204030204" pitchFamily="34" charset="0"/>
              </a:rPr>
              <a:t> Retrieved from Depression Treatments: </a:t>
            </a:r>
            <a:r>
              <a:rPr lang="en-US" sz="16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https://yourdepressiontreatments.wordpress.com/2015/09/13/caring-mindfulness-thoughts-on-the-day-of-mindfulness-pulse/</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457200" marR="0" indent="-457200">
              <a:lnSpc>
                <a:spcPct val="107000"/>
              </a:lnSpc>
              <a:spcBef>
                <a:spcPts val="0"/>
              </a:spcBef>
              <a:spcAft>
                <a:spcPts val="800"/>
              </a:spcAft>
            </a:pPr>
            <a:r>
              <a:rPr lang="en-US" sz="1600" dirty="0" smtClean="0">
                <a:latin typeface="Calibri" panose="020F0502020204030204" pitchFamily="34" charset="0"/>
                <a:ea typeface="Calibri" panose="020F0502020204030204" pitchFamily="34" charset="0"/>
                <a:cs typeface="Calibri" panose="020F0502020204030204" pitchFamily="34" charset="0"/>
              </a:rPr>
              <a:t>Lebowitz</a:t>
            </a:r>
            <a:r>
              <a:rPr lang="en-US" sz="1600" dirty="0">
                <a:latin typeface="Calibri" panose="020F0502020204030204" pitchFamily="34" charset="0"/>
                <a:ea typeface="Calibri" panose="020F0502020204030204" pitchFamily="34" charset="0"/>
                <a:cs typeface="Calibri" panose="020F0502020204030204" pitchFamily="34" charset="0"/>
              </a:rPr>
              <a:t>, S. (2014). 40 Ways to Relax in 5 Minutes or Less. </a:t>
            </a:r>
            <a:r>
              <a:rPr lang="en-US" sz="16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http://greatist.com/happiness/40-ways-relax-5-minutes-or-less</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457200" marR="0" indent="-45720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Calibri" panose="020F0502020204030204" pitchFamily="34" charset="0"/>
              </a:rPr>
              <a:t>Lindsey B.; </a:t>
            </a:r>
            <a:r>
              <a:rPr lang="en-US" sz="1600" dirty="0" err="1">
                <a:latin typeface="Calibri" panose="020F0502020204030204" pitchFamily="34" charset="0"/>
                <a:ea typeface="Calibri" panose="020F0502020204030204" pitchFamily="34" charset="0"/>
                <a:cs typeface="Calibri" panose="020F0502020204030204" pitchFamily="34" charset="0"/>
              </a:rPr>
              <a:t>Peske</a:t>
            </a:r>
            <a:r>
              <a:rPr lang="en-US" sz="1600" dirty="0">
                <a:latin typeface="Calibri" panose="020F0502020204030204" pitchFamily="34" charset="0"/>
                <a:ea typeface="Calibri" panose="020F0502020204030204" pitchFamily="34" charset="0"/>
                <a:cs typeface="Calibri" panose="020F0502020204030204" pitchFamily="34" charset="0"/>
              </a:rPr>
              <a:t>, N.; Grandin, T. (</a:t>
            </a:r>
            <a:r>
              <a:rPr lang="en-US" sz="1600" dirty="0" err="1">
                <a:latin typeface="Calibri" panose="020F0502020204030204" pitchFamily="34" charset="0"/>
                <a:ea typeface="Calibri" panose="020F0502020204030204" pitchFamily="34" charset="0"/>
                <a:cs typeface="Calibri" panose="020F0502020204030204" pitchFamily="34" charset="0"/>
              </a:rPr>
              <a:t>n.d.</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Raising a Sensory Smart Child</a:t>
            </a:r>
            <a:r>
              <a:rPr lang="en-US" sz="1600" dirty="0">
                <a:latin typeface="Calibri" panose="020F0502020204030204" pitchFamily="34" charset="0"/>
                <a:ea typeface="Calibri" panose="020F0502020204030204" pitchFamily="34" charset="0"/>
                <a:cs typeface="Calibri" panose="020F0502020204030204" pitchFamily="34" charset="0"/>
              </a:rPr>
              <a:t>. Retrieved from </a:t>
            </a:r>
            <a:r>
              <a:rPr lang="en-US" sz="16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5"/>
              </a:rPr>
              <a:t>https://www.sensorysmarts.com/sensory_diet_activities.html</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457200" marR="0" indent="-457200">
              <a:lnSpc>
                <a:spcPct val="107000"/>
              </a:lnSpc>
              <a:spcBef>
                <a:spcPts val="0"/>
              </a:spcBef>
              <a:spcAft>
                <a:spcPts val="8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Lovett</a:t>
            </a:r>
            <a:r>
              <a:rPr lang="en-US" sz="1600" dirty="0">
                <a:latin typeface="Calibri" panose="020F0502020204030204" pitchFamily="34" charset="0"/>
                <a:ea typeface="Calibri" panose="020F0502020204030204" pitchFamily="34" charset="0"/>
                <a:cs typeface="Times New Roman" panose="02020603050405020304" pitchFamily="18" charset="0"/>
              </a:rPr>
              <a:t>, H. (1996). </a:t>
            </a:r>
            <a:r>
              <a:rPr lang="en-US" sz="1600" i="1" dirty="0">
                <a:latin typeface="Calibri" panose="020F0502020204030204" pitchFamily="34" charset="0"/>
                <a:ea typeface="Calibri" panose="020F0502020204030204" pitchFamily="34" charset="0"/>
                <a:cs typeface="Times New Roman" panose="02020603050405020304" pitchFamily="18" charset="0"/>
              </a:rPr>
              <a:t>Learning to Listen: Positive Approaches and People with Difficult Behavior.</a:t>
            </a:r>
            <a:r>
              <a:rPr lang="en-US" sz="1600" dirty="0">
                <a:latin typeface="Calibri" panose="020F0502020204030204" pitchFamily="34" charset="0"/>
                <a:ea typeface="Calibri" panose="020F0502020204030204" pitchFamily="34" charset="0"/>
                <a:cs typeface="Times New Roman" panose="02020603050405020304" pitchFamily="18" charset="0"/>
              </a:rPr>
              <a:t> Brookes Publishing.</a:t>
            </a:r>
          </a:p>
          <a:p>
            <a:pPr marL="457200" marR="0" indent="-45720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Minahan, J. (2013). Teaching Self-Calming Skills. Responsive Classroom. </a:t>
            </a: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a:t>
            </a:r>
            <a:r>
              <a:rPr lang="en-US" sz="16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www.responsiveclassroom.org/blog/teaching-self-calming-skills</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6872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5257"/>
            <a:ext cx="7886700" cy="717694"/>
          </a:xfrm>
        </p:spPr>
        <p:txBody>
          <a:bodyPr>
            <a:normAutofit/>
          </a:bodyPr>
          <a:lstStyle/>
          <a:p>
            <a:r>
              <a:rPr lang="en-US" sz="3600" dirty="0" smtClean="0">
                <a:latin typeface="Arial" panose="020B0604020202020204" pitchFamily="34" charset="0"/>
                <a:cs typeface="Arial" panose="020B0604020202020204" pitchFamily="34" charset="0"/>
              </a:rPr>
              <a:t>References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742952"/>
            <a:ext cx="8058150" cy="3889374"/>
          </a:xfrm>
        </p:spPr>
        <p:txBody>
          <a:bodyPr>
            <a:normAutofit/>
          </a:bodyPr>
          <a:lstStyle/>
          <a:p>
            <a:pPr marL="457200" indent="-457200">
              <a:buNone/>
            </a:pPr>
            <a:endParaRPr lang="en-US" dirty="0"/>
          </a:p>
          <a:p>
            <a:endParaRPr lang="en-US" dirty="0"/>
          </a:p>
        </p:txBody>
      </p:sp>
      <p:sp>
        <p:nvSpPr>
          <p:cNvPr id="5" name="Rectangle 4"/>
          <p:cNvSpPr/>
          <p:nvPr/>
        </p:nvSpPr>
        <p:spPr>
          <a:xfrm>
            <a:off x="66674" y="640536"/>
            <a:ext cx="9001125" cy="3137397"/>
          </a:xfrm>
          <a:prstGeom prst="rect">
            <a:avLst/>
          </a:prstGeom>
        </p:spPr>
        <p:txBody>
          <a:bodyPr wrap="square">
            <a:spAutoFit/>
          </a:bodyPr>
          <a:lstStyle/>
          <a:p>
            <a:pPr marL="457200" marR="0" indent="-457200">
              <a:lnSpc>
                <a:spcPct val="107000"/>
              </a:lnSpc>
              <a:spcBef>
                <a:spcPts val="0"/>
              </a:spcBef>
              <a:spcAft>
                <a:spcPts val="8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Morningculture.co</a:t>
            </a:r>
            <a:r>
              <a:rPr lang="en-US" sz="1600" dirty="0">
                <a:latin typeface="Calibri" panose="020F0502020204030204" pitchFamily="34" charset="0"/>
                <a:ea typeface="Calibri" panose="020F0502020204030204" pitchFamily="34" charset="0"/>
                <a:cs typeface="Times New Roman" panose="02020603050405020304" pitchFamily="18" charset="0"/>
              </a:rPr>
              <a:t>. (2017, Nov 21). </a:t>
            </a:r>
            <a:r>
              <a:rPr lang="en-US" sz="1600" i="1" dirty="0">
                <a:latin typeface="Calibri" panose="020F0502020204030204" pitchFamily="34" charset="0"/>
                <a:ea typeface="Calibri" panose="020F0502020204030204" pitchFamily="34" charset="0"/>
                <a:cs typeface="Times New Roman" panose="02020603050405020304" pitchFamily="18" charset="0"/>
              </a:rPr>
              <a:t>Tent For Bedroom Room In Room A Cozy Bed Tent </a:t>
            </a:r>
            <a:r>
              <a:rPr lang="en-US" sz="1600" i="1" dirty="0" err="1">
                <a:latin typeface="Calibri" panose="020F0502020204030204" pitchFamily="34" charset="0"/>
                <a:ea typeface="Calibri" panose="020F0502020204030204" pitchFamily="34" charset="0"/>
                <a:cs typeface="Times New Roman" panose="02020603050405020304" pitchFamily="18" charset="0"/>
              </a:rPr>
              <a:t>Tent</a:t>
            </a:r>
            <a:r>
              <a:rPr lang="en-US" sz="1600" i="1" dirty="0">
                <a:latin typeface="Calibri" panose="020F0502020204030204" pitchFamily="34" charset="0"/>
                <a:ea typeface="Calibri" panose="020F0502020204030204" pitchFamily="34" charset="0"/>
                <a:cs typeface="Times New Roman" panose="02020603050405020304" pitchFamily="18" charset="0"/>
              </a:rPr>
              <a:t> Bedroom Ideas</a:t>
            </a:r>
            <a:r>
              <a:rPr lang="en-US" sz="1600" dirty="0">
                <a:latin typeface="Calibri" panose="020F0502020204030204" pitchFamily="34" charset="0"/>
                <a:ea typeface="Calibri" panose="020F0502020204030204" pitchFamily="34" charset="0"/>
                <a:cs typeface="Times New Roman" panose="02020603050405020304" pitchFamily="18" charset="0"/>
              </a:rPr>
              <a:t>. Retrieved from </a:t>
            </a: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http://morningculture.co/tent-for-bedroom/tent-for-bedroom-room-in-room-a-cozy-bed-tent-tent-bedroom-ideas/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Sdorow, L. M. (1993). Psychology. Brown and Benchmark Publishers.</a:t>
            </a:r>
          </a:p>
          <a:p>
            <a:pPr marL="457200" marR="0" indent="-45720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Sesame Street. (2012, Oct 19). Retrieved from Common and </a:t>
            </a:r>
            <a:r>
              <a:rPr lang="en-US" sz="1600" dirty="0" err="1">
                <a:latin typeface="Calibri" panose="020F0502020204030204" pitchFamily="34" charset="0"/>
                <a:ea typeface="Calibri" panose="020F0502020204030204" pitchFamily="34" charset="0"/>
                <a:cs typeface="Times New Roman" panose="02020603050405020304" pitchFamily="18" charset="0"/>
              </a:rPr>
              <a:t>Colbie</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Caillat</a:t>
            </a:r>
            <a:r>
              <a:rPr lang="en-US" sz="1600" dirty="0">
                <a:latin typeface="Calibri" panose="020F0502020204030204" pitchFamily="34" charset="0"/>
                <a:ea typeface="Calibri" panose="020F0502020204030204" pitchFamily="34" charset="0"/>
                <a:cs typeface="Times New Roman" panose="02020603050405020304" pitchFamily="18" charset="0"/>
              </a:rPr>
              <a:t> Belly Breath: </a:t>
            </a: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https://www.youtube.com/watch?v=_mZbzDOpylA</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Stephens</a:t>
            </a:r>
            <a:r>
              <a:rPr lang="en-US" sz="1600" dirty="0">
                <a:latin typeface="Calibri" panose="020F0502020204030204" pitchFamily="34" charset="0"/>
                <a:ea typeface="Calibri" panose="020F0502020204030204" pitchFamily="34" charset="0"/>
                <a:cs typeface="Times New Roman" panose="02020603050405020304" pitchFamily="18" charset="0"/>
              </a:rPr>
              <a:t>, C. (2015, December 7). </a:t>
            </a:r>
            <a:r>
              <a:rPr lang="en-US" sz="1600" i="1" dirty="0">
                <a:latin typeface="Calibri" panose="020F0502020204030204" pitchFamily="34" charset="0"/>
                <a:ea typeface="Calibri" panose="020F0502020204030204" pitchFamily="34" charset="0"/>
                <a:cs typeface="Times New Roman" panose="02020603050405020304" pitchFamily="18" charset="0"/>
              </a:rPr>
              <a:t>How to Calm Young Children Down in Minutes </a:t>
            </a:r>
            <a:r>
              <a:rPr lang="en-US" sz="1600" dirty="0">
                <a:latin typeface="Calibri" panose="020F0502020204030204" pitchFamily="34" charset="0"/>
                <a:ea typeface="Calibri" panose="020F0502020204030204" pitchFamily="34" charset="0"/>
                <a:cs typeface="Times New Roman" panose="02020603050405020304" pitchFamily="18" charset="0"/>
              </a:rPr>
              <a:t>. Retrieved from </a:t>
            </a: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https://www.youtube.com/watch?v=yRKpNaVaP84</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Temucin</a:t>
            </a:r>
            <a:r>
              <a:rPr lang="en-US" sz="1600" dirty="0">
                <a:latin typeface="Calibri" panose="020F0502020204030204" pitchFamily="34" charset="0"/>
                <a:ea typeface="Calibri" panose="020F0502020204030204" pitchFamily="34" charset="0"/>
                <a:cs typeface="Times New Roman" panose="02020603050405020304" pitchFamily="18" charset="0"/>
              </a:rPr>
              <a:t>, E. (2016, February 27). </a:t>
            </a:r>
            <a:r>
              <a:rPr lang="en-US" sz="1600" i="1" dirty="0" err="1">
                <a:latin typeface="Calibri" panose="020F0502020204030204" pitchFamily="34" charset="0"/>
                <a:ea typeface="Calibri" panose="020F0502020204030204" pitchFamily="34" charset="0"/>
                <a:cs typeface="Times New Roman" panose="02020603050405020304" pitchFamily="18" charset="0"/>
              </a:rPr>
              <a:t>Nuerochildren</a:t>
            </a:r>
            <a:r>
              <a:rPr lang="en-US" sz="1600" i="1" dirty="0">
                <a:latin typeface="Calibri" panose="020F0502020204030204" pitchFamily="34" charset="0"/>
                <a:ea typeface="Calibri" panose="020F0502020204030204" pitchFamily="34" charset="0"/>
                <a:cs typeface="Times New Roman" panose="02020603050405020304" pitchFamily="18" charset="0"/>
              </a:rPr>
              <a:t> for dummies</a:t>
            </a:r>
            <a:r>
              <a:rPr lang="en-US" sz="1600" dirty="0">
                <a:latin typeface="Calibri" panose="020F0502020204030204" pitchFamily="34" charset="0"/>
                <a:ea typeface="Calibri" panose="020F0502020204030204" pitchFamily="34" charset="0"/>
                <a:cs typeface="Times New Roman" panose="02020603050405020304" pitchFamily="18" charset="0"/>
              </a:rPr>
              <a:t>. Retrieved from </a:t>
            </a:r>
            <a:r>
              <a:rPr lang="en-US" sz="1600" dirty="0" err="1">
                <a:latin typeface="Calibri" panose="020F0502020204030204" pitchFamily="34" charset="0"/>
                <a:ea typeface="Calibri" panose="020F0502020204030204" pitchFamily="34" charset="0"/>
                <a:cs typeface="Times New Roman" panose="02020603050405020304" pitchFamily="18" charset="0"/>
              </a:rPr>
              <a:t>Linkedin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a:t>
            </a:r>
            <a:r>
              <a:rPr lang="en-US" sz="16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www.linkedin.com/pulse/neurochildren-dummies-emel-temu%C3%A7in</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7553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5257"/>
            <a:ext cx="7886700" cy="717694"/>
          </a:xfrm>
        </p:spPr>
        <p:txBody>
          <a:bodyPr>
            <a:normAutofit/>
          </a:bodyPr>
          <a:lstStyle/>
          <a:p>
            <a:r>
              <a:rPr lang="en-US" sz="3600" dirty="0" smtClean="0">
                <a:latin typeface="Arial" panose="020B0604020202020204" pitchFamily="34" charset="0"/>
                <a:cs typeface="Arial" panose="020B0604020202020204" pitchFamily="34" charset="0"/>
              </a:rPr>
              <a:t>References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742952"/>
            <a:ext cx="8058150" cy="3889374"/>
          </a:xfrm>
        </p:spPr>
        <p:txBody>
          <a:bodyPr>
            <a:normAutofit/>
          </a:bodyPr>
          <a:lstStyle/>
          <a:p>
            <a:pPr marL="457200" indent="-457200">
              <a:buNone/>
            </a:pPr>
            <a:endParaRPr lang="en-US" dirty="0"/>
          </a:p>
          <a:p>
            <a:endParaRPr lang="en-US" dirty="0"/>
          </a:p>
        </p:txBody>
      </p:sp>
      <p:sp>
        <p:nvSpPr>
          <p:cNvPr id="5" name="Rectangle 4"/>
          <p:cNvSpPr/>
          <p:nvPr/>
        </p:nvSpPr>
        <p:spPr>
          <a:xfrm>
            <a:off x="66674" y="640536"/>
            <a:ext cx="9001125" cy="1866601"/>
          </a:xfrm>
          <a:prstGeom prst="rect">
            <a:avLst/>
          </a:prstGeom>
        </p:spPr>
        <p:txBody>
          <a:bodyPr wrap="square">
            <a:spAutoFit/>
          </a:bodyPr>
          <a:lstStyle/>
          <a:p>
            <a:pPr marL="457200" marR="0" indent="-457200">
              <a:lnSpc>
                <a:spcPct val="107000"/>
              </a:lnSpc>
              <a:spcBef>
                <a:spcPts val="0"/>
              </a:spcBef>
              <a:spcAft>
                <a:spcPts val="8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Views </a:t>
            </a:r>
            <a:r>
              <a:rPr lang="en-US" sz="1600" dirty="0">
                <a:latin typeface="Calibri" panose="020F0502020204030204" pitchFamily="34" charset="0"/>
                <a:ea typeface="Calibri" panose="020F0502020204030204" pitchFamily="34" charset="0"/>
                <a:cs typeface="Times New Roman" panose="02020603050405020304" pitchFamily="18" charset="0"/>
              </a:rPr>
              <a:t>from a Stepstool. 8 ways kids can calm down anywhere. </a:t>
            </a: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http://viewsfromastepstool.com/tips-calming-angry-child-plus-8-calming-tools-anywhere/</a:t>
            </a:r>
            <a:r>
              <a:rPr lang="en-US" sz="1600" dirty="0">
                <a:latin typeface="Calibri" panose="020F0502020204030204" pitchFamily="34" charset="0"/>
                <a:ea typeface="Calibri" panose="020F0502020204030204" pitchFamily="34" charset="0"/>
                <a:cs typeface="Times New Roman" panose="02020603050405020304" pitchFamily="18" charset="0"/>
              </a:rPr>
              <a:t> Retrieved 1-4-18. </a:t>
            </a:r>
          </a:p>
          <a:p>
            <a:pPr marL="457200" marR="0" indent="-45720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Warren, J. (2017, Aug 23). </a:t>
            </a:r>
            <a:r>
              <a:rPr lang="en-US" sz="1600" i="1" dirty="0">
                <a:latin typeface="Calibri" panose="020F0502020204030204" pitchFamily="34" charset="0"/>
                <a:ea typeface="Calibri" panose="020F0502020204030204" pitchFamily="34" charset="0"/>
                <a:cs typeface="Times New Roman" panose="02020603050405020304" pitchFamily="18" charset="0"/>
              </a:rPr>
              <a:t>How to Build a Milk Jug Igloo</a:t>
            </a:r>
            <a:r>
              <a:rPr lang="en-US" sz="1600" dirty="0">
                <a:latin typeface="Calibri" panose="020F0502020204030204" pitchFamily="34" charset="0"/>
                <a:ea typeface="Calibri" panose="020F0502020204030204" pitchFamily="34" charset="0"/>
                <a:cs typeface="Times New Roman" panose="02020603050405020304" pitchFamily="18" charset="0"/>
              </a:rPr>
              <a:t>. Retrieved from Hub Pages: </a:t>
            </a: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https://hubpages.com/education/milk-jug-igloo</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Washington, A. (2018). </a:t>
            </a:r>
            <a:r>
              <a:rPr lang="en-US" sz="1600" i="1" dirty="0">
                <a:latin typeface="Calibri" panose="020F0502020204030204" pitchFamily="34" charset="0"/>
                <a:ea typeface="Calibri" panose="020F0502020204030204" pitchFamily="34" charset="0"/>
                <a:cs typeface="Times New Roman" panose="02020603050405020304" pitchFamily="18" charset="0"/>
              </a:rPr>
              <a:t>5 Health Benefits of Legs Up the Wall Posture</a:t>
            </a:r>
            <a:r>
              <a:rPr lang="en-US" sz="1600" dirty="0">
                <a:latin typeface="Calibri" panose="020F0502020204030204" pitchFamily="34" charset="0"/>
                <a:ea typeface="Calibri" panose="020F0502020204030204" pitchFamily="34" charset="0"/>
                <a:cs typeface="Times New Roman" panose="02020603050405020304" pitchFamily="18" charset="0"/>
              </a:rPr>
              <a:t>. Retrieved from Do You Yoga: </a:t>
            </a: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https://www.doyouyoga.com/5-health-benefits-legs-wall-posture/</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0098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72704"/>
            <a:ext cx="8139112" cy="1504950"/>
          </a:xfrm>
        </p:spPr>
        <p:txBody>
          <a:bodyPr>
            <a:normAutofit/>
          </a:bodyPr>
          <a:lstStyle/>
          <a:p>
            <a:pPr algn="ctr"/>
            <a:r>
              <a:rPr lang="en-US" sz="8000" dirty="0" smtClean="0"/>
              <a:t>Thank You!!!</a:t>
            </a:r>
            <a:endParaRPr lang="en-US" sz="8000" dirty="0"/>
          </a:p>
        </p:txBody>
      </p:sp>
      <p:sp>
        <p:nvSpPr>
          <p:cNvPr id="3" name="Text Placeholder 2"/>
          <p:cNvSpPr>
            <a:spLocks noGrp="1"/>
          </p:cNvSpPr>
          <p:nvPr>
            <p:ph type="body" idx="1"/>
          </p:nvPr>
        </p:nvSpPr>
        <p:spPr>
          <a:xfrm>
            <a:off x="614652" y="3333750"/>
            <a:ext cx="7886700" cy="1125538"/>
          </a:xfrm>
        </p:spPr>
        <p:txBody>
          <a:bodyPr/>
          <a:lstStyle/>
          <a:p>
            <a:pPr algn="ctr"/>
            <a:r>
              <a:rPr lang="en-US" dirty="0" smtClean="0">
                <a:hlinkClick r:id="rId2"/>
              </a:rPr>
              <a:t>aheasley@hsc.wvu.edu</a:t>
            </a:r>
            <a:endParaRPr lang="en-US" dirty="0" smtClean="0"/>
          </a:p>
          <a:p>
            <a:pPr algn="ctr"/>
            <a:r>
              <a:rPr lang="en-US" dirty="0" smtClean="0"/>
              <a:t>304-290-6229</a:t>
            </a:r>
            <a:endParaRPr lang="en-US" dirty="0"/>
          </a:p>
        </p:txBody>
      </p:sp>
      <p:pic>
        <p:nvPicPr>
          <p:cNvPr id="5" name="Picture 4" descr="All kids need is a little help, a little hope, and someone who believes in them. - Magic Johnson" title="baby feet on adult feet"/>
          <p:cNvPicPr>
            <a:picLocks noChangeAspect="1"/>
          </p:cNvPicPr>
          <p:nvPr/>
        </p:nvPicPr>
        <p:blipFill rotWithShape="1">
          <a:blip r:embed="rId3"/>
          <a:srcRect l="3600" t="6226" r="401" b="7735"/>
          <a:stretch/>
        </p:blipFill>
        <p:spPr>
          <a:xfrm>
            <a:off x="3388953" y="1139497"/>
            <a:ext cx="2338098" cy="2221193"/>
          </a:xfrm>
          <a:prstGeom prst="rect">
            <a:avLst/>
          </a:prstGeom>
        </p:spPr>
      </p:pic>
    </p:spTree>
    <p:extLst>
      <p:ext uri="{BB962C8B-B14F-4D97-AF65-F5344CB8AC3E}">
        <p14:creationId xmlns:p14="http://schemas.microsoft.com/office/powerpoint/2010/main" val="2317625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WVU Center for Excellence in Disabilities logo"/>
          <p:cNvSpPr>
            <a:spLocks noGrp="1"/>
          </p:cNvSpPr>
          <p:nvPr>
            <p:ph type="title"/>
          </p:nvPr>
        </p:nvSpPr>
        <p:spPr>
          <a:xfrm>
            <a:off x="628650" y="274638"/>
            <a:ext cx="7886700" cy="3211512"/>
          </a:xfrm>
        </p:spPr>
        <p:txBody>
          <a:bodyPr>
            <a:normAutofit fontScale="90000"/>
          </a:bodyPr>
          <a:lstStyle/>
          <a:p>
            <a:pPr algn="ctr">
              <a:defRPr/>
            </a:pPr>
            <a:r>
              <a:rPr lang="en-US" dirty="0" smtClean="0">
                <a:solidFill>
                  <a:schemeClr val="tx2"/>
                </a:solidFill>
              </a:rPr>
              <a:t/>
            </a:r>
            <a:br>
              <a:rPr lang="en-US" dirty="0" smtClean="0">
                <a:solidFill>
                  <a:schemeClr val="tx2"/>
                </a:solidFill>
              </a:rPr>
            </a:br>
            <a:r>
              <a:rPr lang="en-US" sz="3600" dirty="0" smtClean="0">
                <a:solidFill>
                  <a:schemeClr val="tx2"/>
                </a:solidFill>
                <a:latin typeface="Arial" panose="020B0604020202020204" pitchFamily="34" charset="0"/>
                <a:cs typeface="Arial" panose="020B0604020202020204" pitchFamily="34" charset="0"/>
              </a:rPr>
              <a:t>For more Information</a:t>
            </a:r>
            <a:br>
              <a:rPr lang="en-US" sz="3600" dirty="0" smtClean="0">
                <a:solidFill>
                  <a:schemeClr val="tx2"/>
                </a:solidFill>
                <a:latin typeface="Arial" panose="020B0604020202020204" pitchFamily="34" charset="0"/>
                <a:cs typeface="Arial" panose="020B0604020202020204" pitchFamily="34" charset="0"/>
              </a:rPr>
            </a:br>
            <a:r>
              <a:rPr lang="en-US" sz="3600" dirty="0" smtClean="0">
                <a:solidFill>
                  <a:schemeClr val="tx2"/>
                </a:solidFill>
                <a:latin typeface="Arial" panose="020B0604020202020204" pitchFamily="34" charset="0"/>
                <a:cs typeface="Arial" panose="020B0604020202020204" pitchFamily="34" charset="0"/>
              </a:rPr>
              <a:t/>
            </a:r>
            <a:br>
              <a:rPr lang="en-US" sz="3600" dirty="0" smtClean="0">
                <a:solidFill>
                  <a:schemeClr val="tx2"/>
                </a:solidFill>
                <a:latin typeface="Arial" panose="020B0604020202020204" pitchFamily="34" charset="0"/>
                <a:cs typeface="Arial" panose="020B0604020202020204" pitchFamily="34" charset="0"/>
              </a:rPr>
            </a:br>
            <a:r>
              <a:rPr lang="en-US" sz="3600" dirty="0" smtClean="0">
                <a:solidFill>
                  <a:schemeClr val="tx2"/>
                </a:solidFill>
                <a:latin typeface="Arial" panose="020B0604020202020204" pitchFamily="34" charset="0"/>
                <a:cs typeface="Arial" panose="020B0604020202020204" pitchFamily="34" charset="0"/>
              </a:rPr>
              <a:t/>
            </a:r>
            <a:br>
              <a:rPr lang="en-US" sz="3600" dirty="0" smtClean="0">
                <a:solidFill>
                  <a:schemeClr val="tx2"/>
                </a:solidFill>
                <a:latin typeface="Arial" panose="020B0604020202020204" pitchFamily="34" charset="0"/>
                <a:cs typeface="Arial" panose="020B0604020202020204" pitchFamily="34" charset="0"/>
              </a:rPr>
            </a:br>
            <a:r>
              <a:rPr lang="en-US" sz="3600" dirty="0" smtClean="0">
                <a:solidFill>
                  <a:schemeClr val="tx2"/>
                </a:solidFill>
                <a:latin typeface="Arial" panose="020B0604020202020204" pitchFamily="34" charset="0"/>
                <a:cs typeface="Arial" panose="020B0604020202020204" pitchFamily="34" charset="0"/>
              </a:rPr>
              <a:t/>
            </a:r>
            <a:br>
              <a:rPr lang="en-US" sz="3600" dirty="0" smtClean="0">
                <a:solidFill>
                  <a:schemeClr val="tx2"/>
                </a:solidFill>
                <a:latin typeface="Arial" panose="020B0604020202020204" pitchFamily="34" charset="0"/>
                <a:cs typeface="Arial" panose="020B0604020202020204" pitchFamily="34" charset="0"/>
              </a:rPr>
            </a:br>
            <a:r>
              <a:rPr lang="en-US" sz="3600" dirty="0" smtClean="0">
                <a:solidFill>
                  <a:schemeClr val="tx2"/>
                </a:solidFill>
                <a:latin typeface="Arial" panose="020B0604020202020204" pitchFamily="34" charset="0"/>
                <a:cs typeface="Arial" panose="020B0604020202020204" pitchFamily="34" charset="0"/>
              </a:rPr>
              <a:t>304-293-4692</a:t>
            </a:r>
            <a:br>
              <a:rPr lang="en-US" sz="3600" dirty="0" smtClean="0">
                <a:solidFill>
                  <a:schemeClr val="tx2"/>
                </a:solidFill>
                <a:latin typeface="Arial" panose="020B0604020202020204" pitchFamily="34" charset="0"/>
                <a:cs typeface="Arial" panose="020B0604020202020204" pitchFamily="34" charset="0"/>
              </a:rPr>
            </a:br>
            <a:r>
              <a:rPr lang="en-US" sz="3600" dirty="0" smtClean="0">
                <a:solidFill>
                  <a:schemeClr val="tx2"/>
                </a:solidFill>
                <a:latin typeface="Arial" panose="020B0604020202020204" pitchFamily="34" charset="0"/>
                <a:cs typeface="Arial" panose="020B0604020202020204" pitchFamily="34" charset="0"/>
              </a:rPr>
              <a:t>www.cedwvu.org</a:t>
            </a:r>
          </a:p>
        </p:txBody>
      </p:sp>
      <p:pic>
        <p:nvPicPr>
          <p:cNvPr id="4" name="Picture 3" title="West Virginia University Center for Excellence in Disabilities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832" y="1428750"/>
            <a:ext cx="5355336" cy="944880"/>
          </a:xfrm>
          <a:prstGeom prst="rect">
            <a:avLst/>
          </a:prstGeom>
        </p:spPr>
      </p:pic>
      <p:pic>
        <p:nvPicPr>
          <p:cNvPr id="29699" name="Picture 3" descr="Find us on facebook log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714750"/>
            <a:ext cx="1752600" cy="40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750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Become an Affiliate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1268413"/>
            <a:ext cx="7886700" cy="3262312"/>
          </a:xfrm>
        </p:spPr>
        <p:txBody>
          <a:bodyPr>
            <a:normAutofit fontScale="92500" lnSpcReduction="10000"/>
          </a:bodyPr>
          <a:lstStyle/>
          <a:p>
            <a:pPr marL="0" indent="0">
              <a:buNone/>
            </a:pPr>
            <a:r>
              <a:rPr lang="en-US" dirty="0"/>
              <a:t>Looking for a way to be more connected to CED? Individuals can now sign up to be an Affiliate of the CED.   Affiliates will: </a:t>
            </a:r>
          </a:p>
          <a:p>
            <a:r>
              <a:rPr lang="en-US" dirty="0"/>
              <a:t>Receive updates on CED news and events </a:t>
            </a:r>
          </a:p>
          <a:p>
            <a:r>
              <a:rPr lang="en-US" dirty="0"/>
              <a:t>Have opportunities to provide input regarding programs, services and research projects </a:t>
            </a:r>
          </a:p>
          <a:p>
            <a:pPr marL="0" indent="0">
              <a:buNone/>
            </a:pPr>
            <a:endParaRPr lang="en-US" dirty="0"/>
          </a:p>
          <a:p>
            <a:pPr marL="0" indent="0">
              <a:buNone/>
            </a:pPr>
            <a:r>
              <a:rPr lang="en-US" dirty="0"/>
              <a:t>http://www.cedwvu.org/about-ced/become-an-affiliate/</a:t>
            </a:r>
          </a:p>
          <a:p>
            <a:pPr marL="0" indent="0">
              <a:buNone/>
            </a:pPr>
            <a:endParaRPr lang="en-US" dirty="0"/>
          </a:p>
        </p:txBody>
      </p:sp>
    </p:spTree>
    <p:extLst>
      <p:ext uri="{BB962C8B-B14F-4D97-AF65-F5344CB8AC3E}">
        <p14:creationId xmlns:p14="http://schemas.microsoft.com/office/powerpoint/2010/main" val="92877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28650" y="133350"/>
            <a:ext cx="7886700" cy="993775"/>
          </a:xfrm>
        </p:spPr>
        <p:txBody>
          <a:bodyPr>
            <a:normAutofit/>
          </a:bodyPr>
          <a:lstStyle/>
          <a:p>
            <a:r>
              <a:rPr lang="en-US" altLang="en-US" sz="3600" dirty="0" smtClean="0">
                <a:latin typeface="Arial" panose="020B0604020202020204" pitchFamily="34" charset="0"/>
                <a:cs typeface="Arial" panose="020B0604020202020204" pitchFamily="34" charset="0"/>
              </a:rPr>
              <a:t>Session Goal</a:t>
            </a:r>
          </a:p>
        </p:txBody>
      </p:sp>
      <p:sp>
        <p:nvSpPr>
          <p:cNvPr id="3" name="Content Placeholder 2"/>
          <p:cNvSpPr>
            <a:spLocks noGrp="1"/>
          </p:cNvSpPr>
          <p:nvPr>
            <p:ph idx="1"/>
          </p:nvPr>
        </p:nvSpPr>
        <p:spPr>
          <a:xfrm>
            <a:off x="381000" y="1154475"/>
            <a:ext cx="7886700" cy="3262312"/>
          </a:xfrm>
        </p:spPr>
        <p:txBody>
          <a:bodyPr/>
          <a:lstStyle/>
          <a:p>
            <a:pPr marL="0" indent="0" algn="ctr">
              <a:buFont typeface="Wingdings 2" pitchFamily="18" charset="2"/>
              <a:buNone/>
              <a:defRPr/>
            </a:pPr>
            <a:r>
              <a:rPr lang="en-US" sz="2400" dirty="0" smtClean="0">
                <a:latin typeface="Arial" panose="020B0604020202020204" pitchFamily="34" charset="0"/>
                <a:cs typeface="Arial" panose="020B0604020202020204" pitchFamily="34" charset="0"/>
              </a:rPr>
              <a:t>Increase awareness of how to utilize positive behavior support to help decrease challenging behavior in a positive proactive way in addition to utilizing person centered calming techniques.</a:t>
            </a:r>
            <a:endParaRPr lang="en-US" dirty="0" smtClean="0"/>
          </a:p>
          <a:p>
            <a:pPr marL="0" indent="0">
              <a:buNone/>
              <a:defRPr/>
            </a:pPr>
            <a:endParaRPr lang="en-US" dirty="0"/>
          </a:p>
        </p:txBody>
      </p:sp>
    </p:spTree>
    <p:extLst>
      <p:ext uri="{BB962C8B-B14F-4D97-AF65-F5344CB8AC3E}">
        <p14:creationId xmlns:p14="http://schemas.microsoft.com/office/powerpoint/2010/main" val="2127226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28650" y="133350"/>
            <a:ext cx="7886700" cy="993775"/>
          </a:xfrm>
        </p:spPr>
        <p:txBody>
          <a:bodyPr>
            <a:normAutofit/>
          </a:bodyPr>
          <a:lstStyle/>
          <a:p>
            <a:r>
              <a:rPr lang="en-US" altLang="en-US" sz="3600" dirty="0" smtClean="0">
                <a:latin typeface="Arial" panose="020B0604020202020204" pitchFamily="34" charset="0"/>
                <a:cs typeface="Arial" panose="020B0604020202020204" pitchFamily="34" charset="0"/>
              </a:rPr>
              <a:t>Session Objectives</a:t>
            </a:r>
          </a:p>
        </p:txBody>
      </p:sp>
      <p:sp>
        <p:nvSpPr>
          <p:cNvPr id="3" name="Content Placeholder 2"/>
          <p:cNvSpPr>
            <a:spLocks noGrp="1"/>
          </p:cNvSpPr>
          <p:nvPr>
            <p:ph idx="1"/>
          </p:nvPr>
        </p:nvSpPr>
        <p:spPr>
          <a:xfrm>
            <a:off x="628650" y="1127125"/>
            <a:ext cx="7886700" cy="3273425"/>
          </a:xfrm>
        </p:spPr>
        <p:txBody>
          <a:bodyPr>
            <a:normAutofit/>
          </a:bodyPr>
          <a:lstStyle/>
          <a:p>
            <a:pPr lvl="0"/>
            <a:r>
              <a:rPr lang="en-US" dirty="0"/>
              <a:t>Defines PBS and identifies its characteristics</a:t>
            </a:r>
          </a:p>
          <a:p>
            <a:pPr lvl="0"/>
            <a:r>
              <a:rPr lang="en-US" dirty="0"/>
              <a:t>Explain how to gather functional behavior assessment information and find a good replacement behavior</a:t>
            </a:r>
          </a:p>
          <a:p>
            <a:pPr lvl="0"/>
            <a:r>
              <a:rPr lang="en-US" dirty="0"/>
              <a:t>Describe sensory integration techniques</a:t>
            </a:r>
          </a:p>
        </p:txBody>
      </p:sp>
    </p:spTree>
    <p:extLst>
      <p:ext uri="{BB962C8B-B14F-4D97-AF65-F5344CB8AC3E}">
        <p14:creationId xmlns:p14="http://schemas.microsoft.com/office/powerpoint/2010/main" val="2387673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rt with cartoon kids holding hands"/>
          <p:cNvPicPr>
            <a:picLocks noChangeAspect="1"/>
          </p:cNvPicPr>
          <p:nvPr/>
        </p:nvPicPr>
        <p:blipFill>
          <a:blip r:embed="rId2"/>
          <a:stretch>
            <a:fillRect/>
          </a:stretch>
        </p:blipFill>
        <p:spPr>
          <a:xfrm>
            <a:off x="4277008" y="1154902"/>
            <a:ext cx="4409792" cy="3071337"/>
          </a:xfrm>
          <a:prstGeom prst="rect">
            <a:avLst/>
          </a:prstGeom>
        </p:spPr>
      </p:pic>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What is </a:t>
            </a:r>
            <a:r>
              <a:rPr lang="en-US" sz="3600" b="1" dirty="0" smtClean="0">
                <a:latin typeface="Arial" panose="020B0604020202020204" pitchFamily="34" charset="0"/>
                <a:cs typeface="Arial" panose="020B0604020202020204" pitchFamily="34" charset="0"/>
              </a:rPr>
              <a:t>P</a:t>
            </a:r>
            <a:r>
              <a:rPr lang="en-US" sz="3600" dirty="0" smtClean="0">
                <a:latin typeface="Arial" panose="020B0604020202020204" pitchFamily="34" charset="0"/>
                <a:cs typeface="Arial" panose="020B0604020202020204" pitchFamily="34" charset="0"/>
              </a:rPr>
              <a:t>ositive </a:t>
            </a:r>
            <a:r>
              <a:rPr lang="en-US" sz="3600" b="1"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ehavior </a:t>
            </a:r>
            <a:r>
              <a:rPr lang="en-US" sz="3600" b="1" dirty="0" smtClean="0">
                <a:latin typeface="Arial" panose="020B0604020202020204" pitchFamily="34" charset="0"/>
                <a:cs typeface="Arial" panose="020B0604020202020204" pitchFamily="34" charset="0"/>
              </a:rPr>
              <a:t>S</a:t>
            </a:r>
            <a:r>
              <a:rPr lang="en-US" sz="3600" dirty="0" smtClean="0">
                <a:latin typeface="Arial" panose="020B0604020202020204" pitchFamily="34" charset="0"/>
                <a:cs typeface="Arial" panose="020B0604020202020204" pitchFamily="34" charset="0"/>
              </a:rPr>
              <a:t>upport?</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35957" y="1301449"/>
            <a:ext cx="8058150" cy="3363912"/>
          </a:xfrm>
        </p:spPr>
        <p:txBody>
          <a:bodyPr>
            <a:normAutofit/>
          </a:bodyPr>
          <a:lstStyle/>
          <a:p>
            <a:r>
              <a:rPr lang="en-US" dirty="0" smtClean="0"/>
              <a:t>Evidence based</a:t>
            </a:r>
          </a:p>
          <a:p>
            <a:r>
              <a:rPr lang="en-US" dirty="0" smtClean="0"/>
              <a:t>Person-centered</a:t>
            </a:r>
            <a:endParaRPr lang="en-US" dirty="0"/>
          </a:p>
          <a:p>
            <a:r>
              <a:rPr lang="en-US" dirty="0" smtClean="0"/>
              <a:t>Positive</a:t>
            </a:r>
            <a:endParaRPr lang="en-US" dirty="0"/>
          </a:p>
          <a:p>
            <a:r>
              <a:rPr lang="en-US" dirty="0" smtClean="0"/>
              <a:t>Proactive</a:t>
            </a:r>
            <a:endParaRPr lang="en-US" dirty="0"/>
          </a:p>
          <a:p>
            <a:r>
              <a:rPr lang="en-US" dirty="0" smtClean="0"/>
              <a:t>Data-driven</a:t>
            </a:r>
            <a:endParaRPr lang="en-US" dirty="0"/>
          </a:p>
          <a:p>
            <a:endParaRPr lang="en-US" dirty="0"/>
          </a:p>
        </p:txBody>
      </p:sp>
    </p:spTree>
    <p:extLst>
      <p:ext uri="{BB962C8B-B14F-4D97-AF65-F5344CB8AC3E}">
        <p14:creationId xmlns:p14="http://schemas.microsoft.com/office/powerpoint/2010/main" val="2697019614"/>
      </p:ext>
    </p:extLst>
  </p:cSld>
  <p:clrMapOvr>
    <a:masterClrMapping/>
  </p:clrMapOvr>
</p:sld>
</file>

<file path=ppt/theme/_rels/them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8.xml><?xml version="1.0" encoding="utf-8"?>
<a:theme xmlns:a="http://schemas.openxmlformats.org/drawingml/2006/main" name="Civic">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FFC000"/>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WVU Official PP Theme [USE THIS O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U Official PP Theme [USE THIS ONE]" id="{848158BF-DEF4-4BBF-AE45-5740C1EEBCD8}" vid="{62E737DB-0035-4BCD-A146-296861A88F2E}"/>
    </a:ext>
  </a:extLst>
</a:theme>
</file>

<file path=docProps/app.xml><?xml version="1.0" encoding="utf-8"?>
<Properties xmlns="http://schemas.openxmlformats.org/officeDocument/2006/extended-properties" xmlns:vt="http://schemas.openxmlformats.org/officeDocument/2006/docPropsVTypes">
  <Template>WVUBrand.thmx</Template>
  <TotalTime>7527</TotalTime>
  <Words>3808</Words>
  <Application>Microsoft Office PowerPoint</Application>
  <PresentationFormat>On-screen Show (16:9)</PresentationFormat>
  <Paragraphs>409</Paragraphs>
  <Slides>55</Slides>
  <Notes>25</Notes>
  <HiddenSlides>0</HiddenSlides>
  <MMClips>1</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55</vt:i4>
      </vt:variant>
    </vt:vector>
  </HeadingPairs>
  <TitlesOfParts>
    <vt:vector size="76" baseType="lpstr">
      <vt:lpstr>Arial</vt:lpstr>
      <vt:lpstr>Arial Black</vt:lpstr>
      <vt:lpstr>Arial Narrow</vt:lpstr>
      <vt:lpstr>Calibri</vt:lpstr>
      <vt:lpstr>Calibri Light</vt:lpstr>
      <vt:lpstr>Courier New</vt:lpstr>
      <vt:lpstr>Georgia</vt:lpstr>
      <vt:lpstr>Times New Roman</vt:lpstr>
      <vt:lpstr>Trebuchet MS</vt:lpstr>
      <vt:lpstr>Wingdings</vt:lpstr>
      <vt:lpstr>Wingdings 2</vt:lpstr>
      <vt:lpstr>Wingdings 3</vt:lpstr>
      <vt:lpstr>1_Custom Design</vt:lpstr>
      <vt:lpstr>5_Custom Design</vt:lpstr>
      <vt:lpstr>2_Custom Design</vt:lpstr>
      <vt:lpstr>Custom Design</vt:lpstr>
      <vt:lpstr>3_Custom Design</vt:lpstr>
      <vt:lpstr>4_Custom Design</vt:lpstr>
      <vt:lpstr>Facet</vt:lpstr>
      <vt:lpstr>Civic</vt:lpstr>
      <vt:lpstr>WVU Official PP Theme [USE THIS ONE]</vt:lpstr>
      <vt:lpstr>Positive Behavior Support for Challenging Behavior in the Classroom relating to TBI</vt:lpstr>
      <vt:lpstr>A part of West Virginia University &amp; WVU Health Sciences Center</vt:lpstr>
      <vt:lpstr>PowerPoint Presentation</vt:lpstr>
      <vt:lpstr>WVU CED’s Role:</vt:lpstr>
      <vt:lpstr>About WVU CED</vt:lpstr>
      <vt:lpstr>Become an Affiliate</vt:lpstr>
      <vt:lpstr>Session Goal</vt:lpstr>
      <vt:lpstr>Session Objectives</vt:lpstr>
      <vt:lpstr>What is Positive Behavior Support?</vt:lpstr>
      <vt:lpstr>Positive Behavior Support is…</vt:lpstr>
      <vt:lpstr>PowerPoint Presentation</vt:lpstr>
      <vt:lpstr>School wide PBS</vt:lpstr>
      <vt:lpstr>ABCs of Behavior</vt:lpstr>
      <vt:lpstr>ABCs of Behavior</vt:lpstr>
      <vt:lpstr>Antecedents </vt:lpstr>
      <vt:lpstr>Activity: Triggers  Please fill out activity form 1  Please list 3 of your usual triggers and at least 3 triggers of a child</vt:lpstr>
      <vt:lpstr> Proactive Strategies</vt:lpstr>
      <vt:lpstr>Clear Expectations</vt:lpstr>
      <vt:lpstr>Examples: Proactive Strategies</vt:lpstr>
      <vt:lpstr>Examples: Proactive Strategies</vt:lpstr>
      <vt:lpstr>Activity: Flower / Candle  Or you can use a preferred item to sniff and blow</vt:lpstr>
      <vt:lpstr>ABCs of Behavior</vt:lpstr>
      <vt:lpstr>Behavior</vt:lpstr>
      <vt:lpstr>Defining the Behavior</vt:lpstr>
      <vt:lpstr>Behavior as Communication</vt:lpstr>
      <vt:lpstr>Increasing Communication Outlets</vt:lpstr>
      <vt:lpstr>ABCs of Behavior</vt:lpstr>
      <vt:lpstr>Consequences</vt:lpstr>
      <vt:lpstr>Detective Work</vt:lpstr>
      <vt:lpstr>Functions of Behavior</vt:lpstr>
      <vt:lpstr>  Activity:  Shout out - What is the likely Function?</vt:lpstr>
      <vt:lpstr>Functions of Behavior</vt:lpstr>
      <vt:lpstr>Catch them being good</vt:lpstr>
      <vt:lpstr>Replacement Behaviors (FERBs) Need to…</vt:lpstr>
      <vt:lpstr>Replacement Behavior Examples</vt:lpstr>
      <vt:lpstr>Teaching Replacement Behaviors</vt:lpstr>
      <vt:lpstr>Increasing Choice</vt:lpstr>
      <vt:lpstr>Encouraging Good Choices</vt:lpstr>
      <vt:lpstr>Building Strengths</vt:lpstr>
      <vt:lpstr>PowerPoint Presentation</vt:lpstr>
      <vt:lpstr>Overexerting Amygdala</vt:lpstr>
      <vt:lpstr>Resiliency</vt:lpstr>
      <vt:lpstr>What Mindfulness can do…</vt:lpstr>
      <vt:lpstr>Benefits of Legs Up the Wall Yoga Posture </vt:lpstr>
      <vt:lpstr>Teaching Self Regulation</vt:lpstr>
      <vt:lpstr>Teaching Relaxation Methods</vt:lpstr>
      <vt:lpstr>“Time-out” vs. Calming Space </vt:lpstr>
      <vt:lpstr>Calming Space Ideas</vt:lpstr>
      <vt:lpstr>References</vt:lpstr>
      <vt:lpstr>References</vt:lpstr>
      <vt:lpstr>References</vt:lpstr>
      <vt:lpstr>References</vt:lpstr>
      <vt:lpstr>References</vt:lpstr>
      <vt:lpstr>Thank You!!!</vt:lpstr>
      <vt:lpstr> For more Information    304-293-4692 www.cedwvu.org</vt:lpstr>
    </vt:vector>
  </TitlesOfParts>
  <Company>West Virginia University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Schwer</dc:creator>
  <cp:lastModifiedBy>McCourt, Teresa</cp:lastModifiedBy>
  <cp:revision>366</cp:revision>
  <cp:lastPrinted>2011-03-15T19:57:48Z</cp:lastPrinted>
  <dcterms:created xsi:type="dcterms:W3CDTF">2011-03-24T20:59:43Z</dcterms:created>
  <dcterms:modified xsi:type="dcterms:W3CDTF">2018-05-10T02:01:12Z</dcterms:modified>
</cp:coreProperties>
</file>