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3"/>
  </p:notesMasterIdLst>
  <p:handoutMasterIdLst>
    <p:handoutMasterId r:id="rId34"/>
  </p:handoutMasterIdLst>
  <p:sldIdLst>
    <p:sldId id="481" r:id="rId2"/>
    <p:sldId id="496" r:id="rId3"/>
    <p:sldId id="477" r:id="rId4"/>
    <p:sldId id="511" r:id="rId5"/>
    <p:sldId id="479" r:id="rId6"/>
    <p:sldId id="497" r:id="rId7"/>
    <p:sldId id="482" r:id="rId8"/>
    <p:sldId id="495" r:id="rId9"/>
    <p:sldId id="484" r:id="rId10"/>
    <p:sldId id="485" r:id="rId11"/>
    <p:sldId id="500" r:id="rId12"/>
    <p:sldId id="502" r:id="rId13"/>
    <p:sldId id="486" r:id="rId14"/>
    <p:sldId id="487" r:id="rId15"/>
    <p:sldId id="488" r:id="rId16"/>
    <p:sldId id="512" r:id="rId17"/>
    <p:sldId id="504" r:id="rId18"/>
    <p:sldId id="505" r:id="rId19"/>
    <p:sldId id="506" r:id="rId20"/>
    <p:sldId id="508" r:id="rId21"/>
    <p:sldId id="509" r:id="rId22"/>
    <p:sldId id="510" r:id="rId23"/>
    <p:sldId id="507" r:id="rId24"/>
    <p:sldId id="515" r:id="rId25"/>
    <p:sldId id="489" r:id="rId26"/>
    <p:sldId id="494" r:id="rId27"/>
    <p:sldId id="513" r:id="rId28"/>
    <p:sldId id="514" r:id="rId29"/>
    <p:sldId id="498" r:id="rId30"/>
    <p:sldId id="499" r:id="rId31"/>
    <p:sldId id="492" r:id="rId32"/>
  </p:sldIdLst>
  <p:sldSz cx="9144000" cy="6858000" type="screen4x3"/>
  <p:notesSz cx="6858000" cy="9144000"/>
  <p:custDataLst>
    <p:tags r:id="rId35"/>
  </p:custDataLst>
  <p:defaultTextStyle>
    <a:defPPr>
      <a:defRPr lang="en-US"/>
    </a:defPPr>
    <a:lvl1pPr algn="l" rtl="0" eaLnBrk="0" fontAlgn="base" hangingPunct="0">
      <a:spcBef>
        <a:spcPct val="0"/>
      </a:spcBef>
      <a:spcAft>
        <a:spcPct val="0"/>
      </a:spcAft>
      <a:defRPr kern="1200">
        <a:solidFill>
          <a:schemeClr val="tx1"/>
        </a:solidFill>
        <a:latin typeface="Georgia" charset="0"/>
        <a:ea typeface="+mn-ea"/>
        <a:cs typeface="+mn-cs"/>
      </a:defRPr>
    </a:lvl1pPr>
    <a:lvl2pPr marL="457200" algn="l" rtl="0" eaLnBrk="0" fontAlgn="base" hangingPunct="0">
      <a:spcBef>
        <a:spcPct val="0"/>
      </a:spcBef>
      <a:spcAft>
        <a:spcPct val="0"/>
      </a:spcAft>
      <a:defRPr kern="1200">
        <a:solidFill>
          <a:schemeClr val="tx1"/>
        </a:solidFill>
        <a:latin typeface="Georgia" charset="0"/>
        <a:ea typeface="+mn-ea"/>
        <a:cs typeface="+mn-cs"/>
      </a:defRPr>
    </a:lvl2pPr>
    <a:lvl3pPr marL="914400" algn="l" rtl="0" eaLnBrk="0" fontAlgn="base" hangingPunct="0">
      <a:spcBef>
        <a:spcPct val="0"/>
      </a:spcBef>
      <a:spcAft>
        <a:spcPct val="0"/>
      </a:spcAft>
      <a:defRPr kern="1200">
        <a:solidFill>
          <a:schemeClr val="tx1"/>
        </a:solidFill>
        <a:latin typeface="Georgia" charset="0"/>
        <a:ea typeface="+mn-ea"/>
        <a:cs typeface="+mn-cs"/>
      </a:defRPr>
    </a:lvl3pPr>
    <a:lvl4pPr marL="1371600" algn="l" rtl="0" eaLnBrk="0" fontAlgn="base" hangingPunct="0">
      <a:spcBef>
        <a:spcPct val="0"/>
      </a:spcBef>
      <a:spcAft>
        <a:spcPct val="0"/>
      </a:spcAft>
      <a:defRPr kern="1200">
        <a:solidFill>
          <a:schemeClr val="tx1"/>
        </a:solidFill>
        <a:latin typeface="Georgia" charset="0"/>
        <a:ea typeface="+mn-ea"/>
        <a:cs typeface="+mn-cs"/>
      </a:defRPr>
    </a:lvl4pPr>
    <a:lvl5pPr marL="1828800" algn="l" rtl="0" eaLnBrk="0" fontAlgn="base" hangingPunct="0">
      <a:spcBef>
        <a:spcPct val="0"/>
      </a:spcBef>
      <a:spcAft>
        <a:spcPct val="0"/>
      </a:spcAft>
      <a:defRPr kern="1200">
        <a:solidFill>
          <a:schemeClr val="tx1"/>
        </a:solidFill>
        <a:latin typeface="Georgia" charset="0"/>
        <a:ea typeface="+mn-ea"/>
        <a:cs typeface="+mn-cs"/>
      </a:defRPr>
    </a:lvl5pPr>
    <a:lvl6pPr marL="2286000" algn="l" defTabSz="914400" rtl="0" eaLnBrk="1" latinLnBrk="0" hangingPunct="1">
      <a:defRPr kern="1200">
        <a:solidFill>
          <a:schemeClr val="tx1"/>
        </a:solidFill>
        <a:latin typeface="Georgia" charset="0"/>
        <a:ea typeface="+mn-ea"/>
        <a:cs typeface="+mn-cs"/>
      </a:defRPr>
    </a:lvl6pPr>
    <a:lvl7pPr marL="2743200" algn="l" defTabSz="914400" rtl="0" eaLnBrk="1" latinLnBrk="0" hangingPunct="1">
      <a:defRPr kern="1200">
        <a:solidFill>
          <a:schemeClr val="tx1"/>
        </a:solidFill>
        <a:latin typeface="Georgia" charset="0"/>
        <a:ea typeface="+mn-ea"/>
        <a:cs typeface="+mn-cs"/>
      </a:defRPr>
    </a:lvl7pPr>
    <a:lvl8pPr marL="3200400" algn="l" defTabSz="914400" rtl="0" eaLnBrk="1" latinLnBrk="0" hangingPunct="1">
      <a:defRPr kern="1200">
        <a:solidFill>
          <a:schemeClr val="tx1"/>
        </a:solidFill>
        <a:latin typeface="Georgia" charset="0"/>
        <a:ea typeface="+mn-ea"/>
        <a:cs typeface="+mn-cs"/>
      </a:defRPr>
    </a:lvl8pPr>
    <a:lvl9pPr marL="3657600" algn="l" defTabSz="914400" rtl="0" eaLnBrk="1" latinLnBrk="0" hangingPunct="1">
      <a:defRPr kern="1200">
        <a:solidFill>
          <a:schemeClr val="tx1"/>
        </a:solidFill>
        <a:latin typeface="Georgia"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CC00"/>
    <a:srgbClr val="FFFFFF"/>
    <a:srgbClr val="333399"/>
    <a:srgbClr val="FF9900"/>
    <a:srgbClr val="003F75"/>
    <a:srgbClr val="000099"/>
    <a:srgbClr val="00FF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9216"/>
    <p:restoredTop sz="74867" autoAdjust="0"/>
  </p:normalViewPr>
  <p:slideViewPr>
    <p:cSldViewPr>
      <p:cViewPr varScale="1">
        <p:scale>
          <a:sx n="86" d="100"/>
          <a:sy n="86" d="100"/>
        </p:scale>
        <p:origin x="102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736"/>
    </p:cViewPr>
  </p:sorterViewPr>
  <p:notesViewPr>
    <p:cSldViewPr>
      <p:cViewPr varScale="1">
        <p:scale>
          <a:sx n="56" d="100"/>
          <a:sy n="56" d="100"/>
        </p:scale>
        <p:origin x="-181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38C6F1-7366-9D49-A1E8-21E35AD527A0}" type="doc">
      <dgm:prSet loTypeId="urn:microsoft.com/office/officeart/2005/8/layout/cycle3" loCatId="" qsTypeId="urn:microsoft.com/office/officeart/2005/8/quickstyle/simple4" qsCatId="simple" csTypeId="urn:microsoft.com/office/officeart/2005/8/colors/accent1_2" csCatId="accent1" phldr="1"/>
      <dgm:spPr/>
      <dgm:t>
        <a:bodyPr/>
        <a:lstStyle/>
        <a:p>
          <a:endParaRPr lang="en-US"/>
        </a:p>
      </dgm:t>
    </dgm:pt>
    <dgm:pt modelId="{0603A10B-1AFD-B64A-993D-23B7DF3AF02D}">
      <dgm:prSet phldrT="[Text]"/>
      <dgm:spPr>
        <a:solidFill>
          <a:srgbClr val="333399"/>
        </a:solidFill>
      </dgm:spPr>
      <dgm:t>
        <a:bodyPr/>
        <a:lstStyle/>
        <a:p>
          <a:r>
            <a:rPr lang="en-US" dirty="0" smtClean="0"/>
            <a:t>Referral </a:t>
          </a:r>
          <a:endParaRPr lang="en-US" dirty="0"/>
        </a:p>
      </dgm:t>
      <dgm:extLst>
        <a:ext uri="{E40237B7-FDA0-4F09-8148-C483321AD2D9}">
          <dgm14:cNvPr xmlns:dgm14="http://schemas.microsoft.com/office/drawing/2010/diagram" id="0" name="" descr="Referral"/>
        </a:ext>
      </dgm:extLst>
    </dgm:pt>
    <dgm:pt modelId="{79A3CB21-B67E-934E-86EF-068114A73590}" type="parTrans" cxnId="{6FB1249E-76DE-A141-B1C8-39DAF8A7D85A}">
      <dgm:prSet/>
      <dgm:spPr/>
      <dgm:t>
        <a:bodyPr/>
        <a:lstStyle/>
        <a:p>
          <a:endParaRPr lang="en-US"/>
        </a:p>
      </dgm:t>
    </dgm:pt>
    <dgm:pt modelId="{24164AA4-7FDE-6944-8066-89B317189E3F}" type="sibTrans" cxnId="{6FB1249E-76DE-A141-B1C8-39DAF8A7D85A}">
      <dgm:prSet/>
      <dgm:spPr>
        <a:solidFill>
          <a:srgbClr val="FFCC00"/>
        </a:solidFill>
      </dgm:spPr>
      <dgm:t>
        <a:bodyPr/>
        <a:lstStyle/>
        <a:p>
          <a:endParaRPr lang="en-US"/>
        </a:p>
      </dgm:t>
      <dgm:extLst>
        <a:ext uri="{E40237B7-FDA0-4F09-8148-C483321AD2D9}">
          <dgm14:cNvPr xmlns:dgm14="http://schemas.microsoft.com/office/drawing/2010/diagram" id="0" name="" descr="Circle made out of an arrow, moving clock wise."/>
        </a:ext>
      </dgm:extLst>
    </dgm:pt>
    <dgm:pt modelId="{70ACA1E4-EBE0-BF40-A1C2-8A28C1F05E8A}">
      <dgm:prSet phldrT="[Text]"/>
      <dgm:spPr>
        <a:solidFill>
          <a:srgbClr val="333399"/>
        </a:solidFill>
      </dgm:spPr>
      <dgm:t>
        <a:bodyPr/>
        <a:lstStyle/>
        <a:p>
          <a:r>
            <a:rPr lang="en-US" dirty="0" smtClean="0"/>
            <a:t>Assessment </a:t>
          </a:r>
          <a:endParaRPr lang="en-US" dirty="0"/>
        </a:p>
      </dgm:t>
      <dgm:extLst>
        <a:ext uri="{E40237B7-FDA0-4F09-8148-C483321AD2D9}">
          <dgm14:cNvPr xmlns:dgm14="http://schemas.microsoft.com/office/drawing/2010/diagram" id="0" name="" descr="Assessment"/>
        </a:ext>
      </dgm:extLst>
    </dgm:pt>
    <dgm:pt modelId="{DEEFD70A-5955-8E4E-8E14-055C7C1EF640}" type="parTrans" cxnId="{4E31817F-DA23-A84F-8BB5-3557A3081938}">
      <dgm:prSet/>
      <dgm:spPr/>
      <dgm:t>
        <a:bodyPr/>
        <a:lstStyle/>
        <a:p>
          <a:endParaRPr lang="en-US"/>
        </a:p>
      </dgm:t>
    </dgm:pt>
    <dgm:pt modelId="{03DEA37D-494A-FF4F-806E-0CE47082F254}" type="sibTrans" cxnId="{4E31817F-DA23-A84F-8BB5-3557A3081938}">
      <dgm:prSet/>
      <dgm:spPr/>
      <dgm:t>
        <a:bodyPr/>
        <a:lstStyle/>
        <a:p>
          <a:endParaRPr lang="en-US"/>
        </a:p>
      </dgm:t>
    </dgm:pt>
    <dgm:pt modelId="{9E2126E5-DEFC-7B40-8ECA-0BAFB59710DD}">
      <dgm:prSet phldrT="[Text]"/>
      <dgm:spPr>
        <a:solidFill>
          <a:srgbClr val="333399"/>
        </a:solidFill>
      </dgm:spPr>
      <dgm:t>
        <a:bodyPr/>
        <a:lstStyle/>
        <a:p>
          <a:r>
            <a:rPr lang="en-US" dirty="0" smtClean="0"/>
            <a:t>Treatment Plan</a:t>
          </a:r>
        </a:p>
        <a:p>
          <a:r>
            <a:rPr lang="en-US" dirty="0" smtClean="0"/>
            <a:t>Goal/Objective </a:t>
          </a:r>
          <a:endParaRPr lang="en-US" dirty="0"/>
        </a:p>
      </dgm:t>
      <dgm:extLst>
        <a:ext uri="{E40237B7-FDA0-4F09-8148-C483321AD2D9}">
          <dgm14:cNvPr xmlns:dgm14="http://schemas.microsoft.com/office/drawing/2010/diagram" id="0" name="" descr="Treatment Plan Goal/Objective"/>
        </a:ext>
      </dgm:extLst>
    </dgm:pt>
    <dgm:pt modelId="{C853E82C-35F6-994E-916B-4FEC4139A103}" type="parTrans" cxnId="{8BCF602B-7E93-674E-A05E-4FA0D4138E01}">
      <dgm:prSet/>
      <dgm:spPr/>
      <dgm:t>
        <a:bodyPr/>
        <a:lstStyle/>
        <a:p>
          <a:endParaRPr lang="en-US"/>
        </a:p>
      </dgm:t>
    </dgm:pt>
    <dgm:pt modelId="{487F23B5-56FD-4D4E-8F4D-E210C693748C}" type="sibTrans" cxnId="{8BCF602B-7E93-674E-A05E-4FA0D4138E01}">
      <dgm:prSet/>
      <dgm:spPr/>
      <dgm:t>
        <a:bodyPr/>
        <a:lstStyle/>
        <a:p>
          <a:endParaRPr lang="en-US"/>
        </a:p>
      </dgm:t>
    </dgm:pt>
    <dgm:pt modelId="{0CE02097-71B2-DF44-9359-8CC32C176DAC}">
      <dgm:prSet phldrT="[Text]"/>
      <dgm:spPr>
        <a:solidFill>
          <a:srgbClr val="333399"/>
        </a:solidFill>
      </dgm:spPr>
      <dgm:t>
        <a:bodyPr/>
        <a:lstStyle/>
        <a:p>
          <a:r>
            <a:rPr lang="en-US" dirty="0" smtClean="0"/>
            <a:t>Intervention</a:t>
          </a:r>
          <a:endParaRPr lang="en-US" dirty="0"/>
        </a:p>
      </dgm:t>
      <dgm:extLst>
        <a:ext uri="{E40237B7-FDA0-4F09-8148-C483321AD2D9}">
          <dgm14:cNvPr xmlns:dgm14="http://schemas.microsoft.com/office/drawing/2010/diagram" id="0" name="" descr="Intervention"/>
        </a:ext>
      </dgm:extLst>
    </dgm:pt>
    <dgm:pt modelId="{66EF00C9-2CCA-E641-96AD-6A08F9103873}" type="parTrans" cxnId="{1993D109-E91B-D742-BEAD-DAFB50E01ABA}">
      <dgm:prSet/>
      <dgm:spPr/>
      <dgm:t>
        <a:bodyPr/>
        <a:lstStyle/>
        <a:p>
          <a:endParaRPr lang="en-US"/>
        </a:p>
      </dgm:t>
    </dgm:pt>
    <dgm:pt modelId="{573DDC09-D04C-D546-8A18-359C11EADEDB}" type="sibTrans" cxnId="{1993D109-E91B-D742-BEAD-DAFB50E01ABA}">
      <dgm:prSet/>
      <dgm:spPr/>
      <dgm:t>
        <a:bodyPr/>
        <a:lstStyle/>
        <a:p>
          <a:endParaRPr lang="en-US"/>
        </a:p>
      </dgm:t>
    </dgm:pt>
    <dgm:pt modelId="{2AFF8D1A-FA7F-CE4E-928A-85CAFD6E12AD}">
      <dgm:prSet phldrT="[Text]"/>
      <dgm:spPr>
        <a:solidFill>
          <a:srgbClr val="333399"/>
        </a:solidFill>
      </dgm:spPr>
      <dgm:t>
        <a:bodyPr/>
        <a:lstStyle/>
        <a:p>
          <a:r>
            <a:rPr lang="en-US" dirty="0" smtClean="0"/>
            <a:t>Implementation </a:t>
          </a:r>
          <a:endParaRPr lang="en-US" dirty="0"/>
        </a:p>
      </dgm:t>
      <dgm:extLst>
        <a:ext uri="{E40237B7-FDA0-4F09-8148-C483321AD2D9}">
          <dgm14:cNvPr xmlns:dgm14="http://schemas.microsoft.com/office/drawing/2010/diagram" id="0" name="" descr="Implementation"/>
        </a:ext>
      </dgm:extLst>
    </dgm:pt>
    <dgm:pt modelId="{B83278D5-AA19-4C49-8143-DAFEBE3B5E83}" type="parTrans" cxnId="{5F664B9D-FE66-8541-A1B8-2B732FDA5B49}">
      <dgm:prSet/>
      <dgm:spPr/>
      <dgm:t>
        <a:bodyPr/>
        <a:lstStyle/>
        <a:p>
          <a:endParaRPr lang="en-US"/>
        </a:p>
      </dgm:t>
    </dgm:pt>
    <dgm:pt modelId="{36537B5C-4BA4-9446-BB52-BD2F9C038F5B}" type="sibTrans" cxnId="{5F664B9D-FE66-8541-A1B8-2B732FDA5B49}">
      <dgm:prSet/>
      <dgm:spPr/>
      <dgm:t>
        <a:bodyPr/>
        <a:lstStyle/>
        <a:p>
          <a:endParaRPr lang="en-US"/>
        </a:p>
      </dgm:t>
    </dgm:pt>
    <dgm:pt modelId="{65BD180A-2377-0141-A0B5-837A5538102E}">
      <dgm:prSet phldrT="[Text]"/>
      <dgm:spPr>
        <a:solidFill>
          <a:srgbClr val="333399"/>
        </a:solidFill>
      </dgm:spPr>
      <dgm:t>
        <a:bodyPr/>
        <a:lstStyle/>
        <a:p>
          <a:r>
            <a:rPr lang="en-US" dirty="0" smtClean="0"/>
            <a:t>Evaluation &amp; Documentation</a:t>
          </a:r>
          <a:endParaRPr lang="en-US" dirty="0"/>
        </a:p>
      </dgm:t>
      <dgm:extLst>
        <a:ext uri="{E40237B7-FDA0-4F09-8148-C483321AD2D9}">
          <dgm14:cNvPr xmlns:dgm14="http://schemas.microsoft.com/office/drawing/2010/diagram" id="0" name="" descr="Evaluation and Documentation"/>
        </a:ext>
      </dgm:extLst>
    </dgm:pt>
    <dgm:pt modelId="{0A351DFC-C290-CD4C-90CB-C12DC11A7C12}" type="parTrans" cxnId="{CB1A38A3-D913-554A-BADF-FFCECC9CBADC}">
      <dgm:prSet/>
      <dgm:spPr/>
      <dgm:t>
        <a:bodyPr/>
        <a:lstStyle/>
        <a:p>
          <a:endParaRPr lang="en-US"/>
        </a:p>
      </dgm:t>
    </dgm:pt>
    <dgm:pt modelId="{44BDF374-D563-4D48-B3F5-53BA9032BEEE}" type="sibTrans" cxnId="{CB1A38A3-D913-554A-BADF-FFCECC9CBADC}">
      <dgm:prSet/>
      <dgm:spPr/>
      <dgm:t>
        <a:bodyPr/>
        <a:lstStyle/>
        <a:p>
          <a:endParaRPr lang="en-US"/>
        </a:p>
      </dgm:t>
    </dgm:pt>
    <dgm:pt modelId="{D6451622-8516-144D-BE65-C017EB1D44E9}">
      <dgm:prSet phldrT="[Text]"/>
      <dgm:spPr>
        <a:solidFill>
          <a:srgbClr val="333399"/>
        </a:solidFill>
      </dgm:spPr>
      <dgm:t>
        <a:bodyPr/>
        <a:lstStyle/>
        <a:p>
          <a:r>
            <a:rPr lang="en-US" dirty="0" smtClean="0"/>
            <a:t>Discharge</a:t>
          </a:r>
          <a:endParaRPr lang="en-US" dirty="0"/>
        </a:p>
      </dgm:t>
      <dgm:extLst>
        <a:ext uri="{E40237B7-FDA0-4F09-8148-C483321AD2D9}">
          <dgm14:cNvPr xmlns:dgm14="http://schemas.microsoft.com/office/drawing/2010/diagram" id="0" name="" descr="Discharge"/>
        </a:ext>
      </dgm:extLst>
    </dgm:pt>
    <dgm:pt modelId="{9AC63699-2BAE-DD46-B9D0-196386D54185}" type="parTrans" cxnId="{A25F7445-70F9-0747-830A-76EB0FCE5788}">
      <dgm:prSet/>
      <dgm:spPr/>
      <dgm:t>
        <a:bodyPr/>
        <a:lstStyle/>
        <a:p>
          <a:endParaRPr lang="en-US"/>
        </a:p>
      </dgm:t>
    </dgm:pt>
    <dgm:pt modelId="{9F91D4B1-5655-AF46-B20B-4E177CBABEB7}" type="sibTrans" cxnId="{A25F7445-70F9-0747-830A-76EB0FCE5788}">
      <dgm:prSet/>
      <dgm:spPr/>
      <dgm:t>
        <a:bodyPr/>
        <a:lstStyle/>
        <a:p>
          <a:endParaRPr lang="en-US"/>
        </a:p>
      </dgm:t>
    </dgm:pt>
    <dgm:pt modelId="{E1C65AD5-6E5F-1341-BBA3-D8819B6FF791}" type="pres">
      <dgm:prSet presAssocID="{D538C6F1-7366-9D49-A1E8-21E35AD527A0}" presName="Name0" presStyleCnt="0">
        <dgm:presLayoutVars>
          <dgm:dir/>
          <dgm:resizeHandles val="exact"/>
        </dgm:presLayoutVars>
      </dgm:prSet>
      <dgm:spPr/>
      <dgm:t>
        <a:bodyPr/>
        <a:lstStyle/>
        <a:p>
          <a:endParaRPr lang="en-US"/>
        </a:p>
      </dgm:t>
    </dgm:pt>
    <dgm:pt modelId="{34BF61EE-742E-9040-ACEE-4C245F8107A9}" type="pres">
      <dgm:prSet presAssocID="{D538C6F1-7366-9D49-A1E8-21E35AD527A0}" presName="cycle" presStyleCnt="0"/>
      <dgm:spPr/>
    </dgm:pt>
    <dgm:pt modelId="{71A62527-A34C-5444-B22D-D095D9B9D3C8}" type="pres">
      <dgm:prSet presAssocID="{0603A10B-1AFD-B64A-993D-23B7DF3AF02D}" presName="nodeFirstNode" presStyleLbl="node1" presStyleIdx="0" presStyleCnt="7">
        <dgm:presLayoutVars>
          <dgm:bulletEnabled val="1"/>
        </dgm:presLayoutVars>
      </dgm:prSet>
      <dgm:spPr/>
      <dgm:t>
        <a:bodyPr/>
        <a:lstStyle/>
        <a:p>
          <a:endParaRPr lang="en-US"/>
        </a:p>
      </dgm:t>
    </dgm:pt>
    <dgm:pt modelId="{050F7A40-3437-F044-9AD5-1A1381696560}" type="pres">
      <dgm:prSet presAssocID="{24164AA4-7FDE-6944-8066-89B317189E3F}" presName="sibTransFirstNode" presStyleLbl="bgShp" presStyleIdx="0" presStyleCnt="1"/>
      <dgm:spPr/>
      <dgm:t>
        <a:bodyPr/>
        <a:lstStyle/>
        <a:p>
          <a:endParaRPr lang="en-US"/>
        </a:p>
      </dgm:t>
    </dgm:pt>
    <dgm:pt modelId="{6FCD4962-1DE4-CF41-81B0-6A2FE475674D}" type="pres">
      <dgm:prSet presAssocID="{70ACA1E4-EBE0-BF40-A1C2-8A28C1F05E8A}" presName="nodeFollowingNodes" presStyleLbl="node1" presStyleIdx="1" presStyleCnt="7" custRadScaleRad="103708" custRadScaleInc="6637">
        <dgm:presLayoutVars>
          <dgm:bulletEnabled val="1"/>
        </dgm:presLayoutVars>
      </dgm:prSet>
      <dgm:spPr/>
      <dgm:t>
        <a:bodyPr/>
        <a:lstStyle/>
        <a:p>
          <a:endParaRPr lang="en-US"/>
        </a:p>
      </dgm:t>
    </dgm:pt>
    <dgm:pt modelId="{1816DE51-4E7C-5840-A547-3556393A4828}" type="pres">
      <dgm:prSet presAssocID="{9E2126E5-DEFC-7B40-8ECA-0BAFB59710DD}" presName="nodeFollowingNodes" presStyleLbl="node1" presStyleIdx="2" presStyleCnt="7" custScaleX="117265" custScaleY="114036" custRadScaleRad="105265" custRadScaleInc="-18843">
        <dgm:presLayoutVars>
          <dgm:bulletEnabled val="1"/>
        </dgm:presLayoutVars>
      </dgm:prSet>
      <dgm:spPr/>
      <dgm:t>
        <a:bodyPr/>
        <a:lstStyle/>
        <a:p>
          <a:endParaRPr lang="en-US"/>
        </a:p>
      </dgm:t>
    </dgm:pt>
    <dgm:pt modelId="{647F9B97-E0C2-1A46-853B-777D790BF201}" type="pres">
      <dgm:prSet presAssocID="{0CE02097-71B2-DF44-9359-8CC32C176DAC}" presName="nodeFollowingNodes" presStyleLbl="node1" presStyleIdx="3" presStyleCnt="7" custRadScaleRad="107528" custRadScaleInc="-37820">
        <dgm:presLayoutVars>
          <dgm:bulletEnabled val="1"/>
        </dgm:presLayoutVars>
      </dgm:prSet>
      <dgm:spPr/>
      <dgm:t>
        <a:bodyPr/>
        <a:lstStyle/>
        <a:p>
          <a:endParaRPr lang="en-US"/>
        </a:p>
      </dgm:t>
    </dgm:pt>
    <dgm:pt modelId="{847EB303-89B9-344D-AA96-76B8B2BD473C}" type="pres">
      <dgm:prSet presAssocID="{2AFF8D1A-FA7F-CE4E-928A-85CAFD6E12AD}" presName="nodeFollowingNodes" presStyleLbl="node1" presStyleIdx="4" presStyleCnt="7" custRadScaleRad="106799" custRadScaleInc="41808">
        <dgm:presLayoutVars>
          <dgm:bulletEnabled val="1"/>
        </dgm:presLayoutVars>
      </dgm:prSet>
      <dgm:spPr/>
      <dgm:t>
        <a:bodyPr/>
        <a:lstStyle/>
        <a:p>
          <a:endParaRPr lang="en-US"/>
        </a:p>
      </dgm:t>
    </dgm:pt>
    <dgm:pt modelId="{DFE8C439-D5CA-CA4D-8685-E0499E9B5256}" type="pres">
      <dgm:prSet presAssocID="{65BD180A-2377-0141-A0B5-837A5538102E}" presName="nodeFollowingNodes" presStyleLbl="node1" presStyleIdx="5" presStyleCnt="7" custRadScaleRad="103452" custRadScaleInc="22352">
        <dgm:presLayoutVars>
          <dgm:bulletEnabled val="1"/>
        </dgm:presLayoutVars>
      </dgm:prSet>
      <dgm:spPr/>
      <dgm:t>
        <a:bodyPr/>
        <a:lstStyle/>
        <a:p>
          <a:endParaRPr lang="en-US"/>
        </a:p>
      </dgm:t>
    </dgm:pt>
    <dgm:pt modelId="{525F4D26-8FED-6948-AADB-906328B4E6C4}" type="pres">
      <dgm:prSet presAssocID="{D6451622-8516-144D-BE65-C017EB1D44E9}" presName="nodeFollowingNodes" presStyleLbl="node1" presStyleIdx="6" presStyleCnt="7">
        <dgm:presLayoutVars>
          <dgm:bulletEnabled val="1"/>
        </dgm:presLayoutVars>
      </dgm:prSet>
      <dgm:spPr/>
      <dgm:t>
        <a:bodyPr/>
        <a:lstStyle/>
        <a:p>
          <a:endParaRPr lang="en-US"/>
        </a:p>
      </dgm:t>
    </dgm:pt>
  </dgm:ptLst>
  <dgm:cxnLst>
    <dgm:cxn modelId="{CB1A38A3-D913-554A-BADF-FFCECC9CBADC}" srcId="{D538C6F1-7366-9D49-A1E8-21E35AD527A0}" destId="{65BD180A-2377-0141-A0B5-837A5538102E}" srcOrd="5" destOrd="0" parTransId="{0A351DFC-C290-CD4C-90CB-C12DC11A7C12}" sibTransId="{44BDF374-D563-4D48-B3F5-53BA9032BEEE}"/>
    <dgm:cxn modelId="{2F18DF99-458E-6842-B070-147121F439C6}" type="presOf" srcId="{70ACA1E4-EBE0-BF40-A1C2-8A28C1F05E8A}" destId="{6FCD4962-1DE4-CF41-81B0-6A2FE475674D}" srcOrd="0" destOrd="0" presId="urn:microsoft.com/office/officeart/2005/8/layout/cycle3"/>
    <dgm:cxn modelId="{E5A9CF68-18DD-F548-891E-333E29F82EBB}" type="presOf" srcId="{65BD180A-2377-0141-A0B5-837A5538102E}" destId="{DFE8C439-D5CA-CA4D-8685-E0499E9B5256}" srcOrd="0" destOrd="0" presId="urn:microsoft.com/office/officeart/2005/8/layout/cycle3"/>
    <dgm:cxn modelId="{82846D08-FAB9-4844-8A2E-99C5CA827B46}" type="presOf" srcId="{0CE02097-71B2-DF44-9359-8CC32C176DAC}" destId="{647F9B97-E0C2-1A46-853B-777D790BF201}" srcOrd="0" destOrd="0" presId="urn:microsoft.com/office/officeart/2005/8/layout/cycle3"/>
    <dgm:cxn modelId="{AAF9AD15-9AC0-024E-A8E4-A16EF8CC31C4}" type="presOf" srcId="{D6451622-8516-144D-BE65-C017EB1D44E9}" destId="{525F4D26-8FED-6948-AADB-906328B4E6C4}" srcOrd="0" destOrd="0" presId="urn:microsoft.com/office/officeart/2005/8/layout/cycle3"/>
    <dgm:cxn modelId="{D1ED9965-769D-9441-8E9F-6C90C6F60672}" type="presOf" srcId="{2AFF8D1A-FA7F-CE4E-928A-85CAFD6E12AD}" destId="{847EB303-89B9-344D-AA96-76B8B2BD473C}" srcOrd="0" destOrd="0" presId="urn:microsoft.com/office/officeart/2005/8/layout/cycle3"/>
    <dgm:cxn modelId="{5F664B9D-FE66-8541-A1B8-2B732FDA5B49}" srcId="{D538C6F1-7366-9D49-A1E8-21E35AD527A0}" destId="{2AFF8D1A-FA7F-CE4E-928A-85CAFD6E12AD}" srcOrd="4" destOrd="0" parTransId="{B83278D5-AA19-4C49-8143-DAFEBE3B5E83}" sibTransId="{36537B5C-4BA4-9446-BB52-BD2F9C038F5B}"/>
    <dgm:cxn modelId="{1993D109-E91B-D742-BEAD-DAFB50E01ABA}" srcId="{D538C6F1-7366-9D49-A1E8-21E35AD527A0}" destId="{0CE02097-71B2-DF44-9359-8CC32C176DAC}" srcOrd="3" destOrd="0" parTransId="{66EF00C9-2CCA-E641-96AD-6A08F9103873}" sibTransId="{573DDC09-D04C-D546-8A18-359C11EADEDB}"/>
    <dgm:cxn modelId="{4E31817F-DA23-A84F-8BB5-3557A3081938}" srcId="{D538C6F1-7366-9D49-A1E8-21E35AD527A0}" destId="{70ACA1E4-EBE0-BF40-A1C2-8A28C1F05E8A}" srcOrd="1" destOrd="0" parTransId="{DEEFD70A-5955-8E4E-8E14-055C7C1EF640}" sibTransId="{03DEA37D-494A-FF4F-806E-0CE47082F254}"/>
    <dgm:cxn modelId="{A25F7445-70F9-0747-830A-76EB0FCE5788}" srcId="{D538C6F1-7366-9D49-A1E8-21E35AD527A0}" destId="{D6451622-8516-144D-BE65-C017EB1D44E9}" srcOrd="6" destOrd="0" parTransId="{9AC63699-2BAE-DD46-B9D0-196386D54185}" sibTransId="{9F91D4B1-5655-AF46-B20B-4E177CBABEB7}"/>
    <dgm:cxn modelId="{1A7AA16C-A30D-0345-AF80-F7295268A91C}" type="presOf" srcId="{9E2126E5-DEFC-7B40-8ECA-0BAFB59710DD}" destId="{1816DE51-4E7C-5840-A547-3556393A4828}" srcOrd="0" destOrd="0" presId="urn:microsoft.com/office/officeart/2005/8/layout/cycle3"/>
    <dgm:cxn modelId="{6FB1249E-76DE-A141-B1C8-39DAF8A7D85A}" srcId="{D538C6F1-7366-9D49-A1E8-21E35AD527A0}" destId="{0603A10B-1AFD-B64A-993D-23B7DF3AF02D}" srcOrd="0" destOrd="0" parTransId="{79A3CB21-B67E-934E-86EF-068114A73590}" sibTransId="{24164AA4-7FDE-6944-8066-89B317189E3F}"/>
    <dgm:cxn modelId="{78BF7BAA-402E-0F46-92DA-AE854729659C}" type="presOf" srcId="{D538C6F1-7366-9D49-A1E8-21E35AD527A0}" destId="{E1C65AD5-6E5F-1341-BBA3-D8819B6FF791}" srcOrd="0" destOrd="0" presId="urn:microsoft.com/office/officeart/2005/8/layout/cycle3"/>
    <dgm:cxn modelId="{099EC550-E25A-6242-9BA7-86B587E1854C}" type="presOf" srcId="{0603A10B-1AFD-B64A-993D-23B7DF3AF02D}" destId="{71A62527-A34C-5444-B22D-D095D9B9D3C8}" srcOrd="0" destOrd="0" presId="urn:microsoft.com/office/officeart/2005/8/layout/cycle3"/>
    <dgm:cxn modelId="{661F63AD-9D0F-3848-966D-57D84CF9865E}" type="presOf" srcId="{24164AA4-7FDE-6944-8066-89B317189E3F}" destId="{050F7A40-3437-F044-9AD5-1A1381696560}" srcOrd="0" destOrd="0" presId="urn:microsoft.com/office/officeart/2005/8/layout/cycle3"/>
    <dgm:cxn modelId="{8BCF602B-7E93-674E-A05E-4FA0D4138E01}" srcId="{D538C6F1-7366-9D49-A1E8-21E35AD527A0}" destId="{9E2126E5-DEFC-7B40-8ECA-0BAFB59710DD}" srcOrd="2" destOrd="0" parTransId="{C853E82C-35F6-994E-916B-4FEC4139A103}" sibTransId="{487F23B5-56FD-4D4E-8F4D-E210C693748C}"/>
    <dgm:cxn modelId="{78152D3A-9E8F-A44F-AE44-89AFF3A3FB77}" type="presParOf" srcId="{E1C65AD5-6E5F-1341-BBA3-D8819B6FF791}" destId="{34BF61EE-742E-9040-ACEE-4C245F8107A9}" srcOrd="0" destOrd="0" presId="urn:microsoft.com/office/officeart/2005/8/layout/cycle3"/>
    <dgm:cxn modelId="{D7123EDD-8E73-7E43-A132-CF9BB64C4D35}" type="presParOf" srcId="{34BF61EE-742E-9040-ACEE-4C245F8107A9}" destId="{71A62527-A34C-5444-B22D-D095D9B9D3C8}" srcOrd="0" destOrd="0" presId="urn:microsoft.com/office/officeart/2005/8/layout/cycle3"/>
    <dgm:cxn modelId="{2E014C75-45AA-734D-ABA0-BB0D37BCB500}" type="presParOf" srcId="{34BF61EE-742E-9040-ACEE-4C245F8107A9}" destId="{050F7A40-3437-F044-9AD5-1A1381696560}" srcOrd="1" destOrd="0" presId="urn:microsoft.com/office/officeart/2005/8/layout/cycle3"/>
    <dgm:cxn modelId="{39767011-CBDC-ED46-B822-C49EA17B8512}" type="presParOf" srcId="{34BF61EE-742E-9040-ACEE-4C245F8107A9}" destId="{6FCD4962-1DE4-CF41-81B0-6A2FE475674D}" srcOrd="2" destOrd="0" presId="urn:microsoft.com/office/officeart/2005/8/layout/cycle3"/>
    <dgm:cxn modelId="{0831ABE1-6133-694C-98CE-D61B9DBBBDE2}" type="presParOf" srcId="{34BF61EE-742E-9040-ACEE-4C245F8107A9}" destId="{1816DE51-4E7C-5840-A547-3556393A4828}" srcOrd="3" destOrd="0" presId="urn:microsoft.com/office/officeart/2005/8/layout/cycle3"/>
    <dgm:cxn modelId="{75C289AA-B442-2D45-853D-539353BF0239}" type="presParOf" srcId="{34BF61EE-742E-9040-ACEE-4C245F8107A9}" destId="{647F9B97-E0C2-1A46-853B-777D790BF201}" srcOrd="4" destOrd="0" presId="urn:microsoft.com/office/officeart/2005/8/layout/cycle3"/>
    <dgm:cxn modelId="{6B771517-5912-934D-9690-4B11A51EAA13}" type="presParOf" srcId="{34BF61EE-742E-9040-ACEE-4C245F8107A9}" destId="{847EB303-89B9-344D-AA96-76B8B2BD473C}" srcOrd="5" destOrd="0" presId="urn:microsoft.com/office/officeart/2005/8/layout/cycle3"/>
    <dgm:cxn modelId="{537C0733-56D6-EA44-A7F0-C1830CA4947F}" type="presParOf" srcId="{34BF61EE-742E-9040-ACEE-4C245F8107A9}" destId="{DFE8C439-D5CA-CA4D-8685-E0499E9B5256}" srcOrd="6" destOrd="0" presId="urn:microsoft.com/office/officeart/2005/8/layout/cycle3"/>
    <dgm:cxn modelId="{6680F82A-2860-CC43-8838-F82ACF5A393B}" type="presParOf" srcId="{34BF61EE-742E-9040-ACEE-4C245F8107A9}" destId="{525F4D26-8FED-6948-AADB-906328B4E6C4}" srcOrd="7"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0F7A40-3437-F044-9AD5-1A1381696560}">
      <dsp:nvSpPr>
        <dsp:cNvPr id="0" name=""/>
        <dsp:cNvSpPr/>
      </dsp:nvSpPr>
      <dsp:spPr>
        <a:xfrm>
          <a:off x="1267957" y="-37236"/>
          <a:ext cx="6284185" cy="6284185"/>
        </a:xfrm>
        <a:prstGeom prst="circularArrow">
          <a:avLst>
            <a:gd name="adj1" fmla="val 5544"/>
            <a:gd name="adj2" fmla="val 330680"/>
            <a:gd name="adj3" fmla="val 14493982"/>
            <a:gd name="adj4" fmla="val 16962706"/>
            <a:gd name="adj5" fmla="val 5757"/>
          </a:avLst>
        </a:prstGeom>
        <a:solidFill>
          <a:srgbClr val="FFCC00"/>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tint val="40000"/>
              <a:hueOff val="0"/>
              <a:satOff val="0"/>
              <a:lumOff val="0"/>
              <a:alphaOff val="0"/>
              <a:shade val="70000"/>
              <a:satMod val="105000"/>
            </a:schemeClr>
          </a:contourClr>
        </a:sp3d>
      </dsp:spPr>
      <dsp:style>
        <a:lnRef idx="0">
          <a:scrgbClr r="0" g="0" b="0"/>
        </a:lnRef>
        <a:fillRef idx="1">
          <a:scrgbClr r="0" g="0" b="0"/>
        </a:fillRef>
        <a:effectRef idx="2">
          <a:scrgbClr r="0" g="0" b="0"/>
        </a:effectRef>
        <a:fontRef idx="minor"/>
      </dsp:style>
    </dsp:sp>
    <dsp:sp modelId="{71A62527-A34C-5444-B22D-D095D9B9D3C8}">
      <dsp:nvSpPr>
        <dsp:cNvPr id="0" name=""/>
        <dsp:cNvSpPr/>
      </dsp:nvSpPr>
      <dsp:spPr>
        <a:xfrm>
          <a:off x="3416715" y="4202"/>
          <a:ext cx="1986669" cy="993334"/>
        </a:xfrm>
        <a:prstGeom prst="roundRect">
          <a:avLst/>
        </a:prstGeom>
        <a:solidFill>
          <a:srgbClr val="333399"/>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Referral </a:t>
          </a:r>
          <a:endParaRPr lang="en-US" sz="1900" kern="1200" dirty="0"/>
        </a:p>
      </dsp:txBody>
      <dsp:txXfrm>
        <a:off x="3465206" y="52693"/>
        <a:ext cx="1889687" cy="896352"/>
      </dsp:txXfrm>
    </dsp:sp>
    <dsp:sp modelId="{6FCD4962-1DE4-CF41-81B0-6A2FE475674D}">
      <dsp:nvSpPr>
        <dsp:cNvPr id="0" name=""/>
        <dsp:cNvSpPr/>
      </dsp:nvSpPr>
      <dsp:spPr>
        <a:xfrm>
          <a:off x="5676907" y="1066794"/>
          <a:ext cx="1986669" cy="993334"/>
        </a:xfrm>
        <a:prstGeom prst="roundRect">
          <a:avLst/>
        </a:prstGeom>
        <a:solidFill>
          <a:srgbClr val="333399"/>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Assessment </a:t>
          </a:r>
          <a:endParaRPr lang="en-US" sz="1900" kern="1200" dirty="0"/>
        </a:p>
      </dsp:txBody>
      <dsp:txXfrm>
        <a:off x="5725398" y="1115285"/>
        <a:ext cx="1889687" cy="896352"/>
      </dsp:txXfrm>
    </dsp:sp>
    <dsp:sp modelId="{1816DE51-4E7C-5840-A547-3556393A4828}">
      <dsp:nvSpPr>
        <dsp:cNvPr id="0" name=""/>
        <dsp:cNvSpPr/>
      </dsp:nvSpPr>
      <dsp:spPr>
        <a:xfrm>
          <a:off x="6057902" y="2829641"/>
          <a:ext cx="2329667" cy="1132759"/>
        </a:xfrm>
        <a:prstGeom prst="roundRect">
          <a:avLst/>
        </a:prstGeom>
        <a:solidFill>
          <a:srgbClr val="333399"/>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Treatment Plan</a:t>
          </a:r>
        </a:p>
        <a:p>
          <a:pPr lvl="0" algn="ctr" defTabSz="844550">
            <a:lnSpc>
              <a:spcPct val="90000"/>
            </a:lnSpc>
            <a:spcBef>
              <a:spcPct val="0"/>
            </a:spcBef>
            <a:spcAft>
              <a:spcPct val="35000"/>
            </a:spcAft>
          </a:pPr>
          <a:r>
            <a:rPr lang="en-US" sz="1900" kern="1200" dirty="0" smtClean="0"/>
            <a:t>Goal/Objective </a:t>
          </a:r>
          <a:endParaRPr lang="en-US" sz="1900" kern="1200" dirty="0"/>
        </a:p>
      </dsp:txBody>
      <dsp:txXfrm>
        <a:off x="6113199" y="2884938"/>
        <a:ext cx="2219073" cy="1022165"/>
      </dsp:txXfrm>
    </dsp:sp>
    <dsp:sp modelId="{647F9B97-E0C2-1A46-853B-777D790BF201}">
      <dsp:nvSpPr>
        <dsp:cNvPr id="0" name=""/>
        <dsp:cNvSpPr/>
      </dsp:nvSpPr>
      <dsp:spPr>
        <a:xfrm>
          <a:off x="5372103" y="4800590"/>
          <a:ext cx="1986669" cy="993334"/>
        </a:xfrm>
        <a:prstGeom prst="roundRect">
          <a:avLst/>
        </a:prstGeom>
        <a:solidFill>
          <a:srgbClr val="333399"/>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Intervention</a:t>
          </a:r>
          <a:endParaRPr lang="en-US" sz="1900" kern="1200" dirty="0"/>
        </a:p>
      </dsp:txBody>
      <dsp:txXfrm>
        <a:off x="5420594" y="4849081"/>
        <a:ext cx="1889687" cy="896352"/>
      </dsp:txXfrm>
    </dsp:sp>
    <dsp:sp modelId="{847EB303-89B9-344D-AA96-76B8B2BD473C}">
      <dsp:nvSpPr>
        <dsp:cNvPr id="0" name=""/>
        <dsp:cNvSpPr/>
      </dsp:nvSpPr>
      <dsp:spPr>
        <a:xfrm>
          <a:off x="1409702" y="4724389"/>
          <a:ext cx="1986669" cy="993334"/>
        </a:xfrm>
        <a:prstGeom prst="roundRect">
          <a:avLst/>
        </a:prstGeom>
        <a:solidFill>
          <a:srgbClr val="333399"/>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Implementation </a:t>
          </a:r>
          <a:endParaRPr lang="en-US" sz="1900" kern="1200" dirty="0"/>
        </a:p>
      </dsp:txBody>
      <dsp:txXfrm>
        <a:off x="1458193" y="4772880"/>
        <a:ext cx="1889687" cy="896352"/>
      </dsp:txXfrm>
    </dsp:sp>
    <dsp:sp modelId="{DFE8C439-D5CA-CA4D-8685-E0499E9B5256}">
      <dsp:nvSpPr>
        <dsp:cNvPr id="0" name=""/>
        <dsp:cNvSpPr/>
      </dsp:nvSpPr>
      <dsp:spPr>
        <a:xfrm>
          <a:off x="647691" y="2819392"/>
          <a:ext cx="1986669" cy="993334"/>
        </a:xfrm>
        <a:prstGeom prst="roundRect">
          <a:avLst/>
        </a:prstGeom>
        <a:solidFill>
          <a:srgbClr val="333399"/>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Evaluation &amp; Documentation</a:t>
          </a:r>
          <a:endParaRPr lang="en-US" sz="1900" kern="1200" dirty="0"/>
        </a:p>
      </dsp:txBody>
      <dsp:txXfrm>
        <a:off x="696182" y="2867883"/>
        <a:ext cx="1889687" cy="896352"/>
      </dsp:txXfrm>
    </dsp:sp>
    <dsp:sp modelId="{525F4D26-8FED-6948-AADB-906328B4E6C4}">
      <dsp:nvSpPr>
        <dsp:cNvPr id="0" name=""/>
        <dsp:cNvSpPr/>
      </dsp:nvSpPr>
      <dsp:spPr>
        <a:xfrm>
          <a:off x="1321545" y="1013183"/>
          <a:ext cx="1986669" cy="993334"/>
        </a:xfrm>
        <a:prstGeom prst="roundRect">
          <a:avLst/>
        </a:prstGeom>
        <a:solidFill>
          <a:srgbClr val="333399"/>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Discharge</a:t>
          </a:r>
          <a:endParaRPr lang="en-US" sz="1900" kern="1200" dirty="0"/>
        </a:p>
      </dsp:txBody>
      <dsp:txXfrm>
        <a:off x="1370036" y="1061674"/>
        <a:ext cx="1889687" cy="896352"/>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BCFB19C6-CCF4-2542-A07B-CF8459AFA65D}" type="datetimeFigureOut">
              <a:rPr lang="en-US"/>
              <a:pPr>
                <a:defRPr/>
              </a:pPr>
              <a:t>5/4/2018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WVU/CED/SFC/Disability Rights &amp; Wrongs/November 2014</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E7BF2A5B-2A1C-864F-8EF2-252266D3973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BEE8E6A3-CFCF-B74B-9E3A-E32CD59F3395}" type="datetimeFigureOut">
              <a:rPr lang="en-US"/>
              <a:pPr>
                <a:defRPr/>
              </a:pPr>
              <a:t>5/4/2018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WVU/CED/SFC/February 2015</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9F22CA51-3F44-C947-AB84-91F6F7F382B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sldNum="0"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277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pPr lvl="1" eaLnBrk="1" hangingPunct="1">
              <a:spcBef>
                <a:spcPct val="0"/>
              </a:spcBef>
              <a:defRPr/>
            </a:pPr>
            <a:r>
              <a:rPr lang="en-US" altLang="en-US" dirty="0" smtClean="0"/>
              <a:t>Talking Points</a:t>
            </a:r>
          </a:p>
          <a:p>
            <a:pPr lvl="1" eaLnBrk="1" hangingPunct="1">
              <a:spcBef>
                <a:spcPct val="0"/>
              </a:spcBef>
              <a:defRPr/>
            </a:pPr>
            <a:endParaRPr lang="en-US" altLang="en-US" dirty="0" smtClean="0"/>
          </a:p>
          <a:p>
            <a:pPr lvl="1" eaLnBrk="1" hangingPunct="1">
              <a:spcBef>
                <a:spcPct val="0"/>
              </a:spcBef>
              <a:defRPr/>
            </a:pPr>
            <a:r>
              <a:rPr lang="en-US" altLang="en-US" dirty="0" smtClean="0"/>
              <a:t>    UCEDDs were created in 1963 by the federal government with the enactment of Public Law 88-164 to serve people with intellectual disabilities.</a:t>
            </a:r>
          </a:p>
          <a:p>
            <a:pPr lvl="1" eaLnBrk="1" hangingPunct="1">
              <a:spcBef>
                <a:spcPct val="0"/>
              </a:spcBef>
              <a:defRPr/>
            </a:pPr>
            <a:r>
              <a:rPr lang="en-US" altLang="en-US" dirty="0" smtClean="0"/>
              <a:t>    Today, there are sixty-seven (67) Centers across the country, authorized under the Developmental Disabilities Assistance and Bill of Rights Act of 2000 (PL-106-402), to serve as resources for Americans with a wide range of disabilities.</a:t>
            </a:r>
          </a:p>
          <a:p>
            <a:pPr lvl="1" eaLnBrk="1" hangingPunct="1">
              <a:spcBef>
                <a:spcPct val="0"/>
              </a:spcBef>
              <a:defRPr/>
            </a:pPr>
            <a:r>
              <a:rPr lang="en-US" altLang="en-US" dirty="0" smtClean="0"/>
              <a:t>    The sixty-seven (67) Centers, at least one in every state and territory is affiliated with a major research University and serves as a resource for people of all ages.</a:t>
            </a:r>
          </a:p>
          <a:p>
            <a:pPr lvl="1" eaLnBrk="1" hangingPunct="1">
              <a:spcBef>
                <a:spcPct val="0"/>
              </a:spcBef>
              <a:defRPr/>
            </a:pPr>
            <a:r>
              <a:rPr lang="en-US" altLang="en-US" dirty="0" smtClean="0"/>
              <a:t>    The West Virginia Center is a unit within West Virginia University (WVU), Health Sciences, and because of the placement within the University, has access and alignment with the Schools of Pharmacy, Public Health, Nursing, Medicine and Dentistry. Reporting authority with WVU tacitly supports the opportunity for collaboration, education and training needed to support and strengthen the state’s capacity to meet the needs of persons with disabilities.</a:t>
            </a:r>
          </a:p>
          <a:p>
            <a:pPr lvl="1" eaLnBrk="1" hangingPunct="1">
              <a:spcBef>
                <a:spcPct val="0"/>
              </a:spcBef>
              <a:defRPr/>
            </a:pPr>
            <a:r>
              <a:rPr lang="en-US" altLang="en-US" dirty="0" smtClean="0"/>
              <a:t>    CEDs role is to provide education and training to University students in multiple disciplines; educate direct care providers who serve persons with disabilities; and provide policy makers with objective information about the status of disabilities services in West Virginia.</a:t>
            </a:r>
          </a:p>
          <a:p>
            <a:pPr lvl="1" eaLnBrk="1" hangingPunct="1">
              <a:spcBef>
                <a:spcPct val="0"/>
              </a:spcBef>
              <a:defRPr/>
            </a:pPr>
            <a:r>
              <a:rPr lang="en-US" altLang="en-US" dirty="0" smtClean="0"/>
              <a:t>    West Virginia's Center also provides gap filling direct services and supports in an effort to improve availability and acceptability of services.</a:t>
            </a:r>
          </a:p>
          <a:p>
            <a:pPr lvl="1" eaLnBrk="1" hangingPunct="1">
              <a:spcBef>
                <a:spcPct val="0"/>
              </a:spcBef>
              <a:defRPr/>
            </a:pPr>
            <a:r>
              <a:rPr lang="en-US" altLang="en-US" dirty="0" smtClean="0"/>
              <a:t>    On average, over the past five years, the national network of UCEDDs</a:t>
            </a:r>
          </a:p>
          <a:p>
            <a:pPr lvl="1" eaLnBrk="1" hangingPunct="1">
              <a:spcBef>
                <a:spcPct val="0"/>
              </a:spcBef>
              <a:defRPr/>
            </a:pPr>
            <a:r>
              <a:rPr lang="en-US" altLang="en-US" dirty="0" smtClean="0"/>
              <a:t>        Provided professional preparation for working in the disability field to over 2,000 students annually.</a:t>
            </a:r>
          </a:p>
          <a:p>
            <a:pPr lvl="1" eaLnBrk="1" hangingPunct="1">
              <a:spcBef>
                <a:spcPct val="0"/>
              </a:spcBef>
              <a:defRPr/>
            </a:pPr>
            <a:r>
              <a:rPr lang="en-US" altLang="en-US" dirty="0" smtClean="0"/>
              <a:t>        Provided technical assistance and training each year to over one million health, education, mental health, and policy-making professionals, as well as people with disabilities and their families.</a:t>
            </a:r>
          </a:p>
          <a:p>
            <a:pPr lvl="1" eaLnBrk="1" hangingPunct="1">
              <a:spcBef>
                <a:spcPct val="0"/>
              </a:spcBef>
              <a:defRPr/>
            </a:pPr>
            <a:r>
              <a:rPr lang="en-US" altLang="en-US" dirty="0" smtClean="0"/>
              <a:t>        Provided direct (clinical or other) services to more than 700,000 individuals with developmental disabilities and/or their families annually.</a:t>
            </a:r>
          </a:p>
          <a:p>
            <a:pPr lvl="1" eaLnBrk="1" hangingPunct="1">
              <a:spcBef>
                <a:spcPct val="0"/>
              </a:spcBef>
              <a:defRPr/>
            </a:pPr>
            <a:r>
              <a:rPr lang="en-US" altLang="en-US" dirty="0" smtClean="0"/>
              <a:t>        Conducted nearly 3,000 research projects each year whose results may benefit people with disabilities.</a:t>
            </a:r>
          </a:p>
          <a:p>
            <a:pPr lvl="1" eaLnBrk="1" hangingPunct="1">
              <a:spcBef>
                <a:spcPct val="0"/>
              </a:spcBef>
              <a:defRPr/>
            </a:pPr>
            <a:r>
              <a:rPr lang="en-US" altLang="en-US" dirty="0" smtClean="0"/>
              <a:t>        Developed and disseminated over 7,000 different publications annually to bring the most current information to professionals and the community.</a:t>
            </a:r>
          </a:p>
          <a:p>
            <a:pPr lvl="1" eaLnBrk="1" hangingPunct="1">
              <a:spcBef>
                <a:spcPct val="0"/>
              </a:spcBef>
              <a:defRPr/>
            </a:pPr>
            <a:r>
              <a:rPr lang="en-US" altLang="en-US" dirty="0" smtClean="0"/>
              <a:t>    Federal appropriations for Centers are not intended to support all facets of operations.</a:t>
            </a:r>
          </a:p>
          <a:p>
            <a:pPr lvl="1" eaLnBrk="1" hangingPunct="1">
              <a:spcBef>
                <a:spcPct val="0"/>
              </a:spcBef>
              <a:defRPr/>
            </a:pPr>
            <a:r>
              <a:rPr lang="en-US" altLang="en-US" dirty="0" smtClean="0"/>
              <a:t>    There is an expectation that federal resources will be leveraged to secure additional monies from state and local agencies, to address issues specific to each state.</a:t>
            </a:r>
          </a:p>
          <a:p>
            <a:pPr lvl="1" eaLnBrk="1" hangingPunct="1">
              <a:spcBef>
                <a:spcPct val="0"/>
              </a:spcBef>
              <a:defRPr/>
            </a:pPr>
            <a:r>
              <a:rPr lang="en-US" altLang="en-US" dirty="0" smtClean="0"/>
              <a:t>    West Virginia's Center for Excellence in Disabilities in partnership with the Developmental Disabilities Council (DDC) and the State Protection and Advocacy agency, West Virginia Advocates, is engaged in capacity building, advocacy and system change that promote the integration and inclusion of people with disabilities in community life.</a:t>
            </a:r>
          </a:p>
        </p:txBody>
      </p:sp>
      <p:sp>
        <p:nvSpPr>
          <p:cNvPr id="14340"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WVU/CED/SFC/Disability Rights &amp; Wrongs/November 2014</a:t>
            </a:r>
          </a:p>
        </p:txBody>
      </p:sp>
    </p:spTree>
    <p:extLst>
      <p:ext uri="{BB962C8B-B14F-4D97-AF65-F5344CB8AC3E}">
        <p14:creationId xmlns:p14="http://schemas.microsoft.com/office/powerpoint/2010/main" val="1620063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Notes Placeholder 2"/>
          <p:cNvSpPr>
            <a:spLocks noGrp="1"/>
          </p:cNvSpPr>
          <p:nvPr>
            <p:ph type="body" idx="1"/>
          </p:nvPr>
        </p:nvSpPr>
        <p:spPr/>
        <p:txBody>
          <a:bodyPr>
            <a:normAutofit fontScale="40000" lnSpcReduction="20000"/>
          </a:bodyPr>
          <a:lstStyle/>
          <a:p>
            <a:pPr>
              <a:defRPr/>
            </a:pPr>
            <a:r>
              <a:rPr lang="en-US" dirty="0" smtClean="0"/>
              <a:t>Since 1994, music therapy has been identified as a reimbursable service under benefits for Partial Hospitalization Programs (PHP).  Falling under the heading of Activity Therapy, the interventions cannot be purely recreational or diversionary in nature and must be individualized and based on goals specified in the treatment plan.  The current HCPCS Code for PHP is G0176. The music therapy must be considered an </a:t>
            </a:r>
            <a:r>
              <a:rPr lang="en-US" i="1" dirty="0" smtClean="0"/>
              <a:t>active treatment </a:t>
            </a:r>
            <a:r>
              <a:rPr lang="en-US" dirty="0" smtClean="0"/>
              <a:t>by meeting the following criteria:</a:t>
            </a:r>
          </a:p>
          <a:p>
            <a:pPr>
              <a:defRPr/>
            </a:pPr>
            <a:r>
              <a:rPr lang="en-US" dirty="0" smtClean="0"/>
              <a:t>Be prescribed by a physician;</a:t>
            </a:r>
          </a:p>
          <a:p>
            <a:pPr>
              <a:defRPr/>
            </a:pPr>
            <a:r>
              <a:rPr lang="en-US" dirty="0" smtClean="0"/>
              <a:t>Be reasonable and necessary for the treatment of the individual’s illness or injury;</a:t>
            </a:r>
          </a:p>
          <a:p>
            <a:pPr>
              <a:defRPr/>
            </a:pPr>
            <a:r>
              <a:rPr lang="en-US" dirty="0" smtClean="0"/>
              <a:t>Be goal directed and based on a documented treatment plan;</a:t>
            </a:r>
          </a:p>
          <a:p>
            <a:pPr>
              <a:defRPr/>
            </a:pPr>
            <a:r>
              <a:rPr lang="en-US" dirty="0" smtClean="0"/>
              <a:t>The goal of treatment cannot be to merely maintain current level of functioning; the individual must exhibit some level of improvement.</a:t>
            </a:r>
          </a:p>
          <a:p>
            <a:pPr>
              <a:defRPr/>
            </a:pPr>
            <a:r>
              <a:rPr lang="en-US" b="1" dirty="0" smtClean="0"/>
              <a:t>Medicaid</a:t>
            </a:r>
          </a:p>
          <a:p>
            <a:pPr>
              <a:defRPr/>
            </a:pPr>
            <a:r>
              <a:rPr lang="en-US" dirty="0" smtClean="0"/>
              <a:t>There are currently a few states that allow payment for music therapy services through use of Medicaid Home and Community Based Care waivers with certain client groups.  In some situations, although music therapy may not be specifically listed within regulatory language, due to functional outcomes achieved, music therapy interventions qualify for coverage under existing treatment categories such as community support, rehabilitation, or habilitation services.</a:t>
            </a:r>
          </a:p>
          <a:p>
            <a:pPr>
              <a:defRPr/>
            </a:pPr>
            <a:r>
              <a:rPr lang="en-US" dirty="0" smtClean="0"/>
              <a:t> </a:t>
            </a:r>
          </a:p>
          <a:p>
            <a:pPr>
              <a:defRPr/>
            </a:pPr>
            <a:r>
              <a:rPr lang="en-US" dirty="0" smtClean="0"/>
              <a:t>Examples:</a:t>
            </a:r>
          </a:p>
          <a:p>
            <a:pPr>
              <a:defRPr/>
            </a:pPr>
            <a:r>
              <a:rPr lang="en-US" b="1" dirty="0" smtClean="0"/>
              <a:t>Arizona</a:t>
            </a:r>
          </a:p>
          <a:p>
            <a:pPr>
              <a:defRPr/>
            </a:pPr>
            <a:r>
              <a:rPr lang="en-US" dirty="0" smtClean="0"/>
              <a:t>Medicaid coverage for music therapy provided to individuals with developmental disabilities.</a:t>
            </a:r>
          </a:p>
          <a:p>
            <a:pPr>
              <a:defRPr/>
            </a:pPr>
            <a:r>
              <a:rPr lang="en-US" dirty="0" smtClean="0"/>
              <a:t> </a:t>
            </a:r>
          </a:p>
          <a:p>
            <a:pPr>
              <a:defRPr/>
            </a:pPr>
            <a:r>
              <a:rPr lang="en-US" b="1" dirty="0" smtClean="0"/>
              <a:t>Indiana</a:t>
            </a:r>
          </a:p>
          <a:p>
            <a:pPr>
              <a:defRPr/>
            </a:pPr>
            <a:r>
              <a:rPr lang="en-US" dirty="0" smtClean="0"/>
              <a:t>Home and Community-Based Waivers managed by the Division of Disability and Rehabilitation Services includes music therapy as a covered service for the following three waiver programs:  Developmental Disability Waiver, Autism Waiver, and Support Services Waiver.</a:t>
            </a:r>
          </a:p>
          <a:p>
            <a:pPr>
              <a:defRPr/>
            </a:pPr>
            <a:r>
              <a:rPr lang="en-US" dirty="0" smtClean="0"/>
              <a:t> </a:t>
            </a:r>
          </a:p>
          <a:p>
            <a:pPr>
              <a:defRPr/>
            </a:pPr>
            <a:r>
              <a:rPr lang="en-US" b="1" dirty="0" smtClean="0"/>
              <a:t>Maryland</a:t>
            </a:r>
          </a:p>
          <a:p>
            <a:pPr>
              <a:defRPr/>
            </a:pPr>
            <a:r>
              <a:rPr lang="en-US" dirty="0" smtClean="0"/>
              <a:t>Music therapy is a covered service under the state's Autism Waiver and the Residential Treatment Center Demonstration Waiver.</a:t>
            </a:r>
          </a:p>
          <a:p>
            <a:pPr>
              <a:defRPr/>
            </a:pPr>
            <a:r>
              <a:rPr lang="en-US" dirty="0" smtClean="0"/>
              <a:t> </a:t>
            </a:r>
          </a:p>
          <a:p>
            <a:pPr>
              <a:defRPr/>
            </a:pPr>
            <a:r>
              <a:rPr lang="en-US" b="1" dirty="0" smtClean="0"/>
              <a:t>Michigan</a:t>
            </a:r>
            <a:endParaRPr lang="en-US" dirty="0" smtClean="0"/>
          </a:p>
          <a:p>
            <a:pPr>
              <a:defRPr/>
            </a:pPr>
            <a:r>
              <a:rPr lang="en-US" dirty="0" smtClean="0"/>
              <a:t>Music therapy is a covered service under the state's Medicaid Children's Waiver Program.</a:t>
            </a:r>
          </a:p>
          <a:p>
            <a:pPr>
              <a:defRPr/>
            </a:pPr>
            <a:r>
              <a:rPr lang="en-US" dirty="0" smtClean="0"/>
              <a:t> </a:t>
            </a:r>
          </a:p>
          <a:p>
            <a:pPr>
              <a:defRPr/>
            </a:pPr>
            <a:r>
              <a:rPr lang="en-US" b="1" dirty="0" smtClean="0"/>
              <a:t>Texas</a:t>
            </a:r>
          </a:p>
          <a:p>
            <a:pPr>
              <a:defRPr/>
            </a:pPr>
            <a:r>
              <a:rPr lang="en-US" dirty="0" smtClean="0"/>
              <a:t>Music therapy is listed as a health service under several in Home and Family Support Program Waivers.</a:t>
            </a:r>
          </a:p>
          <a:p>
            <a:pPr>
              <a:defRPr/>
            </a:pPr>
            <a:r>
              <a:rPr lang="en-US" dirty="0" smtClean="0"/>
              <a:t> </a:t>
            </a:r>
          </a:p>
          <a:p>
            <a:pPr>
              <a:defRPr/>
            </a:pPr>
            <a:r>
              <a:rPr lang="en-US" b="1" dirty="0" smtClean="0"/>
              <a:t>Wisconsin</a:t>
            </a:r>
          </a:p>
          <a:p>
            <a:pPr>
              <a:defRPr/>
            </a:pPr>
            <a:r>
              <a:rPr lang="en-US" dirty="0" smtClean="0"/>
              <a:t>Music therapy is a covered service within the Brain Injury Waiver (BIW) and the Children's Long-Term Support Waiver.</a:t>
            </a:r>
          </a:p>
          <a:p>
            <a:pPr>
              <a:defRPr/>
            </a:pPr>
            <a:r>
              <a:rPr lang="en-US" dirty="0" smtClean="0"/>
              <a:t> </a:t>
            </a:r>
          </a:p>
          <a:p>
            <a:pPr>
              <a:defRPr/>
            </a:pPr>
            <a:r>
              <a:rPr lang="en-US" b="1" dirty="0" smtClean="0"/>
              <a:t>Private Insurance</a:t>
            </a:r>
          </a:p>
          <a:p>
            <a:pPr>
              <a:defRPr/>
            </a:pPr>
            <a:r>
              <a:rPr lang="en-US" dirty="0" smtClean="0"/>
              <a:t>The number of success stories involving third party reimbursement for the provision of music therapy services continues to grow as more clinicians seek this coverage.  In response to the increasing demand, the music therapy profession has worked to facilitate the reimbursement process for clients of music therapy services.</a:t>
            </a:r>
          </a:p>
          <a:p>
            <a:pPr>
              <a:defRPr/>
            </a:pPr>
            <a:r>
              <a:rPr lang="en-US" dirty="0" smtClean="0"/>
              <a:t>The American Music Therapy Association now estimates that approximately 20% of music therapists receive third party reimbursement for the services they provide.</a:t>
            </a:r>
          </a:p>
          <a:p>
            <a:pPr>
              <a:defRPr/>
            </a:pPr>
            <a:r>
              <a:rPr lang="en-US" dirty="0" smtClean="0"/>
              <a:t>Music therapy is comparable to other allied health professions like occupational therapy and physical therapy in that individual assessments are provided for each client, service must be found reasonable and necessary for the individual’s illness or injury and interventions include a goal-directed documented treatment plan.</a:t>
            </a:r>
          </a:p>
          <a:p>
            <a:pPr>
              <a:defRPr/>
            </a:pPr>
            <a:r>
              <a:rPr lang="en-US" dirty="0" smtClean="0"/>
              <a:t>Companies like Blue Cross Blue Shield, United Healthcare, Cigna, and Aetna have all paid for music therapy services at some time.  Success has occurred on a case-by-case basis when the therapist implements steps within the reimbursement process. Like other therapies, music therapy is reimbursable when services are pre-approved and deemed medically or behaviorally necessary to reach the individual patient's treatment goals.</a:t>
            </a:r>
          </a:p>
          <a:p>
            <a:pPr>
              <a:defRPr/>
            </a:pPr>
            <a:r>
              <a:rPr lang="en-US" b="1" dirty="0" smtClean="0"/>
              <a:t>Other Sources</a:t>
            </a:r>
          </a:p>
          <a:p>
            <a:pPr>
              <a:defRPr/>
            </a:pPr>
            <a:r>
              <a:rPr lang="en-US" dirty="0" smtClean="0"/>
              <a:t>Additional sources for reimbursement and financing of music therapy services include: many state departments of mental health, state departments of developmental disabilities, state adoption subsidy programs, private auto insurance, employee worker’s compensation, county boards of developmental disabilities, IDEA Part B related services funds, foundations, grants, and private pay.</a:t>
            </a:r>
          </a:p>
          <a:p>
            <a:pPr>
              <a:defRPr/>
            </a:pPr>
            <a:r>
              <a:rPr lang="en-US" dirty="0" smtClean="0"/>
              <a:t/>
            </a:r>
            <a:br>
              <a:rPr lang="en-US" dirty="0" smtClean="0"/>
            </a:br>
            <a:endParaRPr lang="en-US" dirty="0"/>
          </a:p>
        </p:txBody>
      </p:sp>
      <p:sp>
        <p:nvSpPr>
          <p:cNvPr id="4" name="Footer Placeholder 3"/>
          <p:cNvSpPr>
            <a:spLocks noGrp="1"/>
          </p:cNvSpPr>
          <p:nvPr>
            <p:ph type="ftr" sz="quarter" idx="4"/>
          </p:nvPr>
        </p:nvSpPr>
        <p:spPr/>
        <p:txBody>
          <a:bodyPr/>
          <a:lstStyle/>
          <a:p>
            <a:pPr>
              <a:defRPr/>
            </a:pPr>
            <a:r>
              <a:rPr lang="en-US" smtClean="0"/>
              <a:t>WVU/CED/SFC/February 2015</a:t>
            </a:r>
            <a:endParaRPr lang="en-US"/>
          </a:p>
        </p:txBody>
      </p:sp>
    </p:spTree>
    <p:extLst>
      <p:ext uri="{BB962C8B-B14F-4D97-AF65-F5344CB8AC3E}">
        <p14:creationId xmlns:p14="http://schemas.microsoft.com/office/powerpoint/2010/main" val="1818086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6349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x-none">
                <a:ea typeface="ＭＳ Ｐゴシック" charset="-128"/>
              </a:rPr>
              <a:t>Key Talking Points:</a:t>
            </a:r>
          </a:p>
          <a:p>
            <a:r>
              <a:rPr lang="en-US" altLang="x-none">
                <a:ea typeface="ＭＳ Ｐゴシック" charset="-128"/>
              </a:rPr>
              <a:t>How to contact the program, Center, make a referral, etc.</a:t>
            </a:r>
          </a:p>
        </p:txBody>
      </p:sp>
      <p:sp>
        <p:nvSpPr>
          <p:cNvPr id="6349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Georgia" charset="0"/>
                <a:ea typeface="ＭＳ Ｐゴシック" charset="-128"/>
              </a:defRPr>
            </a:lvl1pPr>
            <a:lvl2pPr marL="742950" indent="-285750">
              <a:defRPr sz="2400">
                <a:solidFill>
                  <a:schemeClr val="tx1"/>
                </a:solidFill>
                <a:latin typeface="Georgia" charset="0"/>
                <a:ea typeface="ＭＳ Ｐゴシック" charset="-128"/>
              </a:defRPr>
            </a:lvl2pPr>
            <a:lvl3pPr marL="1143000" indent="-228600">
              <a:defRPr sz="2400">
                <a:solidFill>
                  <a:schemeClr val="tx1"/>
                </a:solidFill>
                <a:latin typeface="Georgia" charset="0"/>
                <a:ea typeface="ＭＳ Ｐゴシック" charset="-128"/>
              </a:defRPr>
            </a:lvl3pPr>
            <a:lvl4pPr marL="1600200" indent="-228600">
              <a:defRPr sz="2400">
                <a:solidFill>
                  <a:schemeClr val="tx1"/>
                </a:solidFill>
                <a:latin typeface="Georgia" charset="0"/>
                <a:ea typeface="ＭＳ Ｐゴシック" charset="-128"/>
              </a:defRPr>
            </a:lvl4pPr>
            <a:lvl5pPr marL="2057400" indent="-228600">
              <a:defRPr sz="2400">
                <a:solidFill>
                  <a:schemeClr val="tx1"/>
                </a:solidFill>
                <a:latin typeface="Georgia" charset="0"/>
                <a:ea typeface="ＭＳ Ｐゴシック" charset="-128"/>
              </a:defRPr>
            </a:lvl5pPr>
            <a:lvl6pPr marL="2514600" indent="-228600" eaLnBrk="0" fontAlgn="base" hangingPunct="0">
              <a:spcBef>
                <a:spcPct val="0"/>
              </a:spcBef>
              <a:spcAft>
                <a:spcPct val="0"/>
              </a:spcAft>
              <a:defRPr sz="2400">
                <a:solidFill>
                  <a:schemeClr val="tx1"/>
                </a:solidFill>
                <a:latin typeface="Georgia" charset="0"/>
                <a:ea typeface="ＭＳ Ｐゴシック" charset="-128"/>
              </a:defRPr>
            </a:lvl6pPr>
            <a:lvl7pPr marL="2971800" indent="-228600" eaLnBrk="0" fontAlgn="base" hangingPunct="0">
              <a:spcBef>
                <a:spcPct val="0"/>
              </a:spcBef>
              <a:spcAft>
                <a:spcPct val="0"/>
              </a:spcAft>
              <a:defRPr sz="2400">
                <a:solidFill>
                  <a:schemeClr val="tx1"/>
                </a:solidFill>
                <a:latin typeface="Georgia" charset="0"/>
                <a:ea typeface="ＭＳ Ｐゴシック" charset="-128"/>
              </a:defRPr>
            </a:lvl7pPr>
            <a:lvl8pPr marL="3429000" indent="-228600" eaLnBrk="0" fontAlgn="base" hangingPunct="0">
              <a:spcBef>
                <a:spcPct val="0"/>
              </a:spcBef>
              <a:spcAft>
                <a:spcPct val="0"/>
              </a:spcAft>
              <a:defRPr sz="2400">
                <a:solidFill>
                  <a:schemeClr val="tx1"/>
                </a:solidFill>
                <a:latin typeface="Georgia" charset="0"/>
                <a:ea typeface="ＭＳ Ｐゴシック" charset="-128"/>
              </a:defRPr>
            </a:lvl8pPr>
            <a:lvl9pPr marL="3886200" indent="-228600" eaLnBrk="0" fontAlgn="base" hangingPunct="0">
              <a:spcBef>
                <a:spcPct val="0"/>
              </a:spcBef>
              <a:spcAft>
                <a:spcPct val="0"/>
              </a:spcAft>
              <a:defRPr sz="2400">
                <a:solidFill>
                  <a:schemeClr val="tx1"/>
                </a:solidFill>
                <a:latin typeface="Georgia" charset="0"/>
                <a:ea typeface="ＭＳ Ｐゴシック" charset="-128"/>
              </a:defRPr>
            </a:lvl9pPr>
          </a:lstStyle>
          <a:p>
            <a:fld id="{31051EDB-0974-F94D-94DC-84FABFB8866E}" type="slidenum">
              <a:rPr lang="en-US" altLang="x-none" sz="1200">
                <a:latin typeface="Calibri" charset="0"/>
              </a:rPr>
              <a:pPr/>
              <a:t>31</a:t>
            </a:fld>
            <a:endParaRPr lang="en-US" altLang="x-none" sz="1200">
              <a:latin typeface="Calibri" charset="0"/>
            </a:endParaRPr>
          </a:p>
        </p:txBody>
      </p:sp>
    </p:spTree>
    <p:extLst>
      <p:ext uri="{BB962C8B-B14F-4D97-AF65-F5344CB8AC3E}">
        <p14:creationId xmlns:p14="http://schemas.microsoft.com/office/powerpoint/2010/main" val="370891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Key Talking Points: Recommendation is to start out explaining that your program is a part of CED, then lead into program information and training topic</a:t>
            </a:r>
          </a:p>
          <a:p>
            <a:r>
              <a:rPr lang="en-US" altLang="en-US"/>
              <a:t>-CED is a unit within West Virginia University (WVU), Health Sciences, and because of the placement within the University, has access and alignment within the Schools of Pharmacy, Public Health, Nursing, Medicine and Dentistry. </a:t>
            </a:r>
          </a:p>
        </p:txBody>
      </p:sp>
      <p:sp>
        <p:nvSpPr>
          <p:cNvPr id="225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charset="0"/>
              </a:defRPr>
            </a:lvl1pPr>
            <a:lvl2pPr marL="742950" indent="-285750">
              <a:defRPr>
                <a:solidFill>
                  <a:schemeClr val="tx1"/>
                </a:solidFill>
                <a:latin typeface="Georgia" charset="0"/>
              </a:defRPr>
            </a:lvl2pPr>
            <a:lvl3pPr marL="1143000" indent="-228600">
              <a:defRPr>
                <a:solidFill>
                  <a:schemeClr val="tx1"/>
                </a:solidFill>
                <a:latin typeface="Georgia" charset="0"/>
              </a:defRPr>
            </a:lvl3pPr>
            <a:lvl4pPr marL="1600200" indent="-228600">
              <a:defRPr>
                <a:solidFill>
                  <a:schemeClr val="tx1"/>
                </a:solidFill>
                <a:latin typeface="Georgia" charset="0"/>
              </a:defRPr>
            </a:lvl4pPr>
            <a:lvl5pPr marL="2057400" indent="-228600">
              <a:defRPr>
                <a:solidFill>
                  <a:schemeClr val="tx1"/>
                </a:solidFill>
                <a:latin typeface="Georgia" charset="0"/>
              </a:defRPr>
            </a:lvl5pPr>
            <a:lvl6pPr marL="2514600" indent="-228600" eaLnBrk="0" fontAlgn="base" hangingPunct="0">
              <a:spcBef>
                <a:spcPct val="0"/>
              </a:spcBef>
              <a:spcAft>
                <a:spcPct val="0"/>
              </a:spcAft>
              <a:defRPr>
                <a:solidFill>
                  <a:schemeClr val="tx1"/>
                </a:solidFill>
                <a:latin typeface="Georgia" charset="0"/>
              </a:defRPr>
            </a:lvl6pPr>
            <a:lvl7pPr marL="2971800" indent="-228600" eaLnBrk="0" fontAlgn="base" hangingPunct="0">
              <a:spcBef>
                <a:spcPct val="0"/>
              </a:spcBef>
              <a:spcAft>
                <a:spcPct val="0"/>
              </a:spcAft>
              <a:defRPr>
                <a:solidFill>
                  <a:schemeClr val="tx1"/>
                </a:solidFill>
                <a:latin typeface="Georgia" charset="0"/>
              </a:defRPr>
            </a:lvl7pPr>
            <a:lvl8pPr marL="3429000" indent="-228600" eaLnBrk="0" fontAlgn="base" hangingPunct="0">
              <a:spcBef>
                <a:spcPct val="0"/>
              </a:spcBef>
              <a:spcAft>
                <a:spcPct val="0"/>
              </a:spcAft>
              <a:defRPr>
                <a:solidFill>
                  <a:schemeClr val="tx1"/>
                </a:solidFill>
                <a:latin typeface="Georgia" charset="0"/>
              </a:defRPr>
            </a:lvl8pPr>
            <a:lvl9pPr marL="3886200" indent="-228600" eaLnBrk="0" fontAlgn="base" hangingPunct="0">
              <a:spcBef>
                <a:spcPct val="0"/>
              </a:spcBef>
              <a:spcAft>
                <a:spcPct val="0"/>
              </a:spcAft>
              <a:defRPr>
                <a:solidFill>
                  <a:schemeClr val="tx1"/>
                </a:solidFill>
                <a:latin typeface="Georgia" charset="0"/>
              </a:defRPr>
            </a:lvl9pPr>
          </a:lstStyle>
          <a:p>
            <a:fld id="{99BDDC0D-7142-064A-BD2A-DD850D306A7D}" type="slidenum">
              <a:rPr lang="en-US" altLang="en-US">
                <a:latin typeface="Calibri" charset="0"/>
                <a:ea typeface="Arial" charset="0"/>
                <a:cs typeface="Arial" charset="0"/>
              </a:rPr>
              <a:pPr/>
              <a:t>3</a:t>
            </a:fld>
            <a:endParaRPr lang="en-US" altLang="en-US">
              <a:latin typeface="Calibri" charset="0"/>
              <a:ea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Key Talking Points: </a:t>
            </a:r>
          </a:p>
          <a:p>
            <a:r>
              <a:rPr lang="en-US" altLang="en-US"/>
              <a:t>-The CED is a University Center for Excellence in Developmental Disabilities Education, Research and Service (UCEDD) designated and funded by the U.S. Department of Health and Human Services, Administration for Community Living, Administration on Intellectual Disabilities. </a:t>
            </a:r>
          </a:p>
          <a:p>
            <a:endParaRPr lang="en-US" altLang="en-US"/>
          </a:p>
          <a:p>
            <a:r>
              <a:rPr lang="en-US" altLang="en-US"/>
              <a:t>-UCEDDs were created in 1963 by the federal government with the enactment of Public Law 88-164 to serve people with intellectual disabilities. </a:t>
            </a:r>
          </a:p>
          <a:p>
            <a:endParaRPr lang="en-US" altLang="en-US"/>
          </a:p>
          <a:p>
            <a:r>
              <a:rPr lang="en-US" altLang="en-US"/>
              <a:t>-Today, there are sixty-seven (67) Centers across the country, authorized under the Developmental Disabilities Assistance and Bill of Rights Act of 2000 (PL-106-402), to serve as resources for Americans with a wide range of disabilities. The sixty-seven (67) Centers, at least one in every state and territory is affiliated with a major research University and serves as a resource for people of all ages. </a:t>
            </a: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charset="0"/>
              </a:defRPr>
            </a:lvl1pPr>
            <a:lvl2pPr marL="742950" indent="-285750">
              <a:defRPr>
                <a:solidFill>
                  <a:schemeClr val="tx1"/>
                </a:solidFill>
                <a:latin typeface="Georgia" charset="0"/>
              </a:defRPr>
            </a:lvl2pPr>
            <a:lvl3pPr marL="1143000" indent="-228600">
              <a:defRPr>
                <a:solidFill>
                  <a:schemeClr val="tx1"/>
                </a:solidFill>
                <a:latin typeface="Georgia" charset="0"/>
              </a:defRPr>
            </a:lvl3pPr>
            <a:lvl4pPr marL="1600200" indent="-228600">
              <a:defRPr>
                <a:solidFill>
                  <a:schemeClr val="tx1"/>
                </a:solidFill>
                <a:latin typeface="Georgia" charset="0"/>
              </a:defRPr>
            </a:lvl4pPr>
            <a:lvl5pPr marL="2057400" indent="-228600">
              <a:defRPr>
                <a:solidFill>
                  <a:schemeClr val="tx1"/>
                </a:solidFill>
                <a:latin typeface="Georgia" charset="0"/>
              </a:defRPr>
            </a:lvl5pPr>
            <a:lvl6pPr marL="2514600" indent="-228600" eaLnBrk="0" fontAlgn="base" hangingPunct="0">
              <a:spcBef>
                <a:spcPct val="0"/>
              </a:spcBef>
              <a:spcAft>
                <a:spcPct val="0"/>
              </a:spcAft>
              <a:defRPr>
                <a:solidFill>
                  <a:schemeClr val="tx1"/>
                </a:solidFill>
                <a:latin typeface="Georgia" charset="0"/>
              </a:defRPr>
            </a:lvl6pPr>
            <a:lvl7pPr marL="2971800" indent="-228600" eaLnBrk="0" fontAlgn="base" hangingPunct="0">
              <a:spcBef>
                <a:spcPct val="0"/>
              </a:spcBef>
              <a:spcAft>
                <a:spcPct val="0"/>
              </a:spcAft>
              <a:defRPr>
                <a:solidFill>
                  <a:schemeClr val="tx1"/>
                </a:solidFill>
                <a:latin typeface="Georgia" charset="0"/>
              </a:defRPr>
            </a:lvl7pPr>
            <a:lvl8pPr marL="3429000" indent="-228600" eaLnBrk="0" fontAlgn="base" hangingPunct="0">
              <a:spcBef>
                <a:spcPct val="0"/>
              </a:spcBef>
              <a:spcAft>
                <a:spcPct val="0"/>
              </a:spcAft>
              <a:defRPr>
                <a:solidFill>
                  <a:schemeClr val="tx1"/>
                </a:solidFill>
                <a:latin typeface="Georgia" charset="0"/>
              </a:defRPr>
            </a:lvl8pPr>
            <a:lvl9pPr marL="3886200" indent="-228600" eaLnBrk="0" fontAlgn="base" hangingPunct="0">
              <a:spcBef>
                <a:spcPct val="0"/>
              </a:spcBef>
              <a:spcAft>
                <a:spcPct val="0"/>
              </a:spcAft>
              <a:defRPr>
                <a:solidFill>
                  <a:schemeClr val="tx1"/>
                </a:solidFill>
                <a:latin typeface="Georgia" charset="0"/>
              </a:defRPr>
            </a:lvl9pPr>
          </a:lstStyle>
          <a:p>
            <a:fld id="{829600CA-E95D-1145-8B7F-5F24D9F0AC5D}" type="slidenum">
              <a:rPr lang="en-US" altLang="en-US">
                <a:latin typeface="Calibri" charset="0"/>
                <a:ea typeface="Arial" charset="0"/>
                <a:cs typeface="Arial" charset="0"/>
              </a:rPr>
              <a:pPr/>
              <a:t>4</a:t>
            </a:fld>
            <a:endParaRPr lang="en-US" altLang="en-US">
              <a:latin typeface="Calibri" charset="0"/>
              <a:ea typeface="Arial" charset="0"/>
              <a:cs typeface="Arial" charset="0"/>
            </a:endParaRPr>
          </a:p>
        </p:txBody>
      </p:sp>
    </p:spTree>
    <p:extLst>
      <p:ext uri="{BB962C8B-B14F-4D97-AF65-F5344CB8AC3E}">
        <p14:creationId xmlns:p14="http://schemas.microsoft.com/office/powerpoint/2010/main" val="134434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tLang="en-US"/>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charset="0"/>
              </a:defRPr>
            </a:lvl1pPr>
            <a:lvl2pPr marL="742950" indent="-285750">
              <a:defRPr>
                <a:solidFill>
                  <a:schemeClr val="tx1"/>
                </a:solidFill>
                <a:latin typeface="Georgia" charset="0"/>
              </a:defRPr>
            </a:lvl2pPr>
            <a:lvl3pPr marL="1143000" indent="-228600">
              <a:defRPr>
                <a:solidFill>
                  <a:schemeClr val="tx1"/>
                </a:solidFill>
                <a:latin typeface="Georgia" charset="0"/>
              </a:defRPr>
            </a:lvl3pPr>
            <a:lvl4pPr marL="1600200" indent="-228600">
              <a:defRPr>
                <a:solidFill>
                  <a:schemeClr val="tx1"/>
                </a:solidFill>
                <a:latin typeface="Georgia" charset="0"/>
              </a:defRPr>
            </a:lvl4pPr>
            <a:lvl5pPr marL="2057400" indent="-228600">
              <a:defRPr>
                <a:solidFill>
                  <a:schemeClr val="tx1"/>
                </a:solidFill>
                <a:latin typeface="Georgia" charset="0"/>
              </a:defRPr>
            </a:lvl5pPr>
            <a:lvl6pPr marL="2514600" indent="-228600" eaLnBrk="0" fontAlgn="base" hangingPunct="0">
              <a:spcBef>
                <a:spcPct val="0"/>
              </a:spcBef>
              <a:spcAft>
                <a:spcPct val="0"/>
              </a:spcAft>
              <a:defRPr>
                <a:solidFill>
                  <a:schemeClr val="tx1"/>
                </a:solidFill>
                <a:latin typeface="Georgia" charset="0"/>
              </a:defRPr>
            </a:lvl6pPr>
            <a:lvl7pPr marL="2971800" indent="-228600" eaLnBrk="0" fontAlgn="base" hangingPunct="0">
              <a:spcBef>
                <a:spcPct val="0"/>
              </a:spcBef>
              <a:spcAft>
                <a:spcPct val="0"/>
              </a:spcAft>
              <a:defRPr>
                <a:solidFill>
                  <a:schemeClr val="tx1"/>
                </a:solidFill>
                <a:latin typeface="Georgia" charset="0"/>
              </a:defRPr>
            </a:lvl7pPr>
            <a:lvl8pPr marL="3429000" indent="-228600" eaLnBrk="0" fontAlgn="base" hangingPunct="0">
              <a:spcBef>
                <a:spcPct val="0"/>
              </a:spcBef>
              <a:spcAft>
                <a:spcPct val="0"/>
              </a:spcAft>
              <a:defRPr>
                <a:solidFill>
                  <a:schemeClr val="tx1"/>
                </a:solidFill>
                <a:latin typeface="Georgia" charset="0"/>
              </a:defRPr>
            </a:lvl8pPr>
            <a:lvl9pPr marL="3886200" indent="-228600" eaLnBrk="0" fontAlgn="base" hangingPunct="0">
              <a:spcBef>
                <a:spcPct val="0"/>
              </a:spcBef>
              <a:spcAft>
                <a:spcPct val="0"/>
              </a:spcAft>
              <a:defRPr>
                <a:solidFill>
                  <a:schemeClr val="tx1"/>
                </a:solidFill>
                <a:latin typeface="Georgia" charset="0"/>
              </a:defRPr>
            </a:lvl9pPr>
          </a:lstStyle>
          <a:p>
            <a:fld id="{E68E679A-BE09-D642-8DFC-44EDB1F25890}" type="slidenum">
              <a:rPr lang="en-US" altLang="en-US">
                <a:latin typeface="Calibri" charset="0"/>
                <a:ea typeface="Arial" charset="0"/>
                <a:cs typeface="Arial" charset="0"/>
              </a:rPr>
              <a:pPr/>
              <a:t>5</a:t>
            </a:fld>
            <a:endParaRPr lang="en-US" altLang="en-US">
              <a:latin typeface="Calibri" charset="0"/>
              <a:ea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Notes Placeholder 2"/>
          <p:cNvSpPr>
            <a:spLocks noGrp="1"/>
          </p:cNvSpPr>
          <p:nvPr>
            <p:ph type="body" idx="1"/>
          </p:nvPr>
        </p:nvSpPr>
        <p:spPr/>
        <p:txBody>
          <a:bodyPr/>
          <a:lstStyle/>
          <a:p>
            <a:pPr>
              <a:defRPr/>
            </a:pPr>
            <a:r>
              <a:rPr lang="en-US" dirty="0" smtClean="0"/>
              <a:t>Taking Points:</a:t>
            </a:r>
          </a:p>
          <a:p>
            <a:pPr>
              <a:defRPr/>
            </a:pPr>
            <a:r>
              <a:rPr lang="en-US" dirty="0" smtClean="0"/>
              <a:t>Staff are hosted by partner agencies and located across the state</a:t>
            </a:r>
          </a:p>
          <a:p>
            <a:pPr>
              <a:defRPr/>
            </a:pPr>
            <a:endParaRPr lang="en-US" dirty="0" smtClean="0"/>
          </a:p>
          <a:p>
            <a:pPr>
              <a:defRPr/>
            </a:pPr>
            <a:r>
              <a:rPr lang="en-US" dirty="0" smtClean="0"/>
              <a:t>Partners include:</a:t>
            </a:r>
          </a:p>
          <a:p>
            <a:pPr marL="168673" indent="-168673">
              <a:buFontTx/>
              <a:buChar char="-"/>
              <a:defRPr/>
            </a:pPr>
            <a:r>
              <a:rPr lang="en-US" dirty="0" smtClean="0"/>
              <a:t>WV Dept of Health &amp; Human Resources (DHHR)</a:t>
            </a:r>
          </a:p>
          <a:p>
            <a:pPr marL="168673" indent="-168673">
              <a:buFontTx/>
              <a:buChar char="-"/>
              <a:defRPr/>
            </a:pPr>
            <a:r>
              <a:rPr lang="en-US" dirty="0" smtClean="0"/>
              <a:t>WV Division of Rehabilitation Services (DRS)</a:t>
            </a:r>
          </a:p>
          <a:p>
            <a:pPr marL="168673" indent="-168673">
              <a:buFontTx/>
              <a:buChar char="-"/>
              <a:defRPr/>
            </a:pPr>
            <a:r>
              <a:rPr lang="en-US" dirty="0" smtClean="0"/>
              <a:t>WV Dept of Education (DOE)</a:t>
            </a:r>
          </a:p>
          <a:p>
            <a:pPr marL="168673" indent="-168673">
              <a:buFontTx/>
              <a:buChar char="-"/>
              <a:defRPr/>
            </a:pPr>
            <a:r>
              <a:rPr lang="en-US" dirty="0" smtClean="0"/>
              <a:t>WV Developmental Disabilities Council (DDC)</a:t>
            </a:r>
          </a:p>
          <a:p>
            <a:pPr marL="168673" indent="-168673">
              <a:buFontTx/>
              <a:buChar char="-"/>
              <a:defRPr/>
            </a:pPr>
            <a:r>
              <a:rPr lang="en-US" dirty="0" smtClean="0"/>
              <a:t>WV Advocates (WVA)</a:t>
            </a:r>
          </a:p>
          <a:p>
            <a:pPr marL="168673" indent="-168673">
              <a:buFontTx/>
              <a:buChar char="-"/>
              <a:defRPr/>
            </a:pPr>
            <a:r>
              <a:rPr lang="en-US" dirty="0" smtClean="0"/>
              <a:t>Maternal and Child Health Bureau (MCHB) /Health Resources and Services Administration (HRSA)</a:t>
            </a:r>
          </a:p>
          <a:p>
            <a:pPr marL="168673" indent="-168673">
              <a:buFontTx/>
              <a:buChar char="-"/>
              <a:defRPr/>
            </a:pPr>
            <a:r>
              <a:rPr lang="en-US" dirty="0" smtClean="0"/>
              <a:t>Administration for Community Living (ACL) / US Dept. of Health and Human Services</a:t>
            </a:r>
            <a:endParaRPr lang="en-US" dirty="0"/>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charset="0"/>
              </a:defRPr>
            </a:lvl1pPr>
            <a:lvl2pPr marL="742950" indent="-285750">
              <a:defRPr>
                <a:solidFill>
                  <a:schemeClr val="tx1"/>
                </a:solidFill>
                <a:latin typeface="Georgia" charset="0"/>
              </a:defRPr>
            </a:lvl2pPr>
            <a:lvl3pPr marL="1143000" indent="-228600">
              <a:defRPr>
                <a:solidFill>
                  <a:schemeClr val="tx1"/>
                </a:solidFill>
                <a:latin typeface="Georgia" charset="0"/>
              </a:defRPr>
            </a:lvl3pPr>
            <a:lvl4pPr marL="1600200" indent="-228600">
              <a:defRPr>
                <a:solidFill>
                  <a:schemeClr val="tx1"/>
                </a:solidFill>
                <a:latin typeface="Georgia" charset="0"/>
              </a:defRPr>
            </a:lvl4pPr>
            <a:lvl5pPr marL="2057400" indent="-228600">
              <a:defRPr>
                <a:solidFill>
                  <a:schemeClr val="tx1"/>
                </a:solidFill>
                <a:latin typeface="Georgia" charset="0"/>
              </a:defRPr>
            </a:lvl5pPr>
            <a:lvl6pPr marL="2514600" indent="-228600" eaLnBrk="0" fontAlgn="base" hangingPunct="0">
              <a:spcBef>
                <a:spcPct val="0"/>
              </a:spcBef>
              <a:spcAft>
                <a:spcPct val="0"/>
              </a:spcAft>
              <a:defRPr>
                <a:solidFill>
                  <a:schemeClr val="tx1"/>
                </a:solidFill>
                <a:latin typeface="Georgia" charset="0"/>
              </a:defRPr>
            </a:lvl6pPr>
            <a:lvl7pPr marL="2971800" indent="-228600" eaLnBrk="0" fontAlgn="base" hangingPunct="0">
              <a:spcBef>
                <a:spcPct val="0"/>
              </a:spcBef>
              <a:spcAft>
                <a:spcPct val="0"/>
              </a:spcAft>
              <a:defRPr>
                <a:solidFill>
                  <a:schemeClr val="tx1"/>
                </a:solidFill>
                <a:latin typeface="Georgia" charset="0"/>
              </a:defRPr>
            </a:lvl7pPr>
            <a:lvl8pPr marL="3429000" indent="-228600" eaLnBrk="0" fontAlgn="base" hangingPunct="0">
              <a:spcBef>
                <a:spcPct val="0"/>
              </a:spcBef>
              <a:spcAft>
                <a:spcPct val="0"/>
              </a:spcAft>
              <a:defRPr>
                <a:solidFill>
                  <a:schemeClr val="tx1"/>
                </a:solidFill>
                <a:latin typeface="Georgia" charset="0"/>
              </a:defRPr>
            </a:lvl8pPr>
            <a:lvl9pPr marL="3886200" indent="-228600" eaLnBrk="0" fontAlgn="base" hangingPunct="0">
              <a:spcBef>
                <a:spcPct val="0"/>
              </a:spcBef>
              <a:spcAft>
                <a:spcPct val="0"/>
              </a:spcAft>
              <a:defRPr>
                <a:solidFill>
                  <a:schemeClr val="tx1"/>
                </a:solidFill>
                <a:latin typeface="Georgia" charset="0"/>
              </a:defRPr>
            </a:lvl9pPr>
          </a:lstStyle>
          <a:p>
            <a:fld id="{9E290DE2-628C-0B4E-B6A5-2F715A170E55}" type="slidenum">
              <a:rPr lang="en-US" altLang="en-US">
                <a:latin typeface="Calibri" charset="0"/>
                <a:ea typeface="Arial" charset="0"/>
                <a:cs typeface="Arial" charset="0"/>
              </a:rPr>
              <a:pPr/>
              <a:t>6</a:t>
            </a:fld>
            <a:endParaRPr lang="en-US" altLang="en-US">
              <a:latin typeface="Calibri" charset="0"/>
              <a:ea typeface="Arial" charset="0"/>
              <a:cs typeface="Arial" charset="0"/>
            </a:endParaRPr>
          </a:p>
        </p:txBody>
      </p:sp>
    </p:spTree>
    <p:extLst>
      <p:ext uri="{BB962C8B-B14F-4D97-AF65-F5344CB8AC3E}">
        <p14:creationId xmlns:p14="http://schemas.microsoft.com/office/powerpoint/2010/main" val="1446635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x-none" altLang="x-none"/>
          </a:p>
        </p:txBody>
      </p:sp>
      <p:sp>
        <p:nvSpPr>
          <p:cNvPr id="4" name="Footer Placeholder 3"/>
          <p:cNvSpPr>
            <a:spLocks noGrp="1"/>
          </p:cNvSpPr>
          <p:nvPr>
            <p:ph type="ftr" sz="quarter" idx="4"/>
          </p:nvPr>
        </p:nvSpPr>
        <p:spPr/>
        <p:txBody>
          <a:bodyPr/>
          <a:lstStyle/>
          <a:p>
            <a:pPr>
              <a:defRPr/>
            </a:pPr>
            <a:r>
              <a:rPr lang="en-US" smtClean="0"/>
              <a:t>WVU/CED/SFC/February 2015</a:t>
            </a:r>
            <a:endParaRPr lang="en-US"/>
          </a:p>
        </p:txBody>
      </p:sp>
    </p:spTree>
    <p:extLst>
      <p:ext uri="{BB962C8B-B14F-4D97-AF65-F5344CB8AC3E}">
        <p14:creationId xmlns:p14="http://schemas.microsoft.com/office/powerpoint/2010/main" val="1910523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WVU/CED/SFC/February 2015</a:t>
            </a:r>
            <a:endParaRPr lang="en-US"/>
          </a:p>
        </p:txBody>
      </p:sp>
    </p:spTree>
    <p:extLst>
      <p:ext uri="{BB962C8B-B14F-4D97-AF65-F5344CB8AC3E}">
        <p14:creationId xmlns:p14="http://schemas.microsoft.com/office/powerpoint/2010/main" val="246750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83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x-none" altLang="x-none"/>
          </a:p>
        </p:txBody>
      </p:sp>
      <p:sp>
        <p:nvSpPr>
          <p:cNvPr id="4" name="Footer Placeholder 3"/>
          <p:cNvSpPr>
            <a:spLocks noGrp="1"/>
          </p:cNvSpPr>
          <p:nvPr>
            <p:ph type="ftr" sz="quarter" idx="4"/>
          </p:nvPr>
        </p:nvSpPr>
        <p:spPr/>
        <p:txBody>
          <a:bodyPr/>
          <a:lstStyle/>
          <a:p>
            <a:pPr>
              <a:defRPr/>
            </a:pPr>
            <a:r>
              <a:rPr lang="en-US" smtClean="0"/>
              <a:t>WVU/CED/SFC/February 2015</a:t>
            </a:r>
            <a:endParaRPr lang="en-US"/>
          </a:p>
        </p:txBody>
      </p:sp>
    </p:spTree>
    <p:extLst>
      <p:ext uri="{BB962C8B-B14F-4D97-AF65-F5344CB8AC3E}">
        <p14:creationId xmlns:p14="http://schemas.microsoft.com/office/powerpoint/2010/main" val="328482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WVU/CED/SFC/February 2015</a:t>
            </a:r>
            <a:endParaRPr lang="en-US"/>
          </a:p>
        </p:txBody>
      </p:sp>
    </p:spTree>
    <p:extLst>
      <p:ext uri="{BB962C8B-B14F-4D97-AF65-F5344CB8AC3E}">
        <p14:creationId xmlns:p14="http://schemas.microsoft.com/office/powerpoint/2010/main" val="16040418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eaLnBrk="1" hangingPunct="1">
              <a:defRPr/>
            </a:pPr>
            <a:endParaRPr lang="en-US" altLang="en-US" smtClean="0"/>
          </a:p>
        </p:txBody>
      </p:sp>
      <p:sp>
        <p:nvSpPr>
          <p:cNvPr id="5" name="Rectangle 4"/>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eaLnBrk="1" hangingPunct="1">
              <a:defRPr/>
            </a:pPr>
            <a:endParaRPr lang="en-US" altLang="en-US" smtClean="0"/>
          </a:p>
        </p:txBody>
      </p:sp>
      <p:sp>
        <p:nvSpPr>
          <p:cNvPr id="6" name="Rectangle 5"/>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eaLnBrk="1" hangingPunct="1">
              <a:defRPr/>
            </a:pPr>
            <a:endParaRPr lang="en-US" altLang="en-US" smtClean="0"/>
          </a:p>
        </p:txBody>
      </p:sp>
      <p:sp>
        <p:nvSpPr>
          <p:cNvPr id="7" name="Rectangle 6"/>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eaLnBrk="1" hangingPunct="1">
              <a:defRPr/>
            </a:pPr>
            <a:endParaRPr lang="en-US" altLang="en-US" smtClean="0"/>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endParaRPr>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endParaRPr>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latin typeface="+mn-lt"/>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5" name="Picture 16" descr="4x3_5.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Date Placeholder 3"/>
          <p:cNvSpPr txBox="1">
            <a:spLocks/>
          </p:cNvSpPr>
          <p:nvPr userDrawn="1"/>
        </p:nvSpPr>
        <p:spPr bwMode="auto">
          <a:xfrm>
            <a:off x="5334000" y="6026150"/>
            <a:ext cx="3810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eaLnBrk="1" hangingPunct="1">
              <a:defRPr/>
            </a:pPr>
            <a:r>
              <a:rPr lang="en-US" altLang="en-US" sz="2000" b="1" dirty="0" smtClean="0">
                <a:solidFill>
                  <a:schemeClr val="bg1"/>
                </a:solidFill>
                <a:latin typeface="Arial Narrow" pitchFamily="34" charset="0"/>
              </a:rPr>
              <a:t>West Virginia University</a:t>
            </a:r>
          </a:p>
          <a:p>
            <a:pPr algn="r" eaLnBrk="1" hangingPunct="1">
              <a:defRPr/>
            </a:pPr>
            <a:r>
              <a:rPr lang="en-US" altLang="en-US" sz="2000" b="1" dirty="0" smtClean="0">
                <a:solidFill>
                  <a:schemeClr val="bg1"/>
                </a:solidFill>
                <a:latin typeface="Arial Narrow" pitchFamily="34" charset="0"/>
              </a:rPr>
              <a:t>Center for Excellence in Disabilities</a:t>
            </a:r>
          </a:p>
        </p:txBody>
      </p:sp>
      <p:sp>
        <p:nvSpPr>
          <p:cNvPr id="9" name="Subtitle 8"/>
          <p:cNvSpPr>
            <a:spLocks noGrp="1"/>
          </p:cNvSpPr>
          <p:nvPr>
            <p:ph type="subTitle" idx="1"/>
          </p:nvPr>
        </p:nvSpPr>
        <p:spPr>
          <a:xfrm>
            <a:off x="1371600" y="2096621"/>
            <a:ext cx="6400800" cy="1752600"/>
          </a:xfrm>
        </p:spPr>
        <p:txBody>
          <a:bodyPr/>
          <a:lstStyle>
            <a:lvl1pPr marL="0" indent="0" algn="ctr">
              <a:buNone/>
              <a:defRPr sz="1600" b="1" cap="all" spc="250" baseline="0">
                <a:solidFill>
                  <a:srgbClr val="003F75"/>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8" name="Title 7"/>
          <p:cNvSpPr>
            <a:spLocks noGrp="1"/>
          </p:cNvSpPr>
          <p:nvPr>
            <p:ph type="ctrTitle"/>
          </p:nvPr>
        </p:nvSpPr>
        <p:spPr>
          <a:xfrm>
            <a:off x="685800" y="381000"/>
            <a:ext cx="7772400" cy="1752600"/>
          </a:xfrm>
        </p:spPr>
        <p:txBody>
          <a:bodyPr/>
          <a:lstStyle>
            <a:lvl1pPr>
              <a:defRPr sz="4200" cap="small" baseline="0">
                <a:solidFill>
                  <a:srgbClr val="003F75"/>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7463116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eaLnBrk="1" hangingPunct="1">
              <a:defRPr/>
            </a:pPr>
            <a:endParaRPr lang="en-US" altLang="en-US" smtClean="0"/>
          </a:p>
        </p:txBody>
      </p:sp>
      <p:sp>
        <p:nvSpPr>
          <p:cNvPr id="5" name="Rectangle 4"/>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eaLnBrk="1" hangingPunct="1">
              <a:defRPr/>
            </a:pPr>
            <a:endParaRPr lang="en-US" altLang="en-US" smtClean="0"/>
          </a:p>
        </p:txBody>
      </p:sp>
      <p:sp>
        <p:nvSpPr>
          <p:cNvPr id="6" name="Rectangle 5"/>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eaLnBrk="1" hangingPunct="1">
              <a:defRPr/>
            </a:pPr>
            <a:endParaRPr lang="en-US" altLang="en-US" smtClean="0"/>
          </a:p>
        </p:txBody>
      </p:sp>
      <p:pic>
        <p:nvPicPr>
          <p:cNvPr id="7"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3"/>
          <p:cNvSpPr txBox="1">
            <a:spLocks/>
          </p:cNvSpPr>
          <p:nvPr userDrawn="1"/>
        </p:nvSpPr>
        <p:spPr bwMode="auto">
          <a:xfrm>
            <a:off x="5257800" y="60261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eaLnBrk="1" hangingPunct="1">
              <a:defRPr/>
            </a:pPr>
            <a:r>
              <a:rPr lang="en-US" altLang="en-US" sz="2000" b="1" dirty="0" smtClean="0">
                <a:solidFill>
                  <a:schemeClr val="bg1"/>
                </a:solidFill>
                <a:latin typeface="Arial Narrow" pitchFamily="34" charset="0"/>
              </a:rPr>
              <a:t>West Virginia University</a:t>
            </a:r>
          </a:p>
          <a:p>
            <a:pPr algn="r" eaLnBrk="1" hangingPunct="1">
              <a:defRPr/>
            </a:pPr>
            <a:r>
              <a:rPr lang="en-US" altLang="en-US" sz="2000" b="1" dirty="0" smtClean="0">
                <a:solidFill>
                  <a:schemeClr val="bg1"/>
                </a:solidFill>
                <a:latin typeface="Arial Narrow" pitchFamily="34" charset="0"/>
              </a:rPr>
              <a:t>Center for Excellence in Disabilities</a:t>
            </a:r>
          </a:p>
        </p:txBody>
      </p:sp>
      <p:sp>
        <p:nvSpPr>
          <p:cNvPr id="2" name="Title 1"/>
          <p:cNvSpPr>
            <a:spLocks noGrp="1"/>
          </p:cNvSpPr>
          <p:nvPr>
            <p:ph type="title"/>
          </p:nvPr>
        </p:nvSpPr>
        <p:spPr>
          <a:xfrm>
            <a:off x="685800" y="152400"/>
            <a:ext cx="7772400" cy="838200"/>
          </a:xfrm>
        </p:spPr>
        <p:txBody>
          <a:bodyPr/>
          <a:lstStyle>
            <a:lvl1pPr algn="ctr">
              <a:buNone/>
              <a:defRPr sz="4200" b="0" cap="none" baseline="0">
                <a:solidFill>
                  <a:srgbClr val="FFCC00"/>
                </a:solidFill>
              </a:defRPr>
            </a:lvl1pPr>
          </a:lstStyle>
          <a:p>
            <a:r>
              <a:rPr lang="en-US" dirty="0" smtClean="0"/>
              <a:t>Click to edit Master title style</a:t>
            </a:r>
            <a:endParaRPr lang="en-US" dirty="0"/>
          </a:p>
        </p:txBody>
      </p:sp>
      <p:sp>
        <p:nvSpPr>
          <p:cNvPr id="11" name="Content Placeholder 7"/>
          <p:cNvSpPr>
            <a:spLocks noGrp="1"/>
          </p:cNvSpPr>
          <p:nvPr>
            <p:ph sz="quarter" idx="1"/>
          </p:nvPr>
        </p:nvSpPr>
        <p:spPr>
          <a:xfrm>
            <a:off x="333487" y="1295400"/>
            <a:ext cx="8503920" cy="457200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6620495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2"/>
        </a:solidFill>
        <a:effectLst/>
      </p:bgPr>
    </p:bg>
    <p:spTree>
      <p:nvGrpSpPr>
        <p:cNvPr id="1" name=""/>
        <p:cNvGrpSpPr/>
        <p:nvPr/>
      </p:nvGrpSpPr>
      <p:grpSpPr>
        <a:xfrm>
          <a:off x="0" y="0"/>
          <a:ext cx="0" cy="0"/>
          <a:chOff x="0" y="0"/>
          <a:chExt cx="0" cy="0"/>
        </a:xfrm>
      </p:grpSpPr>
      <p:pic>
        <p:nvPicPr>
          <p:cNvPr id="5" name="Picture 5" descr="4x3_10.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3"/>
          <p:cNvSpPr txBox="1">
            <a:spLocks/>
          </p:cNvSpPr>
          <p:nvPr userDrawn="1"/>
        </p:nvSpPr>
        <p:spPr bwMode="auto">
          <a:xfrm>
            <a:off x="5257800" y="60261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eaLnBrk="1" hangingPunct="1">
              <a:defRPr/>
            </a:pPr>
            <a:r>
              <a:rPr lang="en-US" altLang="en-US" sz="2000" b="1" dirty="0" smtClean="0">
                <a:solidFill>
                  <a:schemeClr val="bg1"/>
                </a:solidFill>
                <a:latin typeface="Arial Narrow" pitchFamily="34" charset="0"/>
              </a:rPr>
              <a:t>West Virginia University</a:t>
            </a:r>
          </a:p>
          <a:p>
            <a:pPr algn="r" eaLnBrk="1" hangingPunct="1">
              <a:defRPr/>
            </a:pPr>
            <a:r>
              <a:rPr lang="en-US" altLang="en-US" sz="2000" b="1" dirty="0" smtClean="0">
                <a:solidFill>
                  <a:schemeClr val="bg1"/>
                </a:solidFill>
                <a:latin typeface="Arial Narrow" pitchFamily="34" charset="0"/>
              </a:rPr>
              <a:t>Center for Excellence in Disabil</a:t>
            </a:r>
            <a:r>
              <a:rPr lang="en-US" altLang="en-US" sz="2000" dirty="0" smtClean="0">
                <a:solidFill>
                  <a:schemeClr val="bg1"/>
                </a:solidFill>
                <a:latin typeface="Arial Narrow" pitchFamily="34" charset="0"/>
              </a:rPr>
              <a:t>ities</a:t>
            </a:r>
          </a:p>
        </p:txBody>
      </p:sp>
      <p:sp>
        <p:nvSpPr>
          <p:cNvPr id="2" name="Title 1"/>
          <p:cNvSpPr>
            <a:spLocks noGrp="1"/>
          </p:cNvSpPr>
          <p:nvPr>
            <p:ph type="title"/>
          </p:nvPr>
        </p:nvSpPr>
        <p:spPr>
          <a:xfrm>
            <a:off x="301752" y="228600"/>
            <a:ext cx="8534400" cy="758952"/>
          </a:xfrm>
        </p:spPr>
        <p:txBody>
          <a:bodyPr/>
          <a:lstStyle>
            <a:lvl1pPr>
              <a:defRPr>
                <a:solidFill>
                  <a:srgbClr val="00467A"/>
                </a:solidFill>
              </a:defRPr>
            </a:lvl1pPr>
          </a:lstStyle>
          <a:p>
            <a:r>
              <a:rPr lang="en-US" dirty="0" smtClean="0"/>
              <a:t>Click to edit Master title style</a:t>
            </a:r>
            <a:endParaRPr lang="en-US" dirty="0"/>
          </a:p>
        </p:txBody>
      </p:sp>
      <p:sp>
        <p:nvSpPr>
          <p:cNvPr id="10" name="Content Placeholder 9"/>
          <p:cNvSpPr>
            <a:spLocks noGrp="1"/>
          </p:cNvSpPr>
          <p:nvPr>
            <p:ph sz="half" idx="1"/>
          </p:nvPr>
        </p:nvSpPr>
        <p:spPr>
          <a:xfrm>
            <a:off x="301752" y="1371600"/>
            <a:ext cx="4038600" cy="4681728"/>
          </a:xfrm>
        </p:spPr>
        <p:txBody>
          <a:bodyPr/>
          <a:lstStyle>
            <a:lvl1pPr>
              <a:defRPr sz="25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1"/>
          <p:cNvSpPr>
            <a:spLocks noGrp="1"/>
          </p:cNvSpPr>
          <p:nvPr>
            <p:ph sz="half" idx="2"/>
          </p:nvPr>
        </p:nvSpPr>
        <p:spPr>
          <a:xfrm>
            <a:off x="4800600" y="1371600"/>
            <a:ext cx="4038600" cy="4681728"/>
          </a:xfrm>
        </p:spPr>
        <p:txBody>
          <a:bodyPr/>
          <a:lstStyle>
            <a:lvl1pPr>
              <a:defRPr sz="25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07930215"/>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solidFill>
          <a:schemeClr val="bg2"/>
        </a:solidFill>
        <a:effectLst/>
      </p:bgPr>
    </p:bg>
    <p:spTree>
      <p:nvGrpSpPr>
        <p:cNvPr id="1" name=""/>
        <p:cNvGrpSpPr/>
        <p:nvPr/>
      </p:nvGrpSpPr>
      <p:grpSpPr>
        <a:xfrm>
          <a:off x="0" y="0"/>
          <a:ext cx="0" cy="0"/>
          <a:chOff x="0" y="0"/>
          <a:chExt cx="0" cy="0"/>
        </a:xfrm>
      </p:grpSpPr>
      <p:sp>
        <p:nvSpPr>
          <p:cNvPr id="7" name="Straight Connector 5"/>
          <p:cNvSpPr>
            <a:spLocks noChangeShapeType="1"/>
          </p:cNvSpPr>
          <p:nvPr/>
        </p:nvSpPr>
        <p:spPr bwMode="auto">
          <a:xfrm flipV="1">
            <a:off x="4572000" y="2200275"/>
            <a:ext cx="0" cy="4187825"/>
          </a:xfrm>
          <a:prstGeom prst="line">
            <a:avLst/>
          </a:prstGeom>
          <a:noFill/>
          <a:ln w="9525">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Rectangle 7"/>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eaLnBrk="1" hangingPunct="1">
              <a:defRPr/>
            </a:pPr>
            <a:endParaRPr lang="en-US" altLang="en-US" smtClean="0"/>
          </a:p>
        </p:txBody>
      </p:sp>
      <p:pic>
        <p:nvPicPr>
          <p:cNvPr id="9" name="Picture 7" descr="4x3_6.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311150" y="990600"/>
            <a:ext cx="8528050" cy="914400"/>
          </a:xfrm>
          <a:prstGeom prst="rect">
            <a:avLst/>
          </a:prstGeom>
          <a:solidFill>
            <a:srgbClr val="00467A"/>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Text Placeholder 2"/>
          <p:cNvSpPr>
            <a:spLocks noGrp="1"/>
          </p:cNvSpPr>
          <p:nvPr>
            <p:ph type="body" idx="1"/>
          </p:nvPr>
        </p:nvSpPr>
        <p:spPr>
          <a:xfrm>
            <a:off x="304800" y="10668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800600" y="10668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4800" y="1981200"/>
            <a:ext cx="4041648" cy="38184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6" name="Content Placeholder 25"/>
          <p:cNvSpPr>
            <a:spLocks noGrp="1"/>
          </p:cNvSpPr>
          <p:nvPr>
            <p:ph sz="quarter" idx="4"/>
          </p:nvPr>
        </p:nvSpPr>
        <p:spPr>
          <a:xfrm>
            <a:off x="4800600" y="1981200"/>
            <a:ext cx="4038600" cy="382219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Title 22"/>
          <p:cNvSpPr>
            <a:spLocks noGrp="1"/>
          </p:cNvSpPr>
          <p:nvPr>
            <p:ph type="title"/>
          </p:nvPr>
        </p:nvSpPr>
        <p:spPr/>
        <p:txBody>
          <a:bodyPr rtlCol="0"/>
          <a:lstStyle>
            <a:lvl1pPr>
              <a:defRPr>
                <a:solidFill>
                  <a:srgbClr val="00467A"/>
                </a:solidFill>
              </a:defRPr>
            </a:lvl1pPr>
          </a:lstStyle>
          <a:p>
            <a:r>
              <a:rPr lang="en-US" dirty="0" smtClean="0"/>
              <a:t>Click to edit Master title style</a:t>
            </a:r>
            <a:endParaRPr lang="en-US" dirty="0"/>
          </a:p>
        </p:txBody>
      </p:sp>
      <p:sp>
        <p:nvSpPr>
          <p:cNvPr id="11" name="Date Placeholder 13"/>
          <p:cNvSpPr>
            <a:spLocks noGrp="1"/>
          </p:cNvSpPr>
          <p:nvPr>
            <p:ph type="dt" sz="half" idx="10"/>
          </p:nvPr>
        </p:nvSpPr>
        <p:spPr>
          <a:xfrm>
            <a:off x="5257800" y="6096000"/>
            <a:ext cx="3886200" cy="674688"/>
          </a:xfrm>
        </p:spPr>
        <p:txBody>
          <a:bodyPr/>
          <a:lstStyle>
            <a:lvl1pPr algn="r" eaLnBrk="1" fontAlgn="auto" latinLnBrk="0" hangingPunct="1">
              <a:spcBef>
                <a:spcPts val="0"/>
              </a:spcBef>
              <a:spcAft>
                <a:spcPts val="0"/>
              </a:spcAft>
              <a:defRPr kumimoji="0" sz="2000">
                <a:solidFill>
                  <a:schemeClr val="bg2">
                    <a:lumMod val="25000"/>
                  </a:schemeClr>
                </a:solidFill>
                <a:latin typeface="Arial Narrow" pitchFamily="34" charset="0"/>
              </a:defRPr>
            </a:lvl1pPr>
          </a:lstStyle>
          <a:p>
            <a:pPr>
              <a:defRPr/>
            </a:pPr>
            <a:r>
              <a:rPr lang="en-US"/>
              <a:t>West Virginia University</a:t>
            </a:r>
          </a:p>
          <a:p>
            <a:pPr>
              <a:defRPr/>
            </a:pPr>
            <a:r>
              <a:rPr lang="en-US"/>
              <a:t>Center for Excellence in Disabilities</a:t>
            </a:r>
          </a:p>
        </p:txBody>
      </p:sp>
    </p:spTree>
    <p:extLst>
      <p:ext uri="{BB962C8B-B14F-4D97-AF65-F5344CB8AC3E}">
        <p14:creationId xmlns:p14="http://schemas.microsoft.com/office/powerpoint/2010/main" val="740512813"/>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eaLnBrk="1" hangingPunct="1">
              <a:defRPr/>
            </a:pPr>
            <a:endParaRPr lang="en-US" altLang="en-US" smtClean="0"/>
          </a:p>
        </p:txBody>
      </p:sp>
      <p:sp>
        <p:nvSpPr>
          <p:cNvPr id="3" name="Rectangle 2"/>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eaLnBrk="1" hangingPunct="1">
              <a:defRPr/>
            </a:pPr>
            <a:endParaRPr lang="en-US" altLang="en-US" smtClean="0"/>
          </a:p>
        </p:txBody>
      </p:sp>
      <p:sp>
        <p:nvSpPr>
          <p:cNvPr id="4" name="Rectangle 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eaLnBrk="1" hangingPunct="1">
              <a:defRPr/>
            </a:pPr>
            <a:endParaRPr lang="en-US" altLang="en-US" smtClean="0"/>
          </a:p>
        </p:txBody>
      </p:sp>
      <p:sp>
        <p:nvSpPr>
          <p:cNvPr id="5" name="Rectangle 4"/>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endParaRPr>
          </a:p>
        </p:txBody>
      </p:sp>
      <p:sp>
        <p:nvSpPr>
          <p:cNvPr id="6" name="Rectangle 5"/>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latin typeface="+mn-lt"/>
            </a:endParaRPr>
          </a:p>
        </p:txBody>
      </p:sp>
    </p:spTree>
    <p:extLst>
      <p:ext uri="{BB962C8B-B14F-4D97-AF65-F5344CB8AC3E}">
        <p14:creationId xmlns:p14="http://schemas.microsoft.com/office/powerpoint/2010/main" val="1131113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5" descr="4x3_1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52400" y="609600"/>
            <a:ext cx="2743200" cy="5486400"/>
          </a:xfrm>
          <a:prstGeom prst="rect">
            <a:avLst/>
          </a:prstGeom>
          <a:solidFill>
            <a:srgbClr val="FFC000"/>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Date Placeholder 3"/>
          <p:cNvSpPr txBox="1">
            <a:spLocks/>
          </p:cNvSpPr>
          <p:nvPr userDrawn="1"/>
        </p:nvSpPr>
        <p:spPr bwMode="auto">
          <a:xfrm>
            <a:off x="5257800" y="60261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eaLnBrk="1" hangingPunct="1">
              <a:defRPr/>
            </a:pPr>
            <a:r>
              <a:rPr lang="en-US" altLang="en-US" sz="2000" b="1" dirty="0" smtClean="0">
                <a:solidFill>
                  <a:schemeClr val="bg1"/>
                </a:solidFill>
                <a:latin typeface="Arial Narrow" pitchFamily="34" charset="0"/>
              </a:rPr>
              <a:t>West Virginia University</a:t>
            </a:r>
          </a:p>
          <a:p>
            <a:pPr algn="r" eaLnBrk="1" hangingPunct="1">
              <a:defRPr/>
            </a:pPr>
            <a:r>
              <a:rPr lang="en-US" altLang="en-US" sz="2000" b="1" dirty="0" smtClean="0">
                <a:solidFill>
                  <a:schemeClr val="bg1"/>
                </a:solidFill>
                <a:latin typeface="Arial Narrow" pitchFamily="34" charset="0"/>
              </a:rPr>
              <a:t>Center for Excellence in Disabilities</a:t>
            </a: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00467A"/>
                </a:solidFill>
              </a:defRPr>
            </a:lvl1pPr>
          </a:lstStyle>
          <a:p>
            <a:r>
              <a:rPr lang="en-US" dirty="0" smtClean="0"/>
              <a:t>Click to edit Master title style</a:t>
            </a:r>
            <a:endParaRPr lang="en-US" dirty="0"/>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00467A"/>
                </a:solidFill>
              </a:defRPr>
            </a:lvl1pPr>
            <a:lvl2pPr>
              <a:buNone/>
              <a:defRPr sz="1200"/>
            </a:lvl2pPr>
            <a:lvl3pPr>
              <a:buNone/>
              <a:defRPr sz="1000"/>
            </a:lvl3pPr>
            <a:lvl4pPr>
              <a:buNone/>
              <a:defRPr sz="900"/>
            </a:lvl4pPr>
            <a:lvl5pPr>
              <a:buNone/>
              <a:defRPr sz="900"/>
            </a:lvl5pPr>
          </a:lstStyle>
          <a:p>
            <a:pPr lvl="0"/>
            <a:r>
              <a:rPr lang="en-US" dirty="0"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03149638"/>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5" descr="4x3_1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52400" y="609600"/>
            <a:ext cx="2743200" cy="5486400"/>
          </a:xfrm>
          <a:prstGeom prst="rect">
            <a:avLst/>
          </a:prstGeom>
          <a:solidFill>
            <a:srgbClr val="FFC000"/>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Date Placeholder 3"/>
          <p:cNvSpPr txBox="1">
            <a:spLocks/>
          </p:cNvSpPr>
          <p:nvPr userDrawn="1"/>
        </p:nvSpPr>
        <p:spPr bwMode="auto">
          <a:xfrm>
            <a:off x="5257800" y="60261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eaLnBrk="1" hangingPunct="1">
              <a:defRPr/>
            </a:pPr>
            <a:r>
              <a:rPr lang="en-US" altLang="en-US" sz="2000" b="1" dirty="0" smtClean="0">
                <a:solidFill>
                  <a:schemeClr val="bg1"/>
                </a:solidFill>
                <a:latin typeface="Arial Narrow" pitchFamily="34" charset="0"/>
              </a:rPr>
              <a:t>West Virginia University</a:t>
            </a:r>
          </a:p>
          <a:p>
            <a:pPr algn="r" eaLnBrk="1" hangingPunct="1">
              <a:defRPr/>
            </a:pPr>
            <a:r>
              <a:rPr lang="en-US" altLang="en-US" sz="2000" b="1" dirty="0" smtClean="0">
                <a:solidFill>
                  <a:schemeClr val="bg1"/>
                </a:solidFill>
                <a:latin typeface="Arial Narrow" pitchFamily="34" charset="0"/>
              </a:rPr>
              <a:t>Center for Excellence in Disabilities</a:t>
            </a:r>
          </a:p>
        </p:txBody>
      </p:sp>
      <p:sp>
        <p:nvSpPr>
          <p:cNvPr id="2" name="Title 1"/>
          <p:cNvSpPr>
            <a:spLocks noGrp="1"/>
          </p:cNvSpPr>
          <p:nvPr>
            <p:ph type="title"/>
          </p:nvPr>
        </p:nvSpPr>
        <p:spPr>
          <a:xfrm>
            <a:off x="3000375" y="5029200"/>
            <a:ext cx="5867400" cy="9144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solidFill>
                  <a:srgbClr val="333399"/>
                </a:solidFill>
              </a:defRPr>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381000" y="990600"/>
            <a:ext cx="2438400" cy="5029200"/>
          </a:xfrm>
        </p:spPr>
        <p:txBody>
          <a:bodyPr/>
          <a:lstStyle>
            <a:lvl1pPr marL="0" indent="0">
              <a:spcAft>
                <a:spcPts val="1000"/>
              </a:spcAft>
              <a:buFontTx/>
              <a:buNone/>
              <a:defRPr sz="1600">
                <a:solidFill>
                  <a:srgbClr val="00467A"/>
                </a:solidFill>
              </a:defRPr>
            </a:lvl1pPr>
            <a:lvl2pPr>
              <a:defRPr sz="1200"/>
            </a:lvl2pPr>
            <a:lvl3pPr>
              <a:defRPr sz="1000"/>
            </a:lvl3pPr>
            <a:lvl4pPr>
              <a:defRPr sz="900"/>
            </a:lvl4pPr>
            <a:lvl5pPr>
              <a:defRPr sz="900"/>
            </a:lvl5pPr>
          </a:lstStyle>
          <a:p>
            <a:pPr lvl="0"/>
            <a:r>
              <a:rPr lang="en-US" dirty="0" smtClean="0"/>
              <a:t>Click to edit Master text styles</a:t>
            </a:r>
          </a:p>
        </p:txBody>
      </p:sp>
    </p:spTree>
    <p:extLst>
      <p:ext uri="{BB962C8B-B14F-4D97-AF65-F5344CB8AC3E}">
        <p14:creationId xmlns:p14="http://schemas.microsoft.com/office/powerpoint/2010/main" val="1409641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2"/>
        </a:solidFill>
        <a:effectLst/>
      </p:bgPr>
    </p:bg>
    <p:spTree>
      <p:nvGrpSpPr>
        <p:cNvPr id="1" name=""/>
        <p:cNvGrpSpPr/>
        <p:nvPr/>
      </p:nvGrpSpPr>
      <p:grpSpPr>
        <a:xfrm>
          <a:off x="0" y="0"/>
          <a:ext cx="0" cy="0"/>
          <a:chOff x="0" y="0"/>
          <a:chExt cx="0" cy="0"/>
        </a:xfrm>
      </p:grpSpPr>
      <p:sp>
        <p:nvSpPr>
          <p:cNvPr id="3" name="Title 1"/>
          <p:cNvSpPr txBox="1">
            <a:spLocks/>
          </p:cNvSpPr>
          <p:nvPr userDrawn="1"/>
        </p:nvSpPr>
        <p:spPr bwMode="auto">
          <a:xfrm>
            <a:off x="685800" y="152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rtl="0" eaLnBrk="0" fontAlgn="base" hangingPunct="0">
              <a:spcBef>
                <a:spcPct val="0"/>
              </a:spcBef>
              <a:spcAft>
                <a:spcPct val="0"/>
              </a:spcAft>
              <a:buNone/>
              <a:defRPr sz="4200" b="0" kern="1200" cap="none" baseline="0">
                <a:solidFill>
                  <a:srgbClr val="00467A"/>
                </a:solidFill>
                <a:latin typeface="+mj-lt"/>
                <a:ea typeface="+mj-ea"/>
                <a:cs typeface="+mj-cs"/>
              </a:defRPr>
            </a:lvl1pPr>
            <a:lvl2pPr algn="ctr" rtl="0" eaLnBrk="0" fontAlgn="base" hangingPunct="0">
              <a:spcBef>
                <a:spcPct val="0"/>
              </a:spcBef>
              <a:spcAft>
                <a:spcPct val="0"/>
              </a:spcAft>
              <a:defRPr sz="3300">
                <a:solidFill>
                  <a:srgbClr val="E0A208"/>
                </a:solidFill>
                <a:latin typeface="Georgia" pitchFamily="18" charset="0"/>
              </a:defRPr>
            </a:lvl2pPr>
            <a:lvl3pPr algn="ctr" rtl="0" eaLnBrk="0" fontAlgn="base" hangingPunct="0">
              <a:spcBef>
                <a:spcPct val="0"/>
              </a:spcBef>
              <a:spcAft>
                <a:spcPct val="0"/>
              </a:spcAft>
              <a:defRPr sz="3300">
                <a:solidFill>
                  <a:srgbClr val="E0A208"/>
                </a:solidFill>
                <a:latin typeface="Georgia" pitchFamily="18" charset="0"/>
              </a:defRPr>
            </a:lvl3pPr>
            <a:lvl4pPr algn="ctr" rtl="0" eaLnBrk="0" fontAlgn="base" hangingPunct="0">
              <a:spcBef>
                <a:spcPct val="0"/>
              </a:spcBef>
              <a:spcAft>
                <a:spcPct val="0"/>
              </a:spcAft>
              <a:defRPr sz="3300">
                <a:solidFill>
                  <a:srgbClr val="E0A208"/>
                </a:solidFill>
                <a:latin typeface="Georgia" pitchFamily="18" charset="0"/>
              </a:defRPr>
            </a:lvl4pPr>
            <a:lvl5pPr algn="ctr" rtl="0" eaLnBrk="0" fontAlgn="base" hangingPunct="0">
              <a:spcBef>
                <a:spcPct val="0"/>
              </a:spcBef>
              <a:spcAft>
                <a:spcPct val="0"/>
              </a:spcAft>
              <a:defRPr sz="3300">
                <a:solidFill>
                  <a:srgbClr val="E0A208"/>
                </a:solidFill>
                <a:latin typeface="Georgia" pitchFamily="18" charset="0"/>
              </a:defRPr>
            </a:lvl5pPr>
            <a:lvl6pPr marL="457200" algn="ctr" rtl="0" fontAlgn="base">
              <a:spcBef>
                <a:spcPct val="0"/>
              </a:spcBef>
              <a:spcAft>
                <a:spcPct val="0"/>
              </a:spcAft>
              <a:defRPr sz="3300">
                <a:solidFill>
                  <a:srgbClr val="E0A208"/>
                </a:solidFill>
                <a:latin typeface="Georgia" pitchFamily="18" charset="0"/>
              </a:defRPr>
            </a:lvl6pPr>
            <a:lvl7pPr marL="914400" algn="ctr" rtl="0" fontAlgn="base">
              <a:spcBef>
                <a:spcPct val="0"/>
              </a:spcBef>
              <a:spcAft>
                <a:spcPct val="0"/>
              </a:spcAft>
              <a:defRPr sz="3300">
                <a:solidFill>
                  <a:srgbClr val="E0A208"/>
                </a:solidFill>
                <a:latin typeface="Georgia" pitchFamily="18" charset="0"/>
              </a:defRPr>
            </a:lvl7pPr>
            <a:lvl8pPr marL="1371600" algn="ctr" rtl="0" fontAlgn="base">
              <a:spcBef>
                <a:spcPct val="0"/>
              </a:spcBef>
              <a:spcAft>
                <a:spcPct val="0"/>
              </a:spcAft>
              <a:defRPr sz="3300">
                <a:solidFill>
                  <a:srgbClr val="E0A208"/>
                </a:solidFill>
                <a:latin typeface="Georgia" pitchFamily="18" charset="0"/>
              </a:defRPr>
            </a:lvl8pPr>
            <a:lvl9pPr marL="1828800" algn="ctr" rtl="0" fontAlgn="base">
              <a:spcBef>
                <a:spcPct val="0"/>
              </a:spcBef>
              <a:spcAft>
                <a:spcPct val="0"/>
              </a:spcAft>
              <a:defRPr sz="3300">
                <a:solidFill>
                  <a:srgbClr val="E0A208"/>
                </a:solidFill>
                <a:latin typeface="Georgia" pitchFamily="18" charset="0"/>
              </a:defRPr>
            </a:lvl9pPr>
          </a:lstStyle>
          <a:p>
            <a:pPr>
              <a:defRPr/>
            </a:pPr>
            <a:r>
              <a:rPr lang="en-US" dirty="0" smtClean="0">
                <a:solidFill>
                  <a:srgbClr val="FFCC00"/>
                </a:solidFill>
              </a:rPr>
              <a:t>Click to edit Master title style</a:t>
            </a:r>
            <a:endParaRPr lang="en-US" dirty="0">
              <a:solidFill>
                <a:srgbClr val="FFCC00"/>
              </a:solidFill>
            </a:endParaRPr>
          </a:p>
        </p:txBody>
      </p:sp>
      <p:sp>
        <p:nvSpPr>
          <p:cNvPr id="8" name="Content Placeholder 7"/>
          <p:cNvSpPr>
            <a:spLocks noGrp="1"/>
          </p:cNvSpPr>
          <p:nvPr>
            <p:ph sz="quarter" idx="1"/>
          </p:nvPr>
        </p:nvSpPr>
        <p:spPr>
          <a:xfrm>
            <a:off x="301752" y="1527048"/>
            <a:ext cx="850392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3"/>
          <p:cNvSpPr>
            <a:spLocks noGrp="1"/>
          </p:cNvSpPr>
          <p:nvPr>
            <p:ph type="dt" sz="half" idx="10"/>
          </p:nvPr>
        </p:nvSpPr>
        <p:spPr/>
        <p:txBody>
          <a:bodyPr/>
          <a:lstStyle>
            <a:lvl1pPr algn="r" eaLnBrk="1" fontAlgn="auto" latinLnBrk="0" hangingPunct="1">
              <a:spcBef>
                <a:spcPts val="0"/>
              </a:spcBef>
              <a:spcAft>
                <a:spcPts val="0"/>
              </a:spcAft>
              <a:defRPr kumimoji="0" sz="2000">
                <a:solidFill>
                  <a:schemeClr val="bg2">
                    <a:lumMod val="25000"/>
                  </a:schemeClr>
                </a:solidFill>
                <a:latin typeface="Arial Narrow" pitchFamily="34" charset="0"/>
              </a:defRPr>
            </a:lvl1pPr>
          </a:lstStyle>
          <a:p>
            <a:pPr>
              <a:defRPr/>
            </a:pPr>
            <a:r>
              <a:rPr lang="en-US"/>
              <a:t>West Virginia University</a:t>
            </a:r>
          </a:p>
          <a:p>
            <a:pPr>
              <a:defRPr/>
            </a:pPr>
            <a:r>
              <a:rPr lang="en-US"/>
              <a:t>Center for Excellence in Disabilities</a:t>
            </a:r>
          </a:p>
        </p:txBody>
      </p:sp>
    </p:spTree>
    <p:extLst>
      <p:ext uri="{BB962C8B-B14F-4D97-AF65-F5344CB8AC3E}">
        <p14:creationId xmlns:p14="http://schemas.microsoft.com/office/powerpoint/2010/main" val="157667855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eaLnBrk="1" hangingPunct="1">
              <a:defRPr/>
            </a:pPr>
            <a:endParaRPr lang="en-US" altLang="en-US" smtClean="0"/>
          </a:p>
        </p:txBody>
      </p:sp>
      <p:sp>
        <p:nvSpPr>
          <p:cNvPr id="5" name="Rectangle 4"/>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eaLnBrk="1" hangingPunct="1">
              <a:defRPr/>
            </a:pPr>
            <a:endParaRPr lang="en-US" altLang="en-US" smtClean="0"/>
          </a:p>
        </p:txBody>
      </p:sp>
      <p:sp>
        <p:nvSpPr>
          <p:cNvPr id="6" name="Rectangle 5"/>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eaLnBrk="1" hangingPunct="1">
              <a:defRPr/>
            </a:pPr>
            <a:endParaRPr lang="en-US" altLang="en-US" smtClean="0"/>
          </a:p>
        </p:txBody>
      </p:sp>
      <p:pic>
        <p:nvPicPr>
          <p:cNvPr id="7"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2225"/>
            <a:ext cx="9166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3"/>
          <p:cNvSpPr txBox="1">
            <a:spLocks/>
          </p:cNvSpPr>
          <p:nvPr userDrawn="1"/>
        </p:nvSpPr>
        <p:spPr bwMode="auto">
          <a:xfrm>
            <a:off x="5257800" y="60261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eaLnBrk="1" hangingPunct="1">
              <a:defRPr/>
            </a:pPr>
            <a:r>
              <a:rPr lang="en-US" altLang="en-US" sz="2000" b="1" dirty="0" smtClean="0">
                <a:solidFill>
                  <a:srgbClr val="333399"/>
                </a:solidFill>
                <a:latin typeface="Arial Narrow" pitchFamily="34" charset="0"/>
              </a:rPr>
              <a:t>West Virginia University</a:t>
            </a:r>
          </a:p>
          <a:p>
            <a:pPr algn="r" eaLnBrk="1" hangingPunct="1">
              <a:defRPr/>
            </a:pPr>
            <a:r>
              <a:rPr lang="en-US" altLang="en-US" sz="2000" b="1" dirty="0" smtClean="0">
                <a:solidFill>
                  <a:srgbClr val="333399"/>
                </a:solidFill>
                <a:latin typeface="Arial Narrow" pitchFamily="34" charset="0"/>
              </a:rPr>
              <a:t>Center for Excellence in Disabilities</a:t>
            </a:r>
          </a:p>
        </p:txBody>
      </p:sp>
      <p:sp>
        <p:nvSpPr>
          <p:cNvPr id="2" name="Title 1"/>
          <p:cNvSpPr>
            <a:spLocks noGrp="1"/>
          </p:cNvSpPr>
          <p:nvPr>
            <p:ph type="title"/>
          </p:nvPr>
        </p:nvSpPr>
        <p:spPr>
          <a:xfrm>
            <a:off x="685800" y="152400"/>
            <a:ext cx="7772400" cy="838200"/>
          </a:xfrm>
        </p:spPr>
        <p:txBody>
          <a:bodyPr/>
          <a:lstStyle>
            <a:lvl1pPr algn="ctr">
              <a:buNone/>
              <a:defRPr sz="4200" b="0" cap="none" baseline="0">
                <a:solidFill>
                  <a:srgbClr val="00467A"/>
                </a:solidFill>
              </a:defRPr>
            </a:lvl1pPr>
          </a:lstStyle>
          <a:p>
            <a:r>
              <a:rPr lang="en-US" dirty="0" smtClean="0"/>
              <a:t>Click to edit Master title style</a:t>
            </a:r>
            <a:endParaRPr lang="en-US" dirty="0"/>
          </a:p>
        </p:txBody>
      </p:sp>
      <p:sp>
        <p:nvSpPr>
          <p:cNvPr id="12" name="Content Placeholder 7"/>
          <p:cNvSpPr>
            <a:spLocks noGrp="1"/>
          </p:cNvSpPr>
          <p:nvPr>
            <p:ph sz="quarter" idx="10"/>
          </p:nvPr>
        </p:nvSpPr>
        <p:spPr>
          <a:xfrm>
            <a:off x="331246" y="1165972"/>
            <a:ext cx="8503920"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3580397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6_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eaLnBrk="1" hangingPunct="1">
              <a:defRPr/>
            </a:pPr>
            <a:endParaRPr lang="en-US" altLang="en-US" smtClean="0"/>
          </a:p>
        </p:txBody>
      </p:sp>
      <p:sp>
        <p:nvSpPr>
          <p:cNvPr id="5" name="Rectangle 4"/>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eaLnBrk="1" hangingPunct="1">
              <a:defRPr/>
            </a:pPr>
            <a:endParaRPr lang="en-US" altLang="en-US" smtClean="0"/>
          </a:p>
        </p:txBody>
      </p:sp>
      <p:sp>
        <p:nvSpPr>
          <p:cNvPr id="6" name="Rectangle 5"/>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eaLnBrk="1" hangingPunct="1">
              <a:defRPr/>
            </a:pPr>
            <a:endParaRPr lang="en-US" altLang="en-US" smtClean="0"/>
          </a:p>
        </p:txBody>
      </p:sp>
      <p:pic>
        <p:nvPicPr>
          <p:cNvPr id="7"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2225"/>
            <a:ext cx="9166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3"/>
          <p:cNvSpPr txBox="1">
            <a:spLocks/>
          </p:cNvSpPr>
          <p:nvPr userDrawn="1"/>
        </p:nvSpPr>
        <p:spPr bwMode="auto">
          <a:xfrm>
            <a:off x="5257800" y="60261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eaLnBrk="1" hangingPunct="1">
              <a:defRPr/>
            </a:pPr>
            <a:r>
              <a:rPr lang="en-US" altLang="en-US" sz="2000" b="1" dirty="0" smtClean="0">
                <a:solidFill>
                  <a:srgbClr val="333399"/>
                </a:solidFill>
                <a:latin typeface="Arial Narrow" pitchFamily="34" charset="0"/>
              </a:rPr>
              <a:t>West Virginia Universit</a:t>
            </a:r>
            <a:r>
              <a:rPr lang="en-US" altLang="en-US" sz="2000" dirty="0" smtClean="0">
                <a:solidFill>
                  <a:srgbClr val="333399"/>
                </a:solidFill>
                <a:latin typeface="Arial Narrow" pitchFamily="34" charset="0"/>
              </a:rPr>
              <a:t>y</a:t>
            </a:r>
          </a:p>
          <a:p>
            <a:pPr algn="r" eaLnBrk="1" hangingPunct="1">
              <a:defRPr/>
            </a:pPr>
            <a:r>
              <a:rPr lang="en-US" altLang="en-US" sz="2000" dirty="0" smtClean="0">
                <a:solidFill>
                  <a:srgbClr val="333399"/>
                </a:solidFill>
                <a:latin typeface="Arial Narrow" pitchFamily="34" charset="0"/>
              </a:rPr>
              <a:t>Center for Excellence in Disabilities</a:t>
            </a:r>
          </a:p>
        </p:txBody>
      </p:sp>
      <p:sp>
        <p:nvSpPr>
          <p:cNvPr id="2" name="Title 1"/>
          <p:cNvSpPr>
            <a:spLocks noGrp="1"/>
          </p:cNvSpPr>
          <p:nvPr>
            <p:ph type="title"/>
          </p:nvPr>
        </p:nvSpPr>
        <p:spPr>
          <a:xfrm>
            <a:off x="685800" y="152400"/>
            <a:ext cx="7772400" cy="838200"/>
          </a:xfrm>
        </p:spPr>
        <p:txBody>
          <a:bodyPr/>
          <a:lstStyle>
            <a:lvl1pPr algn="ctr">
              <a:buNone/>
              <a:defRPr sz="4200" b="0" cap="none" baseline="0">
                <a:solidFill>
                  <a:srgbClr val="00467A"/>
                </a:solidFill>
              </a:defRPr>
            </a:lvl1pPr>
          </a:lstStyle>
          <a:p>
            <a:r>
              <a:rPr lang="en-US" dirty="0" smtClean="0"/>
              <a:t>Click to edit Master title style</a:t>
            </a:r>
            <a:endParaRPr lang="en-US" dirty="0"/>
          </a:p>
        </p:txBody>
      </p:sp>
      <p:sp>
        <p:nvSpPr>
          <p:cNvPr id="10" name="Content Placeholder 7"/>
          <p:cNvSpPr>
            <a:spLocks noGrp="1"/>
          </p:cNvSpPr>
          <p:nvPr>
            <p:ph sz="quarter" idx="1"/>
          </p:nvPr>
        </p:nvSpPr>
        <p:spPr>
          <a:xfrm>
            <a:off x="333487" y="1295400"/>
            <a:ext cx="8503920"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363287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eaLnBrk="1" hangingPunct="1">
              <a:defRPr/>
            </a:pPr>
            <a:endParaRPr lang="en-US" altLang="en-US" smtClean="0"/>
          </a:p>
        </p:txBody>
      </p:sp>
      <p:sp>
        <p:nvSpPr>
          <p:cNvPr id="5" name="Rectangle 4"/>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eaLnBrk="1" hangingPunct="1">
              <a:defRPr/>
            </a:pPr>
            <a:endParaRPr lang="en-US" altLang="en-US" smtClean="0"/>
          </a:p>
        </p:txBody>
      </p:sp>
      <p:sp>
        <p:nvSpPr>
          <p:cNvPr id="6" name="Rectangle 5"/>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eaLnBrk="1" hangingPunct="1">
              <a:defRPr/>
            </a:pPr>
            <a:endParaRPr lang="en-US" altLang="en-US" smtClean="0"/>
          </a:p>
        </p:txBody>
      </p:sp>
      <p:pic>
        <p:nvPicPr>
          <p:cNvPr id="7"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3"/>
          <p:cNvSpPr txBox="1">
            <a:spLocks/>
          </p:cNvSpPr>
          <p:nvPr userDrawn="1"/>
        </p:nvSpPr>
        <p:spPr bwMode="auto">
          <a:xfrm>
            <a:off x="5257800" y="60261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eaLnBrk="1" hangingPunct="1">
              <a:defRPr/>
            </a:pPr>
            <a:r>
              <a:rPr lang="en-US" altLang="en-US" sz="2000" b="1" dirty="0" smtClean="0">
                <a:solidFill>
                  <a:srgbClr val="333399"/>
                </a:solidFill>
                <a:latin typeface="Arial Narrow" pitchFamily="34" charset="0"/>
              </a:rPr>
              <a:t>West Virginia University</a:t>
            </a:r>
          </a:p>
          <a:p>
            <a:pPr algn="r" eaLnBrk="1" hangingPunct="1">
              <a:defRPr/>
            </a:pPr>
            <a:r>
              <a:rPr lang="en-US" altLang="en-US" sz="2000" b="1" dirty="0" smtClean="0">
                <a:solidFill>
                  <a:srgbClr val="333399"/>
                </a:solidFill>
                <a:latin typeface="Arial Narrow" pitchFamily="34" charset="0"/>
              </a:rPr>
              <a:t>Center for Excellence in Disabilities</a:t>
            </a:r>
          </a:p>
        </p:txBody>
      </p:sp>
      <p:sp>
        <p:nvSpPr>
          <p:cNvPr id="2" name="Title 1"/>
          <p:cNvSpPr>
            <a:spLocks noGrp="1"/>
          </p:cNvSpPr>
          <p:nvPr>
            <p:ph type="title"/>
          </p:nvPr>
        </p:nvSpPr>
        <p:spPr>
          <a:xfrm>
            <a:off x="685800" y="152400"/>
            <a:ext cx="7772400" cy="838200"/>
          </a:xfrm>
        </p:spPr>
        <p:txBody>
          <a:bodyPr/>
          <a:lstStyle>
            <a:lvl1pPr algn="ctr">
              <a:buNone/>
              <a:defRPr sz="4200" b="0" cap="none" baseline="0">
                <a:solidFill>
                  <a:srgbClr val="00467A"/>
                </a:solidFill>
              </a:defRPr>
            </a:lvl1pPr>
          </a:lstStyle>
          <a:p>
            <a:r>
              <a:rPr lang="en-US" dirty="0" smtClean="0"/>
              <a:t>Click to edit Master title style</a:t>
            </a:r>
            <a:endParaRPr lang="en-US" dirty="0"/>
          </a:p>
        </p:txBody>
      </p:sp>
      <p:sp>
        <p:nvSpPr>
          <p:cNvPr id="12" name="Content Placeholder 7"/>
          <p:cNvSpPr>
            <a:spLocks noGrp="1"/>
          </p:cNvSpPr>
          <p:nvPr>
            <p:ph sz="quarter" idx="1"/>
          </p:nvPr>
        </p:nvSpPr>
        <p:spPr>
          <a:xfrm>
            <a:off x="333487" y="1295400"/>
            <a:ext cx="8503920"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51467011"/>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7_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eaLnBrk="1" hangingPunct="1">
              <a:defRPr/>
            </a:pPr>
            <a:endParaRPr lang="en-US" altLang="en-US" smtClean="0"/>
          </a:p>
        </p:txBody>
      </p:sp>
      <p:sp>
        <p:nvSpPr>
          <p:cNvPr id="5" name="Rectangle 4"/>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eaLnBrk="1" hangingPunct="1">
              <a:defRPr/>
            </a:pPr>
            <a:endParaRPr lang="en-US" altLang="en-US" smtClean="0"/>
          </a:p>
        </p:txBody>
      </p:sp>
      <p:sp>
        <p:nvSpPr>
          <p:cNvPr id="6" name="Rectangle 5"/>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eaLnBrk="1" hangingPunct="1">
              <a:defRPr/>
            </a:pPr>
            <a:endParaRPr lang="en-US" altLang="en-US" smtClean="0"/>
          </a:p>
        </p:txBody>
      </p:sp>
      <p:pic>
        <p:nvPicPr>
          <p:cNvPr id="7"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3"/>
          <p:cNvSpPr txBox="1">
            <a:spLocks/>
          </p:cNvSpPr>
          <p:nvPr userDrawn="1"/>
        </p:nvSpPr>
        <p:spPr bwMode="auto">
          <a:xfrm>
            <a:off x="5257800" y="60261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eaLnBrk="1" hangingPunct="1">
              <a:defRPr/>
            </a:pPr>
            <a:r>
              <a:rPr lang="en-US" altLang="en-US" sz="2000" b="1" dirty="0" smtClean="0">
                <a:solidFill>
                  <a:schemeClr val="bg1"/>
                </a:solidFill>
                <a:latin typeface="Arial Narrow" pitchFamily="34" charset="0"/>
              </a:rPr>
              <a:t>West Virginia University</a:t>
            </a:r>
          </a:p>
          <a:p>
            <a:pPr algn="r" eaLnBrk="1" hangingPunct="1">
              <a:defRPr/>
            </a:pPr>
            <a:r>
              <a:rPr lang="en-US" altLang="en-US" sz="2000" b="1" dirty="0" smtClean="0">
                <a:solidFill>
                  <a:schemeClr val="bg1"/>
                </a:solidFill>
                <a:latin typeface="Arial Narrow" pitchFamily="34" charset="0"/>
              </a:rPr>
              <a:t>Center for Excellence in Disabilities</a:t>
            </a:r>
          </a:p>
        </p:txBody>
      </p:sp>
      <p:sp>
        <p:nvSpPr>
          <p:cNvPr id="2" name="Title 1"/>
          <p:cNvSpPr>
            <a:spLocks noGrp="1"/>
          </p:cNvSpPr>
          <p:nvPr>
            <p:ph type="title"/>
          </p:nvPr>
        </p:nvSpPr>
        <p:spPr>
          <a:xfrm>
            <a:off x="685800" y="152400"/>
            <a:ext cx="7772400" cy="838200"/>
          </a:xfrm>
        </p:spPr>
        <p:txBody>
          <a:bodyPr/>
          <a:lstStyle>
            <a:lvl1pPr algn="ctr">
              <a:buNone/>
              <a:defRPr sz="4200" b="0" cap="none" baseline="0">
                <a:solidFill>
                  <a:srgbClr val="00467A"/>
                </a:solidFill>
              </a:defRPr>
            </a:lvl1pPr>
          </a:lstStyle>
          <a:p>
            <a:r>
              <a:rPr lang="en-US" dirty="0" smtClean="0"/>
              <a:t>Click to edit Master title style</a:t>
            </a:r>
            <a:endParaRPr lang="en-US" dirty="0"/>
          </a:p>
        </p:txBody>
      </p:sp>
      <p:sp>
        <p:nvSpPr>
          <p:cNvPr id="12" name="Content Placeholder 7"/>
          <p:cNvSpPr>
            <a:spLocks noGrp="1"/>
          </p:cNvSpPr>
          <p:nvPr>
            <p:ph sz="quarter" idx="1"/>
          </p:nvPr>
        </p:nvSpPr>
        <p:spPr>
          <a:xfrm>
            <a:off x="333487" y="1295400"/>
            <a:ext cx="8503920"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47704448"/>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_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eaLnBrk="1" hangingPunct="1">
              <a:defRPr/>
            </a:pPr>
            <a:endParaRPr lang="en-US" altLang="en-US" smtClean="0"/>
          </a:p>
        </p:txBody>
      </p:sp>
      <p:sp>
        <p:nvSpPr>
          <p:cNvPr id="5" name="Rectangle 4"/>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eaLnBrk="1" hangingPunct="1">
              <a:defRPr/>
            </a:pPr>
            <a:endParaRPr lang="en-US" altLang="en-US" smtClean="0"/>
          </a:p>
        </p:txBody>
      </p:sp>
      <p:sp>
        <p:nvSpPr>
          <p:cNvPr id="6" name="Rectangle 5"/>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eaLnBrk="1" hangingPunct="1">
              <a:defRPr/>
            </a:pPr>
            <a:endParaRPr lang="en-US" altLang="en-US" smtClean="0"/>
          </a:p>
        </p:txBody>
      </p:sp>
      <p:pic>
        <p:nvPicPr>
          <p:cNvPr id="7"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3"/>
          <p:cNvSpPr txBox="1">
            <a:spLocks/>
          </p:cNvSpPr>
          <p:nvPr userDrawn="1"/>
        </p:nvSpPr>
        <p:spPr bwMode="auto">
          <a:xfrm>
            <a:off x="5257800" y="60261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eaLnBrk="1" hangingPunct="1">
              <a:defRPr/>
            </a:pPr>
            <a:r>
              <a:rPr lang="en-US" altLang="en-US" sz="2000" b="1" dirty="0" smtClean="0">
                <a:solidFill>
                  <a:srgbClr val="333399"/>
                </a:solidFill>
                <a:latin typeface="Arial Narrow" pitchFamily="34" charset="0"/>
              </a:rPr>
              <a:t>West Virginia University</a:t>
            </a:r>
          </a:p>
          <a:p>
            <a:pPr algn="r" eaLnBrk="1" hangingPunct="1">
              <a:defRPr/>
            </a:pPr>
            <a:r>
              <a:rPr lang="en-US" altLang="en-US" sz="2000" b="1" dirty="0" smtClean="0">
                <a:solidFill>
                  <a:srgbClr val="333399"/>
                </a:solidFill>
                <a:latin typeface="Arial Narrow" pitchFamily="34" charset="0"/>
              </a:rPr>
              <a:t>Center for Excellence in Disabil</a:t>
            </a:r>
            <a:r>
              <a:rPr lang="en-US" altLang="en-US" sz="2000" dirty="0" smtClean="0">
                <a:solidFill>
                  <a:srgbClr val="333399"/>
                </a:solidFill>
                <a:latin typeface="Arial Narrow" pitchFamily="34" charset="0"/>
              </a:rPr>
              <a:t>ities</a:t>
            </a:r>
          </a:p>
        </p:txBody>
      </p:sp>
      <p:sp>
        <p:nvSpPr>
          <p:cNvPr id="2" name="Title 1"/>
          <p:cNvSpPr>
            <a:spLocks noGrp="1"/>
          </p:cNvSpPr>
          <p:nvPr>
            <p:ph type="title"/>
          </p:nvPr>
        </p:nvSpPr>
        <p:spPr>
          <a:xfrm>
            <a:off x="685800" y="152400"/>
            <a:ext cx="7772400" cy="838200"/>
          </a:xfrm>
        </p:spPr>
        <p:txBody>
          <a:bodyPr/>
          <a:lstStyle>
            <a:lvl1pPr algn="ctr">
              <a:buNone/>
              <a:defRPr sz="4200" b="0" cap="none" baseline="0">
                <a:solidFill>
                  <a:srgbClr val="00467A"/>
                </a:solidFill>
              </a:defRPr>
            </a:lvl1pPr>
          </a:lstStyle>
          <a:p>
            <a:r>
              <a:rPr lang="en-US" dirty="0" smtClean="0"/>
              <a:t>Click to edit Master title style</a:t>
            </a:r>
            <a:endParaRPr lang="en-US" dirty="0"/>
          </a:p>
        </p:txBody>
      </p:sp>
      <p:sp>
        <p:nvSpPr>
          <p:cNvPr id="11" name="Content Placeholder 7"/>
          <p:cNvSpPr>
            <a:spLocks noGrp="1"/>
          </p:cNvSpPr>
          <p:nvPr>
            <p:ph sz="quarter" idx="1"/>
          </p:nvPr>
        </p:nvSpPr>
        <p:spPr>
          <a:xfrm>
            <a:off x="333487" y="1295400"/>
            <a:ext cx="8503920"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58632627"/>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5_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eaLnBrk="1" hangingPunct="1">
              <a:defRPr/>
            </a:pPr>
            <a:endParaRPr lang="en-US" altLang="en-US" smtClean="0"/>
          </a:p>
        </p:txBody>
      </p:sp>
      <p:sp>
        <p:nvSpPr>
          <p:cNvPr id="5" name="Rectangle 4"/>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eaLnBrk="1" hangingPunct="1">
              <a:defRPr/>
            </a:pPr>
            <a:endParaRPr lang="en-US" altLang="en-US" smtClean="0"/>
          </a:p>
        </p:txBody>
      </p:sp>
      <p:sp>
        <p:nvSpPr>
          <p:cNvPr id="6" name="Rectangle 5"/>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eaLnBrk="1" hangingPunct="1">
              <a:defRPr/>
            </a:pPr>
            <a:endParaRPr lang="en-US" altLang="en-US" smtClean="0"/>
          </a:p>
        </p:txBody>
      </p:sp>
      <p:pic>
        <p:nvPicPr>
          <p:cNvPr id="7"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3"/>
          <p:cNvSpPr txBox="1">
            <a:spLocks/>
          </p:cNvSpPr>
          <p:nvPr userDrawn="1"/>
        </p:nvSpPr>
        <p:spPr bwMode="auto">
          <a:xfrm>
            <a:off x="5257800" y="60261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eaLnBrk="1" hangingPunct="1">
              <a:defRPr/>
            </a:pPr>
            <a:r>
              <a:rPr lang="en-US" altLang="en-US" sz="2000" b="1" dirty="0" smtClean="0">
                <a:solidFill>
                  <a:srgbClr val="333399"/>
                </a:solidFill>
                <a:latin typeface="Arial Narrow" pitchFamily="34" charset="0"/>
              </a:rPr>
              <a:t>West Virginia University</a:t>
            </a:r>
          </a:p>
          <a:p>
            <a:pPr algn="r" eaLnBrk="1" hangingPunct="1">
              <a:defRPr/>
            </a:pPr>
            <a:r>
              <a:rPr lang="en-US" altLang="en-US" sz="2000" b="1" dirty="0" smtClean="0">
                <a:solidFill>
                  <a:srgbClr val="333399"/>
                </a:solidFill>
                <a:latin typeface="Arial Narrow" pitchFamily="34" charset="0"/>
              </a:rPr>
              <a:t>Center for Excellence in Disabilities</a:t>
            </a:r>
          </a:p>
        </p:txBody>
      </p:sp>
      <p:sp>
        <p:nvSpPr>
          <p:cNvPr id="2" name="Title 1"/>
          <p:cNvSpPr>
            <a:spLocks noGrp="1"/>
          </p:cNvSpPr>
          <p:nvPr>
            <p:ph type="title"/>
          </p:nvPr>
        </p:nvSpPr>
        <p:spPr>
          <a:xfrm>
            <a:off x="685800" y="152400"/>
            <a:ext cx="7772400" cy="838200"/>
          </a:xfrm>
        </p:spPr>
        <p:txBody>
          <a:bodyPr/>
          <a:lstStyle>
            <a:lvl1pPr algn="ctr">
              <a:buNone/>
              <a:defRPr sz="4200" b="0" cap="none" baseline="0">
                <a:solidFill>
                  <a:srgbClr val="00467A"/>
                </a:solidFill>
              </a:defRPr>
            </a:lvl1pPr>
          </a:lstStyle>
          <a:p>
            <a:r>
              <a:rPr lang="en-US" dirty="0" smtClean="0"/>
              <a:t>Click to edit Master title style</a:t>
            </a:r>
            <a:endParaRPr lang="en-US" dirty="0"/>
          </a:p>
        </p:txBody>
      </p:sp>
      <p:sp>
        <p:nvSpPr>
          <p:cNvPr id="11" name="Content Placeholder 7"/>
          <p:cNvSpPr>
            <a:spLocks noGrp="1"/>
          </p:cNvSpPr>
          <p:nvPr>
            <p:ph sz="quarter" idx="1"/>
          </p:nvPr>
        </p:nvSpPr>
        <p:spPr>
          <a:xfrm>
            <a:off x="333487" y="1295400"/>
            <a:ext cx="8503920"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494343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eaLnBrk="1" hangingPunct="1">
              <a:defRPr/>
            </a:pPr>
            <a:endParaRPr lang="en-US" altLang="en-US" smtClean="0"/>
          </a:p>
        </p:txBody>
      </p:sp>
      <p:sp>
        <p:nvSpPr>
          <p:cNvPr id="5" name="Rectangle 4"/>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eaLnBrk="1" hangingPunct="1">
              <a:defRPr/>
            </a:pPr>
            <a:endParaRPr lang="en-US" altLang="en-US" smtClean="0"/>
          </a:p>
        </p:txBody>
      </p:sp>
      <p:sp>
        <p:nvSpPr>
          <p:cNvPr id="6" name="Rectangle 5"/>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eaLnBrk="1" hangingPunct="1">
              <a:defRPr/>
            </a:pPr>
            <a:endParaRPr lang="en-US" altLang="en-US" smtClean="0"/>
          </a:p>
        </p:txBody>
      </p:sp>
      <p:pic>
        <p:nvPicPr>
          <p:cNvPr id="7" name="Picture 8" descr="4x3_1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709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3"/>
          <p:cNvSpPr txBox="1">
            <a:spLocks/>
          </p:cNvSpPr>
          <p:nvPr userDrawn="1"/>
        </p:nvSpPr>
        <p:spPr bwMode="auto">
          <a:xfrm>
            <a:off x="5257800" y="60261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eaLnBrk="1" hangingPunct="1">
              <a:defRPr/>
            </a:pPr>
            <a:r>
              <a:rPr lang="en-US" altLang="en-US" sz="2000" b="1" dirty="0" smtClean="0">
                <a:solidFill>
                  <a:schemeClr val="bg1"/>
                </a:solidFill>
                <a:latin typeface="Arial Narrow" pitchFamily="34" charset="0"/>
              </a:rPr>
              <a:t>West Virginia University</a:t>
            </a:r>
          </a:p>
          <a:p>
            <a:pPr algn="r" eaLnBrk="1" hangingPunct="1">
              <a:defRPr/>
            </a:pPr>
            <a:r>
              <a:rPr lang="en-US" altLang="en-US" sz="2000" b="1" dirty="0" smtClean="0">
                <a:solidFill>
                  <a:schemeClr val="bg1"/>
                </a:solidFill>
                <a:latin typeface="Arial Narrow" pitchFamily="34" charset="0"/>
              </a:rPr>
              <a:t>Center for Excellence in Disabilities</a:t>
            </a:r>
          </a:p>
        </p:txBody>
      </p:sp>
      <p:sp>
        <p:nvSpPr>
          <p:cNvPr id="2" name="Title 1"/>
          <p:cNvSpPr>
            <a:spLocks noGrp="1"/>
          </p:cNvSpPr>
          <p:nvPr>
            <p:ph type="title"/>
          </p:nvPr>
        </p:nvSpPr>
        <p:spPr>
          <a:xfrm>
            <a:off x="685800" y="152400"/>
            <a:ext cx="7772400" cy="838200"/>
          </a:xfrm>
        </p:spPr>
        <p:txBody>
          <a:bodyPr/>
          <a:lstStyle>
            <a:lvl1pPr algn="ctr">
              <a:buNone/>
              <a:defRPr sz="4200" b="0" cap="none" baseline="0">
                <a:solidFill>
                  <a:srgbClr val="00467A"/>
                </a:solidFill>
              </a:defRPr>
            </a:lvl1pPr>
          </a:lstStyle>
          <a:p>
            <a:r>
              <a:rPr lang="en-US" dirty="0" smtClean="0"/>
              <a:t>Click to edit Master title style</a:t>
            </a:r>
            <a:endParaRPr lang="en-US" dirty="0"/>
          </a:p>
        </p:txBody>
      </p:sp>
      <p:sp>
        <p:nvSpPr>
          <p:cNvPr id="11" name="Content Placeholder 7"/>
          <p:cNvSpPr>
            <a:spLocks noGrp="1"/>
          </p:cNvSpPr>
          <p:nvPr>
            <p:ph sz="quarter" idx="1"/>
          </p:nvPr>
        </p:nvSpPr>
        <p:spPr>
          <a:xfrm>
            <a:off x="333487" y="1295400"/>
            <a:ext cx="8503920"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0599921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9" descr="4x3_4.JPG"/>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Date Placeholder 13"/>
          <p:cNvSpPr>
            <a:spLocks noGrp="1"/>
          </p:cNvSpPr>
          <p:nvPr>
            <p:ph type="dt" sz="half" idx="2"/>
          </p:nvPr>
        </p:nvSpPr>
        <p:spPr>
          <a:xfrm>
            <a:off x="5334000" y="6096000"/>
            <a:ext cx="3810000" cy="674688"/>
          </a:xfrm>
          <a:prstGeom prst="rect">
            <a:avLst/>
          </a:prstGeom>
        </p:spPr>
        <p:txBody>
          <a:bodyPr vert="horz"/>
          <a:lstStyle>
            <a:lvl1pPr algn="r" eaLnBrk="1" fontAlgn="auto" latinLnBrk="0" hangingPunct="1">
              <a:spcBef>
                <a:spcPts val="0"/>
              </a:spcBef>
              <a:spcAft>
                <a:spcPts val="0"/>
              </a:spcAft>
              <a:defRPr kumimoji="0" sz="2000" b="1">
                <a:solidFill>
                  <a:schemeClr val="bg2">
                    <a:lumMod val="25000"/>
                  </a:schemeClr>
                </a:solidFill>
                <a:latin typeface="Arial Narrow" pitchFamily="34" charset="0"/>
              </a:defRPr>
            </a:lvl1pPr>
          </a:lstStyle>
          <a:p>
            <a:pPr>
              <a:defRPr/>
            </a:pPr>
            <a:r>
              <a:rPr lang="en-US"/>
              <a:t>West Virginia University</a:t>
            </a:r>
          </a:p>
          <a:p>
            <a:pPr>
              <a:defRPr/>
            </a:pPr>
            <a:r>
              <a:rPr lang="en-US"/>
              <a:t>Center for Excellence in Disabilities</a:t>
            </a:r>
          </a:p>
        </p:txBody>
      </p:sp>
      <p:sp>
        <p:nvSpPr>
          <p:cNvPr id="1028" name="Title Placeholder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9" name="Text Placeholder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4269" r:id="rId1"/>
    <p:sldLayoutId id="2147484270" r:id="rId2"/>
    <p:sldLayoutId id="2147484271" r:id="rId3"/>
    <p:sldLayoutId id="2147484272" r:id="rId4"/>
    <p:sldLayoutId id="2147484273" r:id="rId5"/>
    <p:sldLayoutId id="2147484274" r:id="rId6"/>
    <p:sldLayoutId id="2147484275" r:id="rId7"/>
    <p:sldLayoutId id="2147484276" r:id="rId8"/>
    <p:sldLayoutId id="2147484277" r:id="rId9"/>
    <p:sldLayoutId id="2147484278" r:id="rId10"/>
    <p:sldLayoutId id="2147484279" r:id="rId11"/>
    <p:sldLayoutId id="2147484280" r:id="rId12"/>
    <p:sldLayoutId id="2147484281" r:id="rId13"/>
    <p:sldLayoutId id="2147484282" r:id="rId14"/>
    <p:sldLayoutId id="2147484283" r:id="rId15"/>
  </p:sldLayoutIdLst>
  <p:timing>
    <p:tnLst>
      <p:par>
        <p:cTn id="1" dur="indefinite" restart="never" nodeType="tmRoot"/>
      </p:par>
    </p:tnLst>
  </p:timing>
  <p:txStyles>
    <p:titleStyle>
      <a:lvl1pPr algn="ctr" rtl="0" eaLnBrk="0" fontAlgn="base" hangingPunct="0">
        <a:spcBef>
          <a:spcPct val="0"/>
        </a:spcBef>
        <a:spcAft>
          <a:spcPct val="0"/>
        </a:spcAft>
        <a:defRPr sz="3300" kern="1200">
          <a:solidFill>
            <a:srgbClr val="FFCC00"/>
          </a:solidFill>
          <a:latin typeface="+mj-lt"/>
          <a:ea typeface="+mj-ea"/>
          <a:cs typeface="+mj-cs"/>
        </a:defRPr>
      </a:lvl1pPr>
      <a:lvl2pPr algn="ctr" rtl="0" eaLnBrk="0" fontAlgn="base" hangingPunct="0">
        <a:spcBef>
          <a:spcPct val="0"/>
        </a:spcBef>
        <a:spcAft>
          <a:spcPct val="0"/>
        </a:spcAft>
        <a:defRPr sz="3300">
          <a:solidFill>
            <a:srgbClr val="FFCC00"/>
          </a:solidFill>
          <a:latin typeface="Georgia" pitchFamily="18" charset="0"/>
        </a:defRPr>
      </a:lvl2pPr>
      <a:lvl3pPr algn="ctr" rtl="0" eaLnBrk="0" fontAlgn="base" hangingPunct="0">
        <a:spcBef>
          <a:spcPct val="0"/>
        </a:spcBef>
        <a:spcAft>
          <a:spcPct val="0"/>
        </a:spcAft>
        <a:defRPr sz="3300">
          <a:solidFill>
            <a:srgbClr val="FFCC00"/>
          </a:solidFill>
          <a:latin typeface="Georgia" pitchFamily="18" charset="0"/>
        </a:defRPr>
      </a:lvl3pPr>
      <a:lvl4pPr algn="ctr" rtl="0" eaLnBrk="0" fontAlgn="base" hangingPunct="0">
        <a:spcBef>
          <a:spcPct val="0"/>
        </a:spcBef>
        <a:spcAft>
          <a:spcPct val="0"/>
        </a:spcAft>
        <a:defRPr sz="3300">
          <a:solidFill>
            <a:srgbClr val="FFCC00"/>
          </a:solidFill>
          <a:latin typeface="Georgia" pitchFamily="18" charset="0"/>
        </a:defRPr>
      </a:lvl4pPr>
      <a:lvl5pPr algn="ctr" rtl="0" eaLnBrk="0" fontAlgn="base" hangingPunct="0">
        <a:spcBef>
          <a:spcPct val="0"/>
        </a:spcBef>
        <a:spcAft>
          <a:spcPct val="0"/>
        </a:spcAft>
        <a:defRPr sz="3300">
          <a:solidFill>
            <a:srgbClr val="FFCC00"/>
          </a:solidFill>
          <a:latin typeface="Georgia" pitchFamily="18" charset="0"/>
        </a:defRPr>
      </a:lvl5pPr>
      <a:lvl6pPr marL="457200" algn="ctr" rtl="0" fontAlgn="base">
        <a:spcBef>
          <a:spcPct val="0"/>
        </a:spcBef>
        <a:spcAft>
          <a:spcPct val="0"/>
        </a:spcAft>
        <a:defRPr sz="3300">
          <a:solidFill>
            <a:srgbClr val="E0A208"/>
          </a:solidFill>
          <a:latin typeface="Georgia" pitchFamily="18" charset="0"/>
        </a:defRPr>
      </a:lvl6pPr>
      <a:lvl7pPr marL="914400" algn="ctr" rtl="0" fontAlgn="base">
        <a:spcBef>
          <a:spcPct val="0"/>
        </a:spcBef>
        <a:spcAft>
          <a:spcPct val="0"/>
        </a:spcAft>
        <a:defRPr sz="3300">
          <a:solidFill>
            <a:srgbClr val="E0A208"/>
          </a:solidFill>
          <a:latin typeface="Georgia" pitchFamily="18" charset="0"/>
        </a:defRPr>
      </a:lvl7pPr>
      <a:lvl8pPr marL="1371600" algn="ctr" rtl="0" fontAlgn="base">
        <a:spcBef>
          <a:spcPct val="0"/>
        </a:spcBef>
        <a:spcAft>
          <a:spcPct val="0"/>
        </a:spcAft>
        <a:defRPr sz="3300">
          <a:solidFill>
            <a:srgbClr val="E0A208"/>
          </a:solidFill>
          <a:latin typeface="Georgia" pitchFamily="18" charset="0"/>
        </a:defRPr>
      </a:lvl8pPr>
      <a:lvl9pPr marL="1828800" algn="ctr" rtl="0" fontAlgn="base">
        <a:spcBef>
          <a:spcPct val="0"/>
        </a:spcBef>
        <a:spcAft>
          <a:spcPct val="0"/>
        </a:spcAft>
        <a:defRPr sz="3300">
          <a:solidFill>
            <a:srgbClr val="E0A208"/>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charset="2"/>
        <a:buChar char=""/>
        <a:defRPr sz="2700" kern="1200">
          <a:solidFill>
            <a:schemeClr val="bg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charset="2"/>
        <a:buChar char=""/>
        <a:defRPr sz="2200" kern="1200">
          <a:solidFill>
            <a:schemeClr val="bg1"/>
          </a:solidFill>
          <a:latin typeface="+mn-lt"/>
          <a:ea typeface="+mn-ea"/>
          <a:cs typeface="+mn-cs"/>
        </a:defRPr>
      </a:lvl2pPr>
      <a:lvl3pPr marL="822325" indent="-228600" algn="l" rtl="0" eaLnBrk="0" fontAlgn="base" hangingPunct="0">
        <a:spcBef>
          <a:spcPct val="20000"/>
        </a:spcBef>
        <a:spcAft>
          <a:spcPct val="0"/>
        </a:spcAft>
        <a:buClr>
          <a:srgbClr val="FEB80A"/>
        </a:buClr>
        <a:buSzPct val="75000"/>
        <a:buFont typeface="Wingdings 2" charset="2"/>
        <a:buChar char=""/>
        <a:defRPr sz="2000" kern="1200">
          <a:solidFill>
            <a:schemeClr val="bg1"/>
          </a:solidFill>
          <a:latin typeface="+mn-lt"/>
          <a:ea typeface="+mn-ea"/>
          <a:cs typeface="+mn-cs"/>
        </a:defRPr>
      </a:lvl3pPr>
      <a:lvl4pPr marL="1096963" indent="-228600" algn="l" rtl="0" eaLnBrk="0" fontAlgn="base" hangingPunct="0">
        <a:spcBef>
          <a:spcPct val="20000"/>
        </a:spcBef>
        <a:spcAft>
          <a:spcPct val="0"/>
        </a:spcAft>
        <a:buClr>
          <a:srgbClr val="00ADDC"/>
        </a:buClr>
        <a:buSzPct val="70000"/>
        <a:buFont typeface="Wingdings" charset="2"/>
        <a:buChar char=""/>
        <a:defRPr sz="2000" kern="1200">
          <a:solidFill>
            <a:schemeClr val="bg1"/>
          </a:solidFill>
          <a:latin typeface="+mn-lt"/>
          <a:ea typeface="+mn-ea"/>
          <a:cs typeface="+mn-cs"/>
        </a:defRPr>
      </a:lvl4pPr>
      <a:lvl5pPr marL="1371600" indent="-228600" algn="l" rtl="0" eaLnBrk="0" fontAlgn="base" hangingPunct="0">
        <a:spcBef>
          <a:spcPct val="20000"/>
        </a:spcBef>
        <a:spcAft>
          <a:spcPct val="0"/>
        </a:spcAft>
        <a:buClr>
          <a:srgbClr val="738AC8"/>
        </a:buClr>
        <a:buChar char="•"/>
        <a:defRPr kern="1200">
          <a:solidFill>
            <a:schemeClr val="bg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hyperlink" Target="https://www.youtube.com/watch?v=fbDKHGg9upQ&amp;t=17s"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18690"/>
            <a:ext cx="7772400" cy="1752600"/>
          </a:xfrm>
        </p:spPr>
        <p:txBody>
          <a:bodyPr>
            <a:normAutofit/>
          </a:bodyPr>
          <a:lstStyle/>
          <a:p>
            <a:pPr eaLnBrk="1" fontAlgn="auto" hangingPunct="1">
              <a:spcAft>
                <a:spcPts val="0"/>
              </a:spcAft>
              <a:defRPr/>
            </a:pPr>
            <a:r>
              <a:rPr lang="en-US" sz="5400" dirty="0" smtClean="0">
                <a:solidFill>
                  <a:srgbClr val="00467A"/>
                </a:solidFill>
              </a:rPr>
              <a:t>Music Therapy and traumatic brain injury</a:t>
            </a:r>
            <a:endParaRPr lang="en-US" sz="5400" dirty="0">
              <a:solidFill>
                <a:srgbClr val="00467A"/>
              </a:solidFill>
            </a:endParaRPr>
          </a:p>
        </p:txBody>
      </p:sp>
      <p:sp>
        <p:nvSpPr>
          <p:cNvPr id="3" name="Subtitle 2"/>
          <p:cNvSpPr>
            <a:spLocks noGrp="1"/>
          </p:cNvSpPr>
          <p:nvPr>
            <p:ph type="subTitle" idx="1"/>
          </p:nvPr>
        </p:nvSpPr>
        <p:spPr>
          <a:xfrm>
            <a:off x="914400" y="3505200"/>
            <a:ext cx="7315200" cy="1752600"/>
          </a:xfrm>
        </p:spPr>
        <p:txBody>
          <a:bodyPr>
            <a:noAutofit/>
          </a:bodyPr>
          <a:lstStyle/>
          <a:p>
            <a:pPr eaLnBrk="1" fontAlgn="auto" hangingPunct="1">
              <a:spcAft>
                <a:spcPts val="0"/>
              </a:spcAft>
              <a:buFont typeface="Wingdings 2"/>
              <a:buNone/>
              <a:defRPr/>
            </a:pPr>
            <a:r>
              <a:rPr lang="en-US" sz="2400" dirty="0" smtClean="0">
                <a:solidFill>
                  <a:srgbClr val="00467A"/>
                </a:solidFill>
              </a:rPr>
              <a:t>Katie Martin, MT-BC, NMT</a:t>
            </a:r>
          </a:p>
          <a:p>
            <a:pPr eaLnBrk="1" fontAlgn="auto" hangingPunct="1">
              <a:spcAft>
                <a:spcPts val="0"/>
              </a:spcAft>
              <a:buFont typeface="Wingdings 2"/>
              <a:buNone/>
              <a:defRPr/>
            </a:pPr>
            <a:r>
              <a:rPr lang="en-US" sz="2000" b="0" dirty="0" smtClean="0">
                <a:solidFill>
                  <a:srgbClr val="00467A"/>
                </a:solidFill>
              </a:rPr>
              <a:t>Neurologic Music Therapist</a:t>
            </a:r>
          </a:p>
        </p:txBody>
      </p:sp>
      <p:pic>
        <p:nvPicPr>
          <p:cNvPr id="19460" name="Picture 4" descr="West Virginia University Center for Excellence in Disabilities logo"/>
          <p:cNvPicPr>
            <a:picLocks noChangeAspect="1"/>
          </p:cNvPicPr>
          <p:nvPr/>
        </p:nvPicPr>
        <p:blipFill>
          <a:blip r:embed="rId3">
            <a:extLst>
              <a:ext uri="{28A0092B-C50C-407E-A947-70E740481C1C}">
                <a14:useLocalDpi xmlns:a14="http://schemas.microsoft.com/office/drawing/2010/main" val="0"/>
              </a:ext>
            </a:extLst>
          </a:blip>
          <a:srcRect l="17117"/>
          <a:stretch>
            <a:fillRect/>
          </a:stretch>
        </p:blipFill>
        <p:spPr bwMode="auto">
          <a:xfrm>
            <a:off x="228600" y="4949825"/>
            <a:ext cx="3741738"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67219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1" descr="Music therapy is the clinical and evidence-based use of music interventions to accomplish individual goals within a therapeutic relationship by a credentialed professional who has completed an approved music therapy program."/>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32602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1752600"/>
            <a:ext cx="8200913" cy="5867400"/>
          </a:xfrm>
        </p:spPr>
        <p:txBody>
          <a:bodyPr/>
          <a:lstStyle/>
          <a:p>
            <a:pPr marL="0" indent="0" algn="ctr">
              <a:buNone/>
            </a:pPr>
            <a:r>
              <a:rPr lang="en-US" sz="3600" b="1" dirty="0" smtClean="0"/>
              <a:t>Goal of Music Therapy Treatment...</a:t>
            </a:r>
          </a:p>
          <a:p>
            <a:pPr marL="0" indent="0" algn="ctr">
              <a:buNone/>
            </a:pPr>
            <a:endParaRPr lang="en-US" sz="3600" b="1" dirty="0"/>
          </a:p>
          <a:p>
            <a:pPr marL="0" indent="0" algn="ctr">
              <a:buNone/>
            </a:pPr>
            <a:r>
              <a:rPr lang="en-US" i="1" dirty="0" smtClean="0"/>
              <a:t>Transfer into functional, nonmusical, real world applications</a:t>
            </a:r>
          </a:p>
        </p:txBody>
      </p:sp>
    </p:spTree>
    <p:extLst>
      <p:ext uri="{BB962C8B-B14F-4D97-AF65-F5344CB8AC3E}">
        <p14:creationId xmlns:p14="http://schemas.microsoft.com/office/powerpoint/2010/main" val="20149636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247" y="990600"/>
            <a:ext cx="7772400" cy="838200"/>
          </a:xfrm>
        </p:spPr>
        <p:txBody>
          <a:bodyPr/>
          <a:lstStyle/>
          <a:p>
            <a:r>
              <a:rPr lang="en-US" dirty="0" smtClean="0"/>
              <a:t>How is music, and its specific elements, different?</a:t>
            </a:r>
            <a:endParaRPr lang="en-US" dirty="0"/>
          </a:p>
        </p:txBody>
      </p:sp>
      <p:sp>
        <p:nvSpPr>
          <p:cNvPr id="3" name="Content Placeholder 2"/>
          <p:cNvSpPr>
            <a:spLocks noGrp="1"/>
          </p:cNvSpPr>
          <p:nvPr>
            <p:ph sz="quarter" idx="1"/>
          </p:nvPr>
        </p:nvSpPr>
        <p:spPr>
          <a:xfrm>
            <a:off x="333487" y="2133600"/>
            <a:ext cx="8503920" cy="4572000"/>
          </a:xfrm>
        </p:spPr>
        <p:txBody>
          <a:bodyPr/>
          <a:lstStyle/>
          <a:p>
            <a:pPr marL="0" indent="0" algn="ctr">
              <a:buNone/>
            </a:pPr>
            <a:r>
              <a:rPr lang="en-US" dirty="0" smtClean="0"/>
              <a:t>Music activates and accesses parts of the brain bilaterally, therefore enabling the brain to more effectively compensate for itself during therapy, thus facilitating neuroplasticity. </a:t>
            </a:r>
            <a:endParaRPr lang="en-US" dirty="0"/>
          </a:p>
        </p:txBody>
      </p:sp>
    </p:spTree>
    <p:extLst>
      <p:ext uri="{BB962C8B-B14F-4D97-AF65-F5344CB8AC3E}">
        <p14:creationId xmlns:p14="http://schemas.microsoft.com/office/powerpoint/2010/main" val="14858330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009258800"/>
              </p:ext>
            </p:extLst>
          </p:nvPr>
        </p:nvGraphicFramePr>
        <p:xfrm>
          <a:off x="0" y="228600"/>
          <a:ext cx="89916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399719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600200"/>
            <a:ext cx="8839200" cy="3232150"/>
          </a:xfrm>
          <a:prstGeom prst="rect">
            <a:avLst/>
          </a:prstGeom>
        </p:spPr>
        <p:txBody>
          <a:bodyPr>
            <a:spAutoFit/>
          </a:bodyPr>
          <a:lstStyle/>
          <a:p>
            <a:pPr>
              <a:defRPr/>
            </a:pPr>
            <a:r>
              <a:rPr lang="en-US" sz="3200" b="1" u="sng" dirty="0"/>
              <a:t>Therapeutic Functions of Music (TFM): </a:t>
            </a:r>
          </a:p>
          <a:p>
            <a:pPr>
              <a:defRPr/>
            </a:pPr>
            <a:endParaRPr lang="en-US" sz="3200" b="1" u="sng" dirty="0">
              <a:latin typeface="+mn-lt"/>
            </a:endParaRPr>
          </a:p>
          <a:p>
            <a:pPr>
              <a:defRPr/>
            </a:pPr>
            <a:r>
              <a:rPr lang="en-US" sz="2800" dirty="0">
                <a:latin typeface="+mn-lt"/>
              </a:rPr>
              <a:t>The direct relationship between the treatment goal and the explicit characteristics of the musical elements informed by a theoretical framework and/or philosophical paradigm in the context of the targeted client(s).</a:t>
            </a:r>
          </a:p>
        </p:txBody>
      </p:sp>
    </p:spTree>
    <p:extLst>
      <p:ext uri="{BB962C8B-B14F-4D97-AF65-F5344CB8AC3E}">
        <p14:creationId xmlns:p14="http://schemas.microsoft.com/office/powerpoint/2010/main" val="15955835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1" descr="Includes things such as&#10;Timbre, rhythm, tempo, pitch, melody, dynamics, lyrics, form, harmony, and style." title="Feedback form"/>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66700"/>
            <a:ext cx="9144000" cy="630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43575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en-US" altLang="x-none"/>
              <a:t>Goal Areas:</a:t>
            </a:r>
          </a:p>
        </p:txBody>
      </p:sp>
      <p:sp>
        <p:nvSpPr>
          <p:cNvPr id="57346" name="Content Placeholder 2"/>
          <p:cNvSpPr>
            <a:spLocks noGrp="1"/>
          </p:cNvSpPr>
          <p:nvPr>
            <p:ph sz="quarter" idx="1"/>
          </p:nvPr>
        </p:nvSpPr>
        <p:spPr>
          <a:xfrm>
            <a:off x="320675" y="959224"/>
            <a:ext cx="8502650" cy="4648200"/>
          </a:xfrm>
        </p:spPr>
        <p:txBody>
          <a:bodyPr/>
          <a:lstStyle/>
          <a:p>
            <a:r>
              <a:rPr lang="en-US" altLang="x-none" sz="2400" dirty="0" smtClean="0"/>
              <a:t>Fine and gross motor movement </a:t>
            </a:r>
          </a:p>
          <a:p>
            <a:r>
              <a:rPr lang="en-US" altLang="x-none" sz="2400" dirty="0" smtClean="0"/>
              <a:t>Nonverbal and verbal communication </a:t>
            </a:r>
          </a:p>
          <a:p>
            <a:r>
              <a:rPr lang="en-US" altLang="x-none" sz="2400" dirty="0" smtClean="0"/>
              <a:t>Attention</a:t>
            </a:r>
            <a:endParaRPr lang="en-US" altLang="x-none" sz="2400" dirty="0"/>
          </a:p>
          <a:p>
            <a:r>
              <a:rPr lang="en-US" altLang="x-none" sz="2400" dirty="0"/>
              <a:t>Sensory </a:t>
            </a:r>
            <a:r>
              <a:rPr lang="en-US" altLang="x-none" sz="2400" dirty="0" smtClean="0"/>
              <a:t>tolerance</a:t>
            </a:r>
            <a:endParaRPr lang="en-US" altLang="x-none" sz="2400" dirty="0"/>
          </a:p>
          <a:p>
            <a:r>
              <a:rPr lang="en-US" altLang="x-none" sz="2400" dirty="0"/>
              <a:t>Pain</a:t>
            </a:r>
          </a:p>
          <a:p>
            <a:r>
              <a:rPr lang="en-US" altLang="x-none" sz="2400" dirty="0"/>
              <a:t>Stress &amp; </a:t>
            </a:r>
            <a:r>
              <a:rPr lang="en-US" altLang="x-none" sz="2400" dirty="0" smtClean="0"/>
              <a:t>anxiety</a:t>
            </a:r>
            <a:endParaRPr lang="en-US" altLang="x-none" sz="2400" dirty="0"/>
          </a:p>
          <a:p>
            <a:r>
              <a:rPr lang="en-US" altLang="x-none" sz="2400" dirty="0"/>
              <a:t>Positive </a:t>
            </a:r>
            <a:r>
              <a:rPr lang="en-US" altLang="x-none" sz="2400" dirty="0" smtClean="0"/>
              <a:t>coping</a:t>
            </a:r>
            <a:endParaRPr lang="en-US" altLang="x-none" sz="2400" dirty="0"/>
          </a:p>
          <a:p>
            <a:r>
              <a:rPr lang="en-US" altLang="x-none" sz="2400" dirty="0"/>
              <a:t>Memory </a:t>
            </a:r>
            <a:r>
              <a:rPr lang="en-US" altLang="x-none" sz="2400" dirty="0" smtClean="0"/>
              <a:t>recall </a:t>
            </a:r>
            <a:endParaRPr lang="en-US" altLang="x-none" sz="2400" dirty="0"/>
          </a:p>
          <a:p>
            <a:r>
              <a:rPr lang="en-US" altLang="x-none" sz="2400" dirty="0" smtClean="0"/>
              <a:t>Socialization</a:t>
            </a:r>
          </a:p>
          <a:p>
            <a:r>
              <a:rPr lang="en-US" altLang="x-none" sz="2400" dirty="0" smtClean="0"/>
              <a:t>Self esteem</a:t>
            </a:r>
          </a:p>
          <a:p>
            <a:r>
              <a:rPr lang="en-US" altLang="x-none" sz="2400" dirty="0" smtClean="0"/>
              <a:t>Emotional expression </a:t>
            </a:r>
            <a:endParaRPr lang="en-US" altLang="x-none" sz="2400" dirty="0"/>
          </a:p>
          <a:p>
            <a:endParaRPr lang="en-US" altLang="x-none" sz="2400" dirty="0"/>
          </a:p>
          <a:p>
            <a:endParaRPr lang="en-US" altLang="x-none" dirty="0"/>
          </a:p>
          <a:p>
            <a:endParaRPr lang="en-US" altLang="x-none" dirty="0"/>
          </a:p>
        </p:txBody>
      </p:sp>
    </p:spTree>
    <p:extLst>
      <p:ext uri="{BB962C8B-B14F-4D97-AF65-F5344CB8AC3E}">
        <p14:creationId xmlns:p14="http://schemas.microsoft.com/office/powerpoint/2010/main" val="9848951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699294" y="838200"/>
            <a:ext cx="7772400" cy="838200"/>
          </a:xfrm>
        </p:spPr>
        <p:txBody>
          <a:bodyPr/>
          <a:lstStyle/>
          <a:p>
            <a:r>
              <a:rPr lang="en-US" altLang="x-none" smtClean="0"/>
              <a:t>Therapeutic Instrumental Music Performance (TIMP)</a:t>
            </a:r>
            <a:endParaRPr lang="en-US" altLang="x-none" dirty="0"/>
          </a:p>
        </p:txBody>
      </p:sp>
      <p:sp>
        <p:nvSpPr>
          <p:cNvPr id="68610" name="Content Placeholder 2"/>
          <p:cNvSpPr>
            <a:spLocks noGrp="1"/>
          </p:cNvSpPr>
          <p:nvPr>
            <p:ph sz="quarter" idx="1"/>
          </p:nvPr>
        </p:nvSpPr>
        <p:spPr>
          <a:xfrm>
            <a:off x="333375" y="1905000"/>
            <a:ext cx="8504238" cy="4572000"/>
          </a:xfrm>
        </p:spPr>
        <p:txBody>
          <a:bodyPr/>
          <a:lstStyle/>
          <a:p>
            <a:r>
              <a:rPr lang="en-US" altLang="x-none" sz="2500" dirty="0" smtClean="0"/>
              <a:t>Goal </a:t>
            </a:r>
            <a:r>
              <a:rPr lang="en-US" altLang="x-none" sz="2500" dirty="0" smtClean="0">
                <a:sym typeface="Wingdings"/>
              </a:rPr>
              <a:t> to exercise and stimulate functional movement patterns through instrument play</a:t>
            </a:r>
          </a:p>
          <a:p>
            <a:endParaRPr lang="en-US" altLang="x-none" sz="2500" dirty="0">
              <a:sym typeface="Wingdings"/>
            </a:endParaRPr>
          </a:p>
          <a:p>
            <a:r>
              <a:rPr lang="en-US" altLang="x-none" sz="2500" dirty="0" smtClean="0">
                <a:sym typeface="Wingdings"/>
              </a:rPr>
              <a:t>Priming</a:t>
            </a:r>
          </a:p>
          <a:p>
            <a:endParaRPr lang="en-US" altLang="x-none" sz="2500" dirty="0">
              <a:sym typeface="Wingdings"/>
            </a:endParaRPr>
          </a:p>
          <a:p>
            <a:r>
              <a:rPr lang="en-US" altLang="x-none" sz="2500" dirty="0" smtClean="0">
                <a:sym typeface="Wingdings"/>
              </a:rPr>
              <a:t>Feedforward vs. Feedback</a:t>
            </a:r>
          </a:p>
          <a:p>
            <a:endParaRPr lang="en-US" altLang="x-none" sz="2500" dirty="0">
              <a:sym typeface="Wingdings"/>
            </a:endParaRPr>
          </a:p>
          <a:p>
            <a:r>
              <a:rPr lang="en-US" altLang="x-none" sz="2500" dirty="0" smtClean="0">
                <a:sym typeface="Wingdings"/>
              </a:rPr>
              <a:t>Example: Crossing midline, trunk, range of motion</a:t>
            </a:r>
            <a:endParaRPr lang="en-US" altLang="x-none" sz="2500" dirty="0"/>
          </a:p>
        </p:txBody>
      </p:sp>
    </p:spTree>
    <p:extLst>
      <p:ext uri="{BB962C8B-B14F-4D97-AF65-F5344CB8AC3E}">
        <p14:creationId xmlns:p14="http://schemas.microsoft.com/office/powerpoint/2010/main" val="20560174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392813" y="381000"/>
            <a:ext cx="8471694" cy="838200"/>
          </a:xfrm>
        </p:spPr>
        <p:txBody>
          <a:bodyPr/>
          <a:lstStyle/>
          <a:p>
            <a:r>
              <a:rPr lang="en-US" altLang="x-none" dirty="0" smtClean="0"/>
              <a:t>Musical Neglect Training (MNT)</a:t>
            </a:r>
            <a:endParaRPr lang="en-US" altLang="x-none" dirty="0"/>
          </a:p>
        </p:txBody>
      </p:sp>
      <p:sp>
        <p:nvSpPr>
          <p:cNvPr id="68610" name="Content Placeholder 2"/>
          <p:cNvSpPr>
            <a:spLocks noGrp="1"/>
          </p:cNvSpPr>
          <p:nvPr>
            <p:ph sz="quarter" idx="1"/>
          </p:nvPr>
        </p:nvSpPr>
        <p:spPr>
          <a:xfrm>
            <a:off x="333375" y="1524000"/>
            <a:ext cx="8504238" cy="4572000"/>
          </a:xfrm>
        </p:spPr>
        <p:txBody>
          <a:bodyPr/>
          <a:lstStyle/>
          <a:p>
            <a:r>
              <a:rPr lang="en-US" altLang="x-none" sz="2500" dirty="0" smtClean="0"/>
              <a:t>Left neglect, </a:t>
            </a:r>
            <a:r>
              <a:rPr lang="en-US" altLang="x-none" sz="2500" dirty="0"/>
              <a:t>r</a:t>
            </a:r>
            <a:r>
              <a:rPr lang="en-US" altLang="x-none" sz="2500" dirty="0" smtClean="0"/>
              <a:t>ight or left visual inattention </a:t>
            </a:r>
          </a:p>
          <a:p>
            <a:endParaRPr lang="en-US" altLang="x-none" sz="2500" dirty="0"/>
          </a:p>
          <a:p>
            <a:r>
              <a:rPr lang="en-US" altLang="x-none" sz="2500" dirty="0" smtClean="0"/>
              <a:t>Goal </a:t>
            </a:r>
            <a:r>
              <a:rPr lang="en-US" altLang="x-none" sz="2500" dirty="0" smtClean="0">
                <a:sym typeface="Wingdings"/>
              </a:rPr>
              <a:t> focus attention to neglect or unattended visual field and stimulate hemispheric brain arousal</a:t>
            </a:r>
          </a:p>
          <a:p>
            <a:endParaRPr lang="en-US" altLang="x-none" sz="2500" dirty="0">
              <a:sym typeface="Wingdings"/>
            </a:endParaRPr>
          </a:p>
          <a:p>
            <a:r>
              <a:rPr lang="en-US" altLang="x-none" sz="2500" dirty="0" smtClean="0">
                <a:sym typeface="Wingdings"/>
              </a:rPr>
              <a:t>Assessment: Albert’s Line Crossing Test</a:t>
            </a:r>
          </a:p>
          <a:p>
            <a:endParaRPr lang="en-US" altLang="x-none" sz="2500" dirty="0">
              <a:sym typeface="Wingdings"/>
            </a:endParaRPr>
          </a:p>
          <a:p>
            <a:r>
              <a:rPr lang="en-US" altLang="x-none" sz="2500" dirty="0" smtClean="0">
                <a:sym typeface="Wingdings"/>
              </a:rPr>
              <a:t>Example: Tone Bar Scale</a:t>
            </a:r>
          </a:p>
        </p:txBody>
      </p:sp>
    </p:spTree>
    <p:extLst>
      <p:ext uri="{BB962C8B-B14F-4D97-AF65-F5344CB8AC3E}">
        <p14:creationId xmlns:p14="http://schemas.microsoft.com/office/powerpoint/2010/main" val="9047017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365919" y="685800"/>
            <a:ext cx="8471694" cy="838200"/>
          </a:xfrm>
        </p:spPr>
        <p:txBody>
          <a:bodyPr/>
          <a:lstStyle/>
          <a:p>
            <a:r>
              <a:rPr lang="en-US" altLang="x-none" dirty="0" smtClean="0"/>
              <a:t>Musical Attention Control Training (MACT)</a:t>
            </a:r>
            <a:endParaRPr lang="en-US" altLang="x-none" dirty="0"/>
          </a:p>
        </p:txBody>
      </p:sp>
      <p:sp>
        <p:nvSpPr>
          <p:cNvPr id="68610" name="Content Placeholder 2"/>
          <p:cNvSpPr>
            <a:spLocks noGrp="1"/>
          </p:cNvSpPr>
          <p:nvPr>
            <p:ph sz="quarter" idx="1"/>
          </p:nvPr>
        </p:nvSpPr>
        <p:spPr>
          <a:xfrm>
            <a:off x="333375" y="1828800"/>
            <a:ext cx="8504238" cy="4572000"/>
          </a:xfrm>
        </p:spPr>
        <p:txBody>
          <a:bodyPr/>
          <a:lstStyle/>
          <a:p>
            <a:r>
              <a:rPr lang="en-US" altLang="x-none" sz="2500" dirty="0" smtClean="0"/>
              <a:t>Goal </a:t>
            </a:r>
            <a:r>
              <a:rPr lang="en-US" altLang="x-none" sz="2500" dirty="0" smtClean="0">
                <a:sym typeface="Wingdings"/>
              </a:rPr>
              <a:t> </a:t>
            </a:r>
            <a:r>
              <a:rPr lang="en-US" altLang="x-none" sz="2500" dirty="0"/>
              <a:t>Sustained, divided, selective, alternating </a:t>
            </a:r>
            <a:r>
              <a:rPr lang="en-US" altLang="x-none" sz="2500" dirty="0" smtClean="0"/>
              <a:t>attention</a:t>
            </a:r>
          </a:p>
          <a:p>
            <a:endParaRPr lang="en-US" altLang="x-none" sz="2500" dirty="0">
              <a:sym typeface="Wingdings"/>
            </a:endParaRPr>
          </a:p>
          <a:p>
            <a:r>
              <a:rPr lang="en-US" altLang="x-none" sz="2500" dirty="0" smtClean="0">
                <a:sym typeface="Wingdings"/>
              </a:rPr>
              <a:t>Assessment: Trail Making</a:t>
            </a:r>
          </a:p>
          <a:p>
            <a:endParaRPr lang="en-US" altLang="x-none" sz="2500" dirty="0">
              <a:sym typeface="Wingdings"/>
            </a:endParaRPr>
          </a:p>
          <a:p>
            <a:r>
              <a:rPr lang="en-US" altLang="x-none" sz="2500" dirty="0" smtClean="0">
                <a:sym typeface="Wingdings"/>
              </a:rPr>
              <a:t>Example: Every time you hear this.. Play... Shaker and drum exercise </a:t>
            </a:r>
          </a:p>
          <a:p>
            <a:endParaRPr lang="en-US" altLang="x-none" sz="2500" dirty="0">
              <a:sym typeface="Wingdings"/>
            </a:endParaRPr>
          </a:p>
          <a:p>
            <a:r>
              <a:rPr lang="en-US" altLang="x-none" sz="2500" dirty="0" smtClean="0">
                <a:sym typeface="Wingdings"/>
              </a:rPr>
              <a:t>Stop and go cue and high and low cue: divided</a:t>
            </a:r>
          </a:p>
        </p:txBody>
      </p:sp>
    </p:spTree>
    <p:extLst>
      <p:ext uri="{BB962C8B-B14F-4D97-AF65-F5344CB8AC3E}">
        <p14:creationId xmlns:p14="http://schemas.microsoft.com/office/powerpoint/2010/main" val="1039109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304800"/>
            <a:ext cx="8503920" cy="541020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It’s time for music today, </a:t>
            </a: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Get ready here we go</a:t>
            </a:r>
            <a:r>
              <a:rPr lang="en-US" dirty="0"/>
              <a:t>!</a:t>
            </a: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It’s time for music today, </a:t>
            </a: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Are you ready? </a:t>
            </a:r>
            <a:r>
              <a:rPr lang="en-US" dirty="0"/>
              <a:t>S</a:t>
            </a:r>
            <a:r>
              <a:rPr lang="en-US" dirty="0" smtClean="0"/>
              <a:t>how me so</a:t>
            </a:r>
            <a:r>
              <a:rPr lang="en-US" dirty="0"/>
              <a:t>!</a:t>
            </a: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We’ve got some instruments to play and</a:t>
            </a:r>
            <a:br>
              <a:rPr lang="en-US" dirty="0" smtClean="0"/>
            </a:br>
            <a:r>
              <a:rPr lang="en-US" dirty="0" smtClean="0"/>
              <a:t>Songs to sing today, don</a:t>
            </a:r>
            <a:r>
              <a:rPr lang="uk-UA" dirty="0" smtClean="0"/>
              <a:t>’</a:t>
            </a:r>
            <a:r>
              <a:rPr lang="en-US" dirty="0" smtClean="0"/>
              <a:t>t you know</a:t>
            </a:r>
            <a:r>
              <a:rPr lang="en-US" dirty="0"/>
              <a:t>?</a:t>
            </a: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Say hello to _________. Hey, how are you?</a:t>
            </a: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Wave, hello to _________. Hey, how are you?</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We’ve got some instruments to play and</a:t>
            </a:r>
            <a:br>
              <a:rPr lang="en-US" dirty="0" smtClean="0"/>
            </a:br>
            <a:r>
              <a:rPr lang="en-US" dirty="0" smtClean="0"/>
              <a:t>Songs to sing today, don</a:t>
            </a:r>
            <a:r>
              <a:rPr lang="uk-UA" dirty="0" smtClean="0"/>
              <a:t>’</a:t>
            </a:r>
            <a:r>
              <a:rPr lang="en-US" dirty="0" smtClean="0"/>
              <a:t>t you know</a:t>
            </a:r>
            <a:r>
              <a:rPr lang="en-US" dirty="0"/>
              <a:t>?</a:t>
            </a: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7539038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365919" y="685800"/>
            <a:ext cx="8471694" cy="838200"/>
          </a:xfrm>
        </p:spPr>
        <p:txBody>
          <a:bodyPr/>
          <a:lstStyle/>
          <a:p>
            <a:r>
              <a:rPr lang="en-US" altLang="x-none" dirty="0" smtClean="0"/>
              <a:t>Musical Executive Functioning Training (MEFT)</a:t>
            </a:r>
            <a:endParaRPr lang="en-US" altLang="x-none" dirty="0"/>
          </a:p>
        </p:txBody>
      </p:sp>
      <p:sp>
        <p:nvSpPr>
          <p:cNvPr id="68610" name="Content Placeholder 2"/>
          <p:cNvSpPr>
            <a:spLocks noGrp="1"/>
          </p:cNvSpPr>
          <p:nvPr>
            <p:ph sz="quarter" idx="1"/>
          </p:nvPr>
        </p:nvSpPr>
        <p:spPr>
          <a:xfrm>
            <a:off x="333375" y="1828800"/>
            <a:ext cx="8504238" cy="4572000"/>
          </a:xfrm>
        </p:spPr>
        <p:txBody>
          <a:bodyPr/>
          <a:lstStyle/>
          <a:p>
            <a:r>
              <a:rPr lang="en-US" altLang="x-none" sz="2500" dirty="0" smtClean="0"/>
              <a:t>Goal </a:t>
            </a:r>
            <a:r>
              <a:rPr lang="en-US" altLang="x-none" sz="2500" dirty="0" smtClean="0">
                <a:sym typeface="Wingdings"/>
              </a:rPr>
              <a:t> to practice executive function skills</a:t>
            </a:r>
          </a:p>
          <a:p>
            <a:pPr lvl="1"/>
            <a:r>
              <a:rPr lang="en-US" altLang="x-none" sz="2000" dirty="0" smtClean="0">
                <a:sym typeface="Wingdings"/>
              </a:rPr>
              <a:t>Organization</a:t>
            </a:r>
          </a:p>
          <a:p>
            <a:pPr lvl="1"/>
            <a:r>
              <a:rPr lang="en-US" altLang="x-none" sz="2000" dirty="0" smtClean="0">
                <a:sym typeface="Wingdings"/>
              </a:rPr>
              <a:t>Problem solving</a:t>
            </a:r>
          </a:p>
          <a:p>
            <a:pPr lvl="1"/>
            <a:r>
              <a:rPr lang="en-US" altLang="x-none" sz="2000" dirty="0" smtClean="0">
                <a:sym typeface="Wingdings"/>
              </a:rPr>
              <a:t>Decision making</a:t>
            </a:r>
          </a:p>
          <a:p>
            <a:pPr lvl="1"/>
            <a:r>
              <a:rPr lang="en-US" altLang="x-none" sz="2000" dirty="0" smtClean="0">
                <a:sym typeface="Wingdings"/>
              </a:rPr>
              <a:t>Reasoning </a:t>
            </a:r>
          </a:p>
          <a:p>
            <a:pPr lvl="1"/>
            <a:r>
              <a:rPr lang="en-US" altLang="x-none" sz="2000" dirty="0" smtClean="0">
                <a:sym typeface="Wingdings"/>
              </a:rPr>
              <a:t>Comprehension </a:t>
            </a:r>
          </a:p>
          <a:p>
            <a:endParaRPr lang="en-US" altLang="x-none" sz="2500" dirty="0">
              <a:sym typeface="Wingdings"/>
            </a:endParaRPr>
          </a:p>
          <a:p>
            <a:r>
              <a:rPr lang="en-US" altLang="x-none" sz="2500" dirty="0" smtClean="0">
                <a:sym typeface="Wingdings"/>
              </a:rPr>
              <a:t>Example: Creating musical scene (mountain, river)</a:t>
            </a:r>
          </a:p>
        </p:txBody>
      </p:sp>
    </p:spTree>
    <p:extLst>
      <p:ext uri="{BB962C8B-B14F-4D97-AF65-F5344CB8AC3E}">
        <p14:creationId xmlns:p14="http://schemas.microsoft.com/office/powerpoint/2010/main" val="10407474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365919" y="685800"/>
            <a:ext cx="8471694" cy="838200"/>
          </a:xfrm>
        </p:spPr>
        <p:txBody>
          <a:bodyPr/>
          <a:lstStyle/>
          <a:p>
            <a:r>
              <a:rPr lang="en-US" altLang="x-none" dirty="0" smtClean="0"/>
              <a:t>Rhythmic Auditory Stimulation (RAS)</a:t>
            </a:r>
            <a:endParaRPr lang="en-US" altLang="x-none" dirty="0"/>
          </a:p>
        </p:txBody>
      </p:sp>
      <p:sp>
        <p:nvSpPr>
          <p:cNvPr id="68610" name="Content Placeholder 2"/>
          <p:cNvSpPr>
            <a:spLocks noGrp="1"/>
          </p:cNvSpPr>
          <p:nvPr>
            <p:ph sz="quarter" idx="1"/>
          </p:nvPr>
        </p:nvSpPr>
        <p:spPr>
          <a:xfrm>
            <a:off x="333375" y="1828800"/>
            <a:ext cx="8504238" cy="4572000"/>
          </a:xfrm>
        </p:spPr>
        <p:txBody>
          <a:bodyPr/>
          <a:lstStyle/>
          <a:p>
            <a:r>
              <a:rPr lang="en-US" altLang="x-none" sz="2500" dirty="0" smtClean="0"/>
              <a:t>Goal </a:t>
            </a:r>
            <a:r>
              <a:rPr lang="en-US" altLang="x-none" sz="2500" dirty="0" smtClean="0">
                <a:sym typeface="Wingdings"/>
              </a:rPr>
              <a:t> </a:t>
            </a:r>
            <a:r>
              <a:rPr lang="en-US" altLang="x-none" sz="2500" dirty="0" smtClean="0"/>
              <a:t>Gait Training </a:t>
            </a:r>
          </a:p>
          <a:p>
            <a:endParaRPr lang="en-US" altLang="x-none" sz="2500" dirty="0">
              <a:sym typeface="Wingdings"/>
            </a:endParaRPr>
          </a:p>
          <a:p>
            <a:r>
              <a:rPr lang="en-US" altLang="x-none" sz="2500" dirty="0" smtClean="0">
                <a:sym typeface="Wingdings"/>
              </a:rPr>
              <a:t>Assessment: 10 meter walk </a:t>
            </a:r>
          </a:p>
          <a:p>
            <a:endParaRPr lang="en-US" altLang="x-none" sz="2500" dirty="0">
              <a:sym typeface="Wingdings"/>
            </a:endParaRPr>
          </a:p>
          <a:p>
            <a:r>
              <a:rPr lang="en-US" altLang="x-none" sz="2500" dirty="0" smtClean="0">
                <a:sym typeface="Wingdings"/>
              </a:rPr>
              <a:t>Example: 	</a:t>
            </a:r>
            <a:r>
              <a:rPr lang="en-US" altLang="x-none" sz="2000" dirty="0" smtClean="0">
                <a:sym typeface="Wingdings"/>
                <a:hlinkClick r:id="rId2"/>
              </a:rPr>
              <a:t>https</a:t>
            </a:r>
            <a:r>
              <a:rPr lang="en-US" altLang="x-none" sz="2000" dirty="0">
                <a:sym typeface="Wingdings"/>
                <a:hlinkClick r:id="rId2"/>
              </a:rPr>
              <a:t>://</a:t>
            </a:r>
            <a:r>
              <a:rPr lang="en-US" altLang="x-none" sz="2000" dirty="0" smtClean="0">
                <a:sym typeface="Wingdings"/>
                <a:hlinkClick r:id="rId2"/>
              </a:rPr>
              <a:t>www.youtube.com/watch?v=fbDKHGg9upQ&amp;t=17s</a:t>
            </a:r>
            <a:r>
              <a:rPr lang="en-US" altLang="x-none" sz="2000" dirty="0" smtClean="0">
                <a:sym typeface="Wingdings"/>
              </a:rPr>
              <a:t> (:17)</a:t>
            </a:r>
          </a:p>
        </p:txBody>
      </p:sp>
    </p:spTree>
    <p:extLst>
      <p:ext uri="{BB962C8B-B14F-4D97-AF65-F5344CB8AC3E}">
        <p14:creationId xmlns:p14="http://schemas.microsoft.com/office/powerpoint/2010/main" val="15039274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365919" y="457200"/>
            <a:ext cx="8471694" cy="838200"/>
          </a:xfrm>
        </p:spPr>
        <p:txBody>
          <a:bodyPr/>
          <a:lstStyle/>
          <a:p>
            <a:r>
              <a:rPr lang="en-US" altLang="x-none" dirty="0" smtClean="0"/>
              <a:t>Melodic Intonation Therapy (MIT)</a:t>
            </a:r>
            <a:endParaRPr lang="en-US" altLang="x-none" dirty="0"/>
          </a:p>
        </p:txBody>
      </p:sp>
      <p:sp>
        <p:nvSpPr>
          <p:cNvPr id="68610" name="Content Placeholder 2"/>
          <p:cNvSpPr>
            <a:spLocks noGrp="1"/>
          </p:cNvSpPr>
          <p:nvPr>
            <p:ph sz="quarter" idx="1"/>
          </p:nvPr>
        </p:nvSpPr>
        <p:spPr>
          <a:xfrm>
            <a:off x="333375" y="1524000"/>
            <a:ext cx="8504238" cy="4572000"/>
          </a:xfrm>
        </p:spPr>
        <p:txBody>
          <a:bodyPr/>
          <a:lstStyle/>
          <a:p>
            <a:r>
              <a:rPr lang="en-US" altLang="x-none" sz="2500" dirty="0" smtClean="0"/>
              <a:t>Goal </a:t>
            </a:r>
            <a:r>
              <a:rPr lang="en-US" altLang="x-none" sz="2500" dirty="0" smtClean="0">
                <a:sym typeface="Wingdings"/>
              </a:rPr>
              <a:t> To use patients unimpaired ability to sing to facilitate speech production.</a:t>
            </a:r>
          </a:p>
          <a:p>
            <a:endParaRPr lang="en-US" altLang="x-none" sz="2500" dirty="0">
              <a:sym typeface="Wingdings"/>
            </a:endParaRPr>
          </a:p>
          <a:p>
            <a:r>
              <a:rPr lang="en-US" altLang="x-none" sz="2500" dirty="0" smtClean="0">
                <a:sym typeface="Wingdings"/>
              </a:rPr>
              <a:t>Diagnostics: Expressive or </a:t>
            </a:r>
            <a:r>
              <a:rPr lang="en-US" altLang="x-none" sz="2500" dirty="0" err="1" smtClean="0">
                <a:sym typeface="Wingdings"/>
              </a:rPr>
              <a:t>Broca’s</a:t>
            </a:r>
            <a:r>
              <a:rPr lang="en-US" altLang="x-none" sz="2500" dirty="0" smtClean="0">
                <a:sym typeface="Wingdings"/>
              </a:rPr>
              <a:t> Aphasia </a:t>
            </a:r>
            <a:endParaRPr lang="en-US" altLang="x-none" sz="2500" dirty="0">
              <a:sym typeface="Wingdings"/>
            </a:endParaRPr>
          </a:p>
          <a:p>
            <a:endParaRPr lang="en-US" altLang="x-none" sz="2500" dirty="0">
              <a:sym typeface="Wingdings"/>
            </a:endParaRPr>
          </a:p>
          <a:p>
            <a:r>
              <a:rPr lang="en-US" altLang="x-none" sz="2500" dirty="0">
                <a:sym typeface="Wingdings"/>
              </a:rPr>
              <a:t>Example: https://</a:t>
            </a:r>
            <a:r>
              <a:rPr lang="en-US" altLang="x-none" sz="2500" dirty="0" err="1">
                <a:sym typeface="Wingdings"/>
              </a:rPr>
              <a:t>www.youtube.com</a:t>
            </a:r>
            <a:r>
              <a:rPr lang="en-US" altLang="x-none" sz="2500" dirty="0">
                <a:sym typeface="Wingdings"/>
              </a:rPr>
              <a:t>/</a:t>
            </a:r>
            <a:r>
              <a:rPr lang="en-US" altLang="x-none" sz="2500" dirty="0" err="1">
                <a:sym typeface="Wingdings"/>
              </a:rPr>
              <a:t>watch?v</a:t>
            </a:r>
            <a:r>
              <a:rPr lang="en-US" altLang="x-none" sz="2500" dirty="0">
                <a:sym typeface="Wingdings"/>
              </a:rPr>
              <a:t>=EK5qqYYxjn4&amp;list=PLzVt_EBL2TF6XTobOJgi0f3HXlJMjSb_m</a:t>
            </a:r>
            <a:endParaRPr lang="en-US" altLang="x-none" sz="2500" dirty="0" smtClean="0">
              <a:sym typeface="Wingdings"/>
            </a:endParaRPr>
          </a:p>
        </p:txBody>
      </p:sp>
    </p:spTree>
    <p:extLst>
      <p:ext uri="{BB962C8B-B14F-4D97-AF65-F5344CB8AC3E}">
        <p14:creationId xmlns:p14="http://schemas.microsoft.com/office/powerpoint/2010/main" val="20825035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365919" y="685800"/>
            <a:ext cx="8471694" cy="838200"/>
          </a:xfrm>
        </p:spPr>
        <p:txBody>
          <a:bodyPr/>
          <a:lstStyle/>
          <a:p>
            <a:r>
              <a:rPr lang="en-US" altLang="x-none" dirty="0" smtClean="0"/>
              <a:t>Patterned Sensory Enhancement</a:t>
            </a:r>
            <a:r>
              <a:rPr lang="en-US" altLang="x-none" dirty="0">
                <a:sym typeface="Wingdings"/>
              </a:rPr>
              <a:t> </a:t>
            </a:r>
            <a:r>
              <a:rPr lang="en-US" altLang="x-none" dirty="0" smtClean="0">
                <a:sym typeface="Wingdings"/>
              </a:rPr>
              <a:t>(</a:t>
            </a:r>
            <a:r>
              <a:rPr lang="en-US" altLang="x-none" dirty="0" smtClean="0"/>
              <a:t>PSE)</a:t>
            </a:r>
            <a:endParaRPr lang="en-US" altLang="x-none" dirty="0"/>
          </a:p>
        </p:txBody>
      </p:sp>
      <p:sp>
        <p:nvSpPr>
          <p:cNvPr id="68610" name="Content Placeholder 2"/>
          <p:cNvSpPr>
            <a:spLocks noGrp="1"/>
          </p:cNvSpPr>
          <p:nvPr>
            <p:ph sz="quarter" idx="1"/>
          </p:nvPr>
        </p:nvSpPr>
        <p:spPr>
          <a:xfrm>
            <a:off x="333375" y="1828800"/>
            <a:ext cx="8504238" cy="4572000"/>
          </a:xfrm>
        </p:spPr>
        <p:txBody>
          <a:bodyPr/>
          <a:lstStyle/>
          <a:p>
            <a:r>
              <a:rPr lang="en-US" altLang="x-none" sz="2500" dirty="0" smtClean="0"/>
              <a:t>Goal </a:t>
            </a:r>
            <a:r>
              <a:rPr lang="en-US" altLang="x-none" sz="2500" dirty="0" smtClean="0">
                <a:sym typeface="Wingdings"/>
              </a:rPr>
              <a:t> provide spatial, temporal, and force cues to movements that are not intrinsically rhythmic </a:t>
            </a:r>
          </a:p>
          <a:p>
            <a:endParaRPr lang="en-US" altLang="x-none" sz="2500" dirty="0">
              <a:sym typeface="Wingdings"/>
            </a:endParaRPr>
          </a:p>
          <a:p>
            <a:r>
              <a:rPr lang="en-US" altLang="x-none" sz="2500" dirty="0" smtClean="0">
                <a:sym typeface="Wingdings"/>
              </a:rPr>
              <a:t>Example: Piano, upper and lower extremities</a:t>
            </a:r>
          </a:p>
          <a:p>
            <a:endParaRPr lang="en-US" altLang="x-none" sz="2500" dirty="0" smtClean="0">
              <a:sym typeface="Wingdings"/>
            </a:endParaRPr>
          </a:p>
        </p:txBody>
      </p:sp>
    </p:spTree>
    <p:extLst>
      <p:ext uri="{BB962C8B-B14F-4D97-AF65-F5344CB8AC3E}">
        <p14:creationId xmlns:p14="http://schemas.microsoft.com/office/powerpoint/2010/main" val="9462819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699294" y="533400"/>
            <a:ext cx="7772400" cy="838200"/>
          </a:xfrm>
        </p:spPr>
        <p:txBody>
          <a:bodyPr/>
          <a:lstStyle/>
          <a:p>
            <a:r>
              <a:rPr lang="en-US" altLang="x-none" dirty="0" smtClean="0"/>
              <a:t>Other Music Therapy Interventions: </a:t>
            </a:r>
            <a:endParaRPr lang="en-US" altLang="x-none" dirty="0"/>
          </a:p>
        </p:txBody>
      </p:sp>
      <p:sp>
        <p:nvSpPr>
          <p:cNvPr id="68610" name="Content Placeholder 2"/>
          <p:cNvSpPr>
            <a:spLocks noGrp="1"/>
          </p:cNvSpPr>
          <p:nvPr>
            <p:ph sz="quarter" idx="1"/>
          </p:nvPr>
        </p:nvSpPr>
        <p:spPr>
          <a:xfrm>
            <a:off x="333375" y="1600200"/>
            <a:ext cx="8504238" cy="4572000"/>
          </a:xfrm>
        </p:spPr>
        <p:txBody>
          <a:bodyPr/>
          <a:lstStyle/>
          <a:p>
            <a:r>
              <a:rPr lang="en-US" altLang="x-none" sz="2500" dirty="0" smtClean="0"/>
              <a:t>Lyric Analysis</a:t>
            </a:r>
          </a:p>
          <a:p>
            <a:r>
              <a:rPr lang="en-US" altLang="x-none" sz="2500" dirty="0" smtClean="0"/>
              <a:t>Songwriting</a:t>
            </a:r>
          </a:p>
          <a:p>
            <a:r>
              <a:rPr lang="en-US" altLang="x-none" sz="2500" dirty="0" smtClean="0"/>
              <a:t>Drumming</a:t>
            </a:r>
          </a:p>
          <a:p>
            <a:r>
              <a:rPr lang="en-US" altLang="x-none" sz="2500" dirty="0" smtClean="0"/>
              <a:t>Improvisation</a:t>
            </a:r>
          </a:p>
          <a:p>
            <a:r>
              <a:rPr lang="en-US" altLang="x-none" sz="2500" dirty="0" smtClean="0"/>
              <a:t>Music Listening</a:t>
            </a:r>
          </a:p>
          <a:p>
            <a:endParaRPr lang="en-US" altLang="x-none" sz="2500" dirty="0" smtClean="0"/>
          </a:p>
        </p:txBody>
      </p:sp>
    </p:spTree>
    <p:extLst>
      <p:ext uri="{BB962C8B-B14F-4D97-AF65-F5344CB8AC3E}">
        <p14:creationId xmlns:p14="http://schemas.microsoft.com/office/powerpoint/2010/main" val="10587705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47700" y="-533400"/>
            <a:ext cx="7772400" cy="1752600"/>
          </a:xfrm>
        </p:spPr>
        <p:txBody>
          <a:bodyPr/>
          <a:lstStyle/>
          <a:p>
            <a:pPr>
              <a:defRPr/>
            </a:pPr>
            <a:r>
              <a:rPr lang="en-US" smtClean="0"/>
              <a:t>Music therapy at the CED:</a:t>
            </a:r>
            <a:endParaRPr lang="en-US"/>
          </a:p>
        </p:txBody>
      </p:sp>
      <p:sp>
        <p:nvSpPr>
          <p:cNvPr id="2" name="Subtitle 1"/>
          <p:cNvSpPr>
            <a:spLocks noGrp="1"/>
          </p:cNvSpPr>
          <p:nvPr>
            <p:ph type="subTitle" idx="1"/>
          </p:nvPr>
        </p:nvSpPr>
        <p:spPr>
          <a:xfrm>
            <a:off x="381000" y="1676400"/>
            <a:ext cx="8305800" cy="3962400"/>
          </a:xfrm>
        </p:spPr>
        <p:txBody>
          <a:bodyPr/>
          <a:lstStyle/>
          <a:p>
            <a:pPr marL="285750" indent="-285750" algn="l">
              <a:buFont typeface="Arial" charset="0"/>
              <a:buChar char="•"/>
              <a:defRPr/>
            </a:pPr>
            <a:r>
              <a:rPr lang="en-US" sz="2000" dirty="0" smtClean="0"/>
              <a:t>Adult and Child Groups at Stepping stones </a:t>
            </a:r>
            <a:endParaRPr lang="en-US" sz="2000" dirty="0"/>
          </a:p>
          <a:p>
            <a:pPr marL="285750" indent="-285750" algn="l">
              <a:buFont typeface="Arial" charset="0"/>
              <a:buChar char="•"/>
              <a:defRPr/>
            </a:pPr>
            <a:r>
              <a:rPr lang="en-US" sz="2000" dirty="0" smtClean="0"/>
              <a:t>Teen Autism group</a:t>
            </a:r>
          </a:p>
          <a:p>
            <a:pPr marL="285750" indent="-285750" algn="l">
              <a:buFont typeface="Arial" charset="0"/>
              <a:buChar char="•"/>
              <a:defRPr/>
            </a:pPr>
            <a:r>
              <a:rPr lang="en-US" sz="2000" dirty="0" smtClean="0"/>
              <a:t>Pace </a:t>
            </a:r>
          </a:p>
          <a:p>
            <a:pPr marL="285750" indent="-285750" algn="l">
              <a:buFont typeface="Arial" charset="0"/>
              <a:buChar char="•"/>
              <a:defRPr/>
            </a:pPr>
            <a:r>
              <a:rPr lang="en-US" sz="2000" dirty="0" smtClean="0"/>
              <a:t>Dream catchers</a:t>
            </a:r>
          </a:p>
          <a:p>
            <a:pPr marL="285750" indent="-285750" algn="l">
              <a:buFont typeface="Arial" charset="0"/>
              <a:buChar char="•"/>
              <a:defRPr/>
            </a:pPr>
            <a:r>
              <a:rPr lang="en-US" sz="2000" dirty="0" smtClean="0"/>
              <a:t>UCM – Respite Care Group </a:t>
            </a:r>
          </a:p>
          <a:p>
            <a:pPr marL="285750" indent="-285750" algn="l">
              <a:buFont typeface="Arial" charset="0"/>
              <a:buChar char="•"/>
              <a:defRPr/>
            </a:pPr>
            <a:r>
              <a:rPr lang="en-US" sz="2000" dirty="0" smtClean="0"/>
              <a:t>Foster family support group</a:t>
            </a:r>
          </a:p>
          <a:p>
            <a:pPr marL="285750" indent="-285750" algn="l">
              <a:buFont typeface="Arial" charset="0"/>
              <a:buChar char="•"/>
              <a:defRPr/>
            </a:pPr>
            <a:r>
              <a:rPr lang="en-US" sz="2000" dirty="0" smtClean="0"/>
              <a:t>Intergenerational choir </a:t>
            </a:r>
          </a:p>
          <a:p>
            <a:pPr marL="285750" indent="-285750" algn="l">
              <a:buFont typeface="Arial" charset="0"/>
              <a:buChar char="•"/>
              <a:defRPr/>
            </a:pPr>
            <a:r>
              <a:rPr lang="en-US" sz="2000" dirty="0" smtClean="0"/>
              <a:t>FCI Hazelton</a:t>
            </a:r>
          </a:p>
          <a:p>
            <a:pPr marL="285750" indent="-285750" algn="l">
              <a:buFont typeface="Arial" charset="0"/>
              <a:buChar char="•"/>
              <a:defRPr/>
            </a:pPr>
            <a:r>
              <a:rPr lang="en-US" sz="2000" dirty="0" smtClean="0"/>
              <a:t>Individual sessions</a:t>
            </a:r>
            <a:endParaRPr lang="en-US" sz="2000" dirty="0"/>
          </a:p>
        </p:txBody>
      </p:sp>
    </p:spTree>
    <p:extLst>
      <p:ext uri="{BB962C8B-B14F-4D97-AF65-F5344CB8AC3E}">
        <p14:creationId xmlns:p14="http://schemas.microsoft.com/office/powerpoint/2010/main" val="9416070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en-US" altLang="x-none" dirty="0">
                <a:ea typeface="ＭＳ Ｐゴシック" charset="-128"/>
              </a:rPr>
              <a:t>Cost Effectiveness</a:t>
            </a:r>
          </a:p>
        </p:txBody>
      </p:sp>
      <p:sp>
        <p:nvSpPr>
          <p:cNvPr id="57346" name="Content Placeholder 2"/>
          <p:cNvSpPr>
            <a:spLocks noGrp="1"/>
          </p:cNvSpPr>
          <p:nvPr>
            <p:ph sz="quarter" idx="10"/>
          </p:nvPr>
        </p:nvSpPr>
        <p:spPr>
          <a:xfrm>
            <a:off x="331788" y="1165225"/>
            <a:ext cx="8502650" cy="4572000"/>
          </a:xfrm>
        </p:spPr>
        <p:txBody>
          <a:bodyPr/>
          <a:lstStyle/>
          <a:p>
            <a:pPr>
              <a:lnSpc>
                <a:spcPct val="120000"/>
              </a:lnSpc>
            </a:pPr>
            <a:r>
              <a:rPr lang="is-IS" altLang="x-none" dirty="0">
                <a:ea typeface="ＭＳ Ｐゴシック" charset="-128"/>
              </a:rPr>
              <a:t>Increases the Patient Experience</a:t>
            </a:r>
          </a:p>
          <a:p>
            <a:pPr>
              <a:lnSpc>
                <a:spcPct val="120000"/>
              </a:lnSpc>
            </a:pPr>
            <a:r>
              <a:rPr lang="is-IS" altLang="x-none" dirty="0" smtClean="0">
                <a:ea typeface="ＭＳ Ｐゴシック" charset="-128"/>
              </a:rPr>
              <a:t>Group and Individual </a:t>
            </a:r>
            <a:r>
              <a:rPr lang="is-IS" altLang="x-none" dirty="0">
                <a:ea typeface="ＭＳ Ｐゴシック" charset="-128"/>
              </a:rPr>
              <a:t>Sessions</a:t>
            </a:r>
          </a:p>
          <a:p>
            <a:pPr>
              <a:lnSpc>
                <a:spcPct val="120000"/>
              </a:lnSpc>
            </a:pPr>
            <a:r>
              <a:rPr lang="is-IS" altLang="x-none" dirty="0">
                <a:ea typeface="ＭＳ Ｐゴシック" charset="-128"/>
              </a:rPr>
              <a:t>Increased Motivation in </a:t>
            </a:r>
            <a:r>
              <a:rPr lang="is-IS" altLang="x-none" dirty="0" smtClean="0">
                <a:ea typeface="ＭＳ Ｐゴシック" charset="-128"/>
              </a:rPr>
              <a:t>Participants</a:t>
            </a:r>
            <a:endParaRPr lang="is-IS" altLang="x-none" dirty="0">
              <a:ea typeface="ＭＳ Ｐゴシック" charset="-128"/>
            </a:endParaRPr>
          </a:p>
          <a:p>
            <a:pPr>
              <a:lnSpc>
                <a:spcPct val="120000"/>
              </a:lnSpc>
            </a:pPr>
            <a:r>
              <a:rPr lang="is-IS" altLang="x-none" dirty="0">
                <a:ea typeface="ＭＳ Ｐゴシック" charset="-128"/>
              </a:rPr>
              <a:t>Reimbursement Options</a:t>
            </a:r>
          </a:p>
          <a:p>
            <a:endParaRPr lang="en-US" altLang="x-none" dirty="0">
              <a:ea typeface="ＭＳ Ｐゴシック" charset="-128"/>
            </a:endParaRPr>
          </a:p>
        </p:txBody>
      </p:sp>
    </p:spTree>
    <p:extLst>
      <p:ext uri="{BB962C8B-B14F-4D97-AF65-F5344CB8AC3E}">
        <p14:creationId xmlns:p14="http://schemas.microsoft.com/office/powerpoint/2010/main" val="9722790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698500" y="876300"/>
            <a:ext cx="7772400" cy="838200"/>
          </a:xfrm>
        </p:spPr>
        <p:txBody>
          <a:bodyPr/>
          <a:lstStyle/>
          <a:p>
            <a:r>
              <a:rPr lang="en-US" altLang="x-none"/>
              <a:t>Reimbursement: Medicare &amp; Medicaid</a:t>
            </a:r>
          </a:p>
        </p:txBody>
      </p:sp>
      <p:sp>
        <p:nvSpPr>
          <p:cNvPr id="66562" name="Content Placeholder 2"/>
          <p:cNvSpPr>
            <a:spLocks noGrp="1"/>
          </p:cNvSpPr>
          <p:nvPr>
            <p:ph sz="quarter" idx="1"/>
          </p:nvPr>
        </p:nvSpPr>
        <p:spPr>
          <a:xfrm>
            <a:off x="333375" y="1524000"/>
            <a:ext cx="8504238" cy="4572000"/>
          </a:xfrm>
        </p:spPr>
        <p:txBody>
          <a:bodyPr/>
          <a:lstStyle/>
          <a:p>
            <a:r>
              <a:rPr lang="en-US" altLang="x-none"/>
              <a:t>Medicare</a:t>
            </a:r>
          </a:p>
          <a:p>
            <a:pPr lvl="1"/>
            <a:r>
              <a:rPr lang="en-US" altLang="x-none"/>
              <a:t>Partial hospitalization Programs – Mental Health</a:t>
            </a:r>
          </a:p>
          <a:p>
            <a:pPr lvl="1"/>
            <a:r>
              <a:rPr lang="en-US" altLang="x-none"/>
              <a:t>Prospective Payment System – Nursing facilities, in-patient psych, hospice, in-patient rehab</a:t>
            </a:r>
          </a:p>
          <a:p>
            <a:pPr lvl="1"/>
            <a:r>
              <a:rPr lang="en-US" altLang="x-none"/>
              <a:t>Minimum Data Set – Restorative Care (skilled or residential facilities)</a:t>
            </a:r>
          </a:p>
          <a:p>
            <a:r>
              <a:rPr lang="en-US" altLang="x-none"/>
              <a:t>Medicaid</a:t>
            </a:r>
          </a:p>
          <a:p>
            <a:pPr lvl="1"/>
            <a:r>
              <a:rPr lang="en-US" altLang="x-none"/>
              <a:t>Waivers (TBI, I/DD, A&amp;D)</a:t>
            </a:r>
          </a:p>
          <a:p>
            <a:pPr lvl="2"/>
            <a:r>
              <a:rPr lang="en-US" altLang="x-none"/>
              <a:t>- Some states specifically list music therapy and some states qualify music therapy under other categories</a:t>
            </a:r>
          </a:p>
        </p:txBody>
      </p:sp>
    </p:spTree>
    <p:extLst>
      <p:ext uri="{BB962C8B-B14F-4D97-AF65-F5344CB8AC3E}">
        <p14:creationId xmlns:p14="http://schemas.microsoft.com/office/powerpoint/2010/main" val="5934867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698500" y="381000"/>
            <a:ext cx="7772400" cy="838200"/>
          </a:xfrm>
        </p:spPr>
        <p:txBody>
          <a:bodyPr/>
          <a:lstStyle/>
          <a:p>
            <a:r>
              <a:rPr lang="en-US" altLang="x-none"/>
              <a:t>Reimbursement: Other Sources</a:t>
            </a:r>
          </a:p>
        </p:txBody>
      </p:sp>
      <p:sp>
        <p:nvSpPr>
          <p:cNvPr id="68610" name="Content Placeholder 2"/>
          <p:cNvSpPr>
            <a:spLocks noGrp="1"/>
          </p:cNvSpPr>
          <p:nvPr>
            <p:ph sz="quarter" idx="1"/>
          </p:nvPr>
        </p:nvSpPr>
        <p:spPr>
          <a:xfrm>
            <a:off x="333375" y="1524000"/>
            <a:ext cx="8504238" cy="4572000"/>
          </a:xfrm>
        </p:spPr>
        <p:txBody>
          <a:bodyPr/>
          <a:lstStyle/>
          <a:p>
            <a:r>
              <a:rPr lang="en-US" altLang="x-none" sz="2500"/>
              <a:t>Health insurance (limited BCBS/WV Professional Service)</a:t>
            </a:r>
          </a:p>
          <a:p>
            <a:r>
              <a:rPr lang="en-US" altLang="x-none" sz="2500"/>
              <a:t>IDEA Part B and Part C funding (Related Service in Schools)</a:t>
            </a:r>
          </a:p>
          <a:p>
            <a:r>
              <a:rPr lang="en-US" altLang="x-none" sz="2500"/>
              <a:t>State and County Departments of Developmental Disabilities</a:t>
            </a:r>
          </a:p>
          <a:p>
            <a:r>
              <a:rPr lang="en-US" altLang="x-none" sz="2500"/>
              <a:t>Workers’ Compensation </a:t>
            </a:r>
          </a:p>
          <a:p>
            <a:r>
              <a:rPr lang="en-US" altLang="x-none" sz="2500"/>
              <a:t>Private Auto Insurance</a:t>
            </a:r>
          </a:p>
          <a:p>
            <a:r>
              <a:rPr lang="en-US" altLang="x-none" sz="2500"/>
              <a:t>Foundations and Grants</a:t>
            </a:r>
          </a:p>
          <a:p>
            <a:r>
              <a:rPr lang="en-US" altLang="x-none" sz="2500"/>
              <a:t>Private Pay </a:t>
            </a:r>
          </a:p>
        </p:txBody>
      </p:sp>
    </p:spTree>
    <p:extLst>
      <p:ext uri="{BB962C8B-B14F-4D97-AF65-F5344CB8AC3E}">
        <p14:creationId xmlns:p14="http://schemas.microsoft.com/office/powerpoint/2010/main" val="387234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305800" cy="4876800"/>
          </a:xfrm>
        </p:spPr>
        <p:txBody>
          <a:bodyPr/>
          <a:lstStyle/>
          <a:p>
            <a:r>
              <a:rPr lang="en-US" sz="2800" dirty="0" smtClean="0"/>
              <a:t>Music can lift us out of depression or move us to tears.. </a:t>
            </a:r>
            <a:br>
              <a:rPr lang="en-US" sz="2800" dirty="0" smtClean="0"/>
            </a:br>
            <a:r>
              <a:rPr lang="en-US" sz="2800" dirty="0" smtClean="0"/>
              <a:t/>
            </a:r>
            <a:br>
              <a:rPr lang="en-US" sz="2800" dirty="0" smtClean="0"/>
            </a:br>
            <a:r>
              <a:rPr lang="en-US" sz="2800" dirty="0" smtClean="0"/>
              <a:t>It is a remedy, a tonic, orange juice for the ear. </a:t>
            </a:r>
            <a:br>
              <a:rPr lang="en-US" sz="2800" dirty="0" smtClean="0"/>
            </a:br>
            <a:r>
              <a:rPr lang="en-US" sz="2800" dirty="0"/>
              <a:t/>
            </a:r>
            <a:br>
              <a:rPr lang="en-US" sz="2800" dirty="0"/>
            </a:br>
            <a:r>
              <a:rPr lang="en-US" sz="2800" dirty="0" smtClean="0"/>
              <a:t>But for many of my neurologic patients, music is even more– </a:t>
            </a:r>
            <a:br>
              <a:rPr lang="en-US" sz="2800" dirty="0" smtClean="0"/>
            </a:br>
            <a:r>
              <a:rPr lang="en-US" sz="2800" dirty="0"/>
              <a:t/>
            </a:r>
            <a:br>
              <a:rPr lang="en-US" sz="2800" dirty="0"/>
            </a:br>
            <a:r>
              <a:rPr lang="en-US" sz="2800" dirty="0" smtClean="0"/>
              <a:t>It can provide access even when no medication can, to movement, to speech, to life. </a:t>
            </a:r>
            <a:br>
              <a:rPr lang="en-US" sz="2800" dirty="0" smtClean="0"/>
            </a:br>
            <a:r>
              <a:rPr lang="en-US" sz="2800" dirty="0"/>
              <a:t/>
            </a:r>
            <a:br>
              <a:rPr lang="en-US" sz="2800" dirty="0"/>
            </a:br>
            <a:r>
              <a:rPr lang="en-US" sz="2800" dirty="0" smtClean="0"/>
              <a:t>For them, music is not a luxury, it is a necessity. </a:t>
            </a:r>
            <a:br>
              <a:rPr lang="en-US" sz="2800" dirty="0" smtClean="0"/>
            </a:br>
            <a:r>
              <a:rPr lang="en-US" sz="2800" dirty="0"/>
              <a:t/>
            </a:r>
            <a:br>
              <a:rPr lang="en-US" sz="2800" dirty="0"/>
            </a:br>
            <a:r>
              <a:rPr lang="en-US" sz="2800" dirty="0" smtClean="0"/>
              <a:t>- Oliver Sacks</a:t>
            </a:r>
            <a:endParaRPr lang="en-US" sz="2800" dirty="0"/>
          </a:p>
        </p:txBody>
      </p:sp>
    </p:spTree>
    <p:extLst>
      <p:ext uri="{BB962C8B-B14F-4D97-AF65-F5344CB8AC3E}">
        <p14:creationId xmlns:p14="http://schemas.microsoft.com/office/powerpoint/2010/main" val="19380942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idx="4294967295"/>
          </p:nvPr>
        </p:nvSpPr>
        <p:spPr>
          <a:xfrm>
            <a:off x="1371600" y="533400"/>
            <a:ext cx="6477000" cy="1524000"/>
          </a:xfrm>
        </p:spPr>
        <p:txBody>
          <a:bodyPr/>
          <a:lstStyle/>
          <a:p>
            <a:r>
              <a:rPr lang="en-US" altLang="en-US" sz="3200">
                <a:solidFill>
                  <a:srgbClr val="00467A"/>
                </a:solidFill>
              </a:rPr>
              <a:t>A part of West Virginia University</a:t>
            </a:r>
            <a:br>
              <a:rPr lang="en-US" altLang="en-US" sz="3200">
                <a:solidFill>
                  <a:srgbClr val="00467A"/>
                </a:solidFill>
              </a:rPr>
            </a:br>
            <a:r>
              <a:rPr lang="en-US" altLang="en-US" sz="3200">
                <a:solidFill>
                  <a:srgbClr val="00467A"/>
                </a:solidFill>
              </a:rPr>
              <a:t>&amp; WVU Health Sciences Center</a:t>
            </a:r>
            <a:br>
              <a:rPr lang="en-US" altLang="en-US" sz="3200">
                <a:solidFill>
                  <a:srgbClr val="00467A"/>
                </a:solidFill>
              </a:rPr>
            </a:br>
            <a:endParaRPr lang="en-US" altLang="en-US" sz="3200">
              <a:solidFill>
                <a:srgbClr val="00467A"/>
              </a:solidFill>
            </a:endParaRPr>
          </a:p>
        </p:txBody>
      </p:sp>
      <p:pic>
        <p:nvPicPr>
          <p:cNvPr id="9" name="Picture Placeholder 8" descr="Woodburn Hall, WVU Main campus"/>
          <p:cNvPicPr>
            <a:picLocks noGrp="1" noChangeAspect="1"/>
          </p:cNvPicPr>
          <p:nvPr>
            <p:ph type="pic" idx="4294967295"/>
          </p:nvPr>
        </p:nvPicPr>
        <p:blipFill>
          <a:blip r:embed="rId3"/>
          <a:srcRect l="5404" r="5404"/>
          <a:stretch>
            <a:fillRect/>
          </a:stretch>
        </p:blipFill>
        <p:spPr>
          <a:xfrm>
            <a:off x="1624012" y="1676400"/>
            <a:ext cx="5972175" cy="43434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507" name="TextBox 3"/>
          <p:cNvSpPr txBox="1">
            <a:spLocks noChangeArrowheads="1"/>
          </p:cNvSpPr>
          <p:nvPr/>
        </p:nvSpPr>
        <p:spPr bwMode="auto">
          <a:xfrm>
            <a:off x="4572000" y="6324600"/>
            <a:ext cx="441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charset="0"/>
              </a:defRPr>
            </a:lvl1pPr>
            <a:lvl2pPr marL="742950" indent="-285750">
              <a:defRPr>
                <a:solidFill>
                  <a:schemeClr val="tx1"/>
                </a:solidFill>
                <a:latin typeface="Georgia" charset="0"/>
              </a:defRPr>
            </a:lvl2pPr>
            <a:lvl3pPr marL="1143000" indent="-228600">
              <a:defRPr>
                <a:solidFill>
                  <a:schemeClr val="tx1"/>
                </a:solidFill>
                <a:latin typeface="Georgia" charset="0"/>
              </a:defRPr>
            </a:lvl3pPr>
            <a:lvl4pPr marL="1600200" indent="-228600">
              <a:defRPr>
                <a:solidFill>
                  <a:schemeClr val="tx1"/>
                </a:solidFill>
                <a:latin typeface="Georgia" charset="0"/>
              </a:defRPr>
            </a:lvl4pPr>
            <a:lvl5pPr marL="2057400" indent="-228600">
              <a:defRPr>
                <a:solidFill>
                  <a:schemeClr val="tx1"/>
                </a:solidFill>
                <a:latin typeface="Georgia" charset="0"/>
              </a:defRPr>
            </a:lvl5pPr>
            <a:lvl6pPr marL="2514600" indent="-228600" eaLnBrk="0" fontAlgn="base" hangingPunct="0">
              <a:spcBef>
                <a:spcPct val="0"/>
              </a:spcBef>
              <a:spcAft>
                <a:spcPct val="0"/>
              </a:spcAft>
              <a:defRPr>
                <a:solidFill>
                  <a:schemeClr val="tx1"/>
                </a:solidFill>
                <a:latin typeface="Georgia" charset="0"/>
              </a:defRPr>
            </a:lvl6pPr>
            <a:lvl7pPr marL="2971800" indent="-228600" eaLnBrk="0" fontAlgn="base" hangingPunct="0">
              <a:spcBef>
                <a:spcPct val="0"/>
              </a:spcBef>
              <a:spcAft>
                <a:spcPct val="0"/>
              </a:spcAft>
              <a:defRPr>
                <a:solidFill>
                  <a:schemeClr val="tx1"/>
                </a:solidFill>
                <a:latin typeface="Georgia" charset="0"/>
              </a:defRPr>
            </a:lvl7pPr>
            <a:lvl8pPr marL="3429000" indent="-228600" eaLnBrk="0" fontAlgn="base" hangingPunct="0">
              <a:spcBef>
                <a:spcPct val="0"/>
              </a:spcBef>
              <a:spcAft>
                <a:spcPct val="0"/>
              </a:spcAft>
              <a:defRPr>
                <a:solidFill>
                  <a:schemeClr val="tx1"/>
                </a:solidFill>
                <a:latin typeface="Georgia" charset="0"/>
              </a:defRPr>
            </a:lvl8pPr>
            <a:lvl9pPr marL="3886200" indent="-228600" eaLnBrk="0" fontAlgn="base" hangingPunct="0">
              <a:spcBef>
                <a:spcPct val="0"/>
              </a:spcBef>
              <a:spcAft>
                <a:spcPct val="0"/>
              </a:spcAft>
              <a:defRPr>
                <a:solidFill>
                  <a:schemeClr val="tx1"/>
                </a:solidFill>
                <a:latin typeface="Georgia" charset="0"/>
              </a:defRPr>
            </a:lvl9pPr>
          </a:lstStyle>
          <a:p>
            <a:pPr algn="r" eaLnBrk="1" hangingPunct="1"/>
            <a:r>
              <a:rPr lang="en-US" altLang="en-US" sz="2000">
                <a:solidFill>
                  <a:srgbClr val="00467A"/>
                </a:solidFill>
                <a:latin typeface="Arial Narrow" charset="0"/>
                <a:ea typeface="Arial" charset="0"/>
                <a:cs typeface="Arial" charset="0"/>
              </a:rPr>
              <a:t>Center for Excellence in Disabilities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143000" y="304800"/>
            <a:ext cx="7210313" cy="5867400"/>
          </a:xfrm>
        </p:spPr>
        <p:txBody>
          <a:bodyPr/>
          <a:lstStyle/>
          <a:p>
            <a:pPr marL="0" indent="0">
              <a:buNone/>
            </a:pPr>
            <a:r>
              <a:rPr lang="en-US" dirty="0" smtClean="0"/>
              <a:t>May you be filled with loving kindness</a:t>
            </a:r>
          </a:p>
          <a:p>
            <a:pPr marL="0" indent="0">
              <a:buNone/>
            </a:pPr>
            <a:r>
              <a:rPr lang="en-US" dirty="0" smtClean="0"/>
              <a:t>May you be well</a:t>
            </a:r>
          </a:p>
          <a:p>
            <a:pPr marL="0" indent="0">
              <a:buNone/>
            </a:pPr>
            <a:r>
              <a:rPr lang="en-US" dirty="0" smtClean="0"/>
              <a:t>May you be peaceful and at ease</a:t>
            </a:r>
          </a:p>
          <a:p>
            <a:pPr marL="0" indent="0">
              <a:buNone/>
            </a:pPr>
            <a:r>
              <a:rPr lang="en-US" dirty="0" smtClean="0"/>
              <a:t>May you be happy, happy </a:t>
            </a:r>
          </a:p>
          <a:p>
            <a:pPr marL="0" indent="0">
              <a:buNone/>
            </a:pPr>
            <a:r>
              <a:rPr lang="en-US" dirty="0" smtClean="0"/>
              <a:t>May you be happy, happy</a:t>
            </a:r>
          </a:p>
          <a:p>
            <a:pPr marL="0" indent="0">
              <a:buNone/>
            </a:pPr>
            <a:endParaRPr lang="en-US" dirty="0"/>
          </a:p>
          <a:p>
            <a:pPr marL="0" indent="0">
              <a:buNone/>
            </a:pPr>
            <a:r>
              <a:rPr lang="en-US" dirty="0"/>
              <a:t>May you be filled with loving kindness</a:t>
            </a:r>
          </a:p>
          <a:p>
            <a:pPr marL="0" indent="0">
              <a:buNone/>
            </a:pPr>
            <a:r>
              <a:rPr lang="en-US" dirty="0"/>
              <a:t>May you be well</a:t>
            </a:r>
          </a:p>
          <a:p>
            <a:pPr marL="0" indent="0">
              <a:buNone/>
            </a:pPr>
            <a:r>
              <a:rPr lang="en-US" dirty="0"/>
              <a:t>May you be peaceful and at ease</a:t>
            </a:r>
          </a:p>
          <a:p>
            <a:pPr marL="0" indent="0">
              <a:buNone/>
            </a:pPr>
            <a:r>
              <a:rPr lang="en-US" dirty="0"/>
              <a:t>May you be happy, happy </a:t>
            </a:r>
          </a:p>
          <a:p>
            <a:pPr marL="0" indent="0">
              <a:buNone/>
            </a:pPr>
            <a:r>
              <a:rPr lang="en-US" dirty="0"/>
              <a:t>May you be happy, happy</a:t>
            </a:r>
          </a:p>
          <a:p>
            <a:pPr marL="0" indent="0">
              <a:buNone/>
            </a:pPr>
            <a:r>
              <a:rPr lang="en-US" dirty="0" smtClean="0"/>
              <a:t>We’ll all be happy, happy </a:t>
            </a:r>
            <a:endParaRPr lang="en-US" dirty="0"/>
          </a:p>
        </p:txBody>
      </p:sp>
    </p:spTree>
    <p:extLst>
      <p:ext uri="{BB962C8B-B14F-4D97-AF65-F5344CB8AC3E}">
        <p14:creationId xmlns:p14="http://schemas.microsoft.com/office/powerpoint/2010/main" val="14101113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idx="4294967295"/>
          </p:nvPr>
        </p:nvSpPr>
        <p:spPr>
          <a:xfrm>
            <a:off x="279689" y="228600"/>
            <a:ext cx="8610600" cy="4724400"/>
          </a:xfrm>
        </p:spPr>
        <p:txBody>
          <a:bodyPr/>
          <a:lstStyle/>
          <a:p>
            <a:pPr>
              <a:lnSpc>
                <a:spcPct val="80000"/>
              </a:lnSpc>
            </a:pPr>
            <a:r>
              <a:rPr lang="en-US" altLang="x-none" sz="3200" dirty="0">
                <a:solidFill>
                  <a:schemeClr val="tx2"/>
                </a:solidFill>
                <a:ea typeface="ＭＳ Ｐゴシック" charset="-128"/>
              </a:rPr>
              <a:t>Katie Martin, </a:t>
            </a:r>
            <a:r>
              <a:rPr lang="en-US" altLang="x-none" sz="3200" dirty="0" smtClean="0">
                <a:solidFill>
                  <a:schemeClr val="tx2"/>
                </a:solidFill>
                <a:ea typeface="ＭＳ Ｐゴシック" charset="-128"/>
              </a:rPr>
              <a:t>MT-BC, NMT</a:t>
            </a:r>
            <a:r>
              <a:rPr lang="en-US" altLang="x-none" sz="3200" dirty="0">
                <a:solidFill>
                  <a:schemeClr val="tx2"/>
                </a:solidFill>
                <a:ea typeface="ＭＳ Ｐゴシック" charset="-128"/>
              </a:rPr>
              <a:t/>
            </a:r>
            <a:br>
              <a:rPr lang="en-US" altLang="x-none" sz="3200" dirty="0">
                <a:solidFill>
                  <a:schemeClr val="tx2"/>
                </a:solidFill>
                <a:ea typeface="ＭＳ Ｐゴシック" charset="-128"/>
              </a:rPr>
            </a:br>
            <a:r>
              <a:rPr lang="en-US" altLang="x-none" sz="3200" dirty="0">
                <a:solidFill>
                  <a:schemeClr val="tx2"/>
                </a:solidFill>
                <a:ea typeface="ＭＳ Ｐゴシック" charset="-128"/>
              </a:rPr>
              <a:t>Creative Arts Therapy Coordinator </a:t>
            </a:r>
            <a:br>
              <a:rPr lang="en-US" altLang="x-none" sz="3200" dirty="0">
                <a:solidFill>
                  <a:schemeClr val="tx2"/>
                </a:solidFill>
                <a:ea typeface="ＭＳ Ｐゴシック" charset="-128"/>
              </a:rPr>
            </a:br>
            <a:r>
              <a:rPr lang="en-US" altLang="x-none" sz="3200" dirty="0">
                <a:solidFill>
                  <a:schemeClr val="tx2"/>
                </a:solidFill>
                <a:ea typeface="ＭＳ Ｐゴシック" charset="-128"/>
              </a:rPr>
              <a:t>Center for Excellence in Disabilities </a:t>
            </a:r>
            <a:br>
              <a:rPr lang="en-US" altLang="x-none" sz="3200" dirty="0">
                <a:solidFill>
                  <a:schemeClr val="tx2"/>
                </a:solidFill>
                <a:ea typeface="ＭＳ Ｐゴシック" charset="-128"/>
              </a:rPr>
            </a:br>
            <a:r>
              <a:rPr lang="en-US" altLang="x-none" sz="3200" dirty="0" err="1">
                <a:solidFill>
                  <a:schemeClr val="tx2"/>
                </a:solidFill>
                <a:ea typeface="ＭＳ Ｐゴシック" charset="-128"/>
              </a:rPr>
              <a:t>kathleen.martin@hsc.wvu.edu</a:t>
            </a:r>
            <a:r>
              <a:rPr lang="en-US" altLang="x-none" sz="3200" dirty="0">
                <a:solidFill>
                  <a:schemeClr val="tx2"/>
                </a:solidFill>
                <a:ea typeface="ＭＳ Ｐゴシック" charset="-128"/>
              </a:rPr>
              <a:t/>
            </a:r>
            <a:br>
              <a:rPr lang="en-US" altLang="x-none" sz="3200" dirty="0">
                <a:solidFill>
                  <a:schemeClr val="tx2"/>
                </a:solidFill>
                <a:ea typeface="ＭＳ Ｐゴシック" charset="-128"/>
              </a:rPr>
            </a:br>
            <a:r>
              <a:rPr lang="en-US" altLang="x-none" sz="3200" dirty="0">
                <a:solidFill>
                  <a:schemeClr val="tx2"/>
                </a:solidFill>
                <a:ea typeface="ＭＳ Ｐゴシック" charset="-128"/>
              </a:rPr>
              <a:t>304-293-4692 ext. 60638</a:t>
            </a:r>
            <a:br>
              <a:rPr lang="en-US" altLang="x-none" sz="3200" dirty="0">
                <a:solidFill>
                  <a:schemeClr val="tx2"/>
                </a:solidFill>
                <a:ea typeface="ＭＳ Ｐゴシック" charset="-128"/>
              </a:rPr>
            </a:br>
            <a:r>
              <a:rPr lang="en-US" altLang="x-none" sz="3200" dirty="0" err="1">
                <a:solidFill>
                  <a:schemeClr val="tx2"/>
                </a:solidFill>
                <a:ea typeface="ＭＳ Ｐゴシック" charset="-128"/>
              </a:rPr>
              <a:t>www.cedwvu.org</a:t>
            </a:r>
            <a:r>
              <a:rPr lang="en-US" altLang="x-none" sz="2000" dirty="0">
                <a:solidFill>
                  <a:schemeClr val="tx2"/>
                </a:solidFill>
                <a:ea typeface="ＭＳ Ｐゴシック" charset="-128"/>
              </a:rPr>
              <a:t/>
            </a:r>
            <a:br>
              <a:rPr lang="en-US" altLang="x-none" sz="2000" dirty="0">
                <a:solidFill>
                  <a:schemeClr val="tx2"/>
                </a:solidFill>
                <a:ea typeface="ＭＳ Ｐゴシック" charset="-128"/>
              </a:rPr>
            </a:br>
            <a:r>
              <a:rPr lang="en-US" altLang="x-none" sz="2000" dirty="0">
                <a:solidFill>
                  <a:schemeClr val="tx2"/>
                </a:solidFill>
                <a:ea typeface="ＭＳ Ｐゴシック" charset="-128"/>
              </a:rPr>
              <a:t/>
            </a:r>
            <a:br>
              <a:rPr lang="en-US" altLang="x-none" sz="2000" dirty="0">
                <a:solidFill>
                  <a:schemeClr val="tx2"/>
                </a:solidFill>
                <a:ea typeface="ＭＳ Ｐゴシック" charset="-128"/>
              </a:rPr>
            </a:br>
            <a:r>
              <a:rPr lang="en-US" altLang="x-none" sz="2000" dirty="0">
                <a:solidFill>
                  <a:schemeClr val="tx2"/>
                </a:solidFill>
                <a:ea typeface="ＭＳ Ｐゴシック" charset="-128"/>
              </a:rPr>
              <a:t/>
            </a:r>
            <a:br>
              <a:rPr lang="en-US" altLang="x-none" sz="2000" dirty="0">
                <a:solidFill>
                  <a:schemeClr val="tx2"/>
                </a:solidFill>
                <a:ea typeface="ＭＳ Ｐゴシック" charset="-128"/>
              </a:rPr>
            </a:br>
            <a:r>
              <a:rPr lang="en-US" altLang="x-none" sz="2000" dirty="0">
                <a:solidFill>
                  <a:schemeClr val="tx2"/>
                </a:solidFill>
                <a:ea typeface="ＭＳ Ｐゴシック" charset="-128"/>
              </a:rPr>
              <a:t/>
            </a:r>
            <a:br>
              <a:rPr lang="en-US" altLang="x-none" sz="2000" dirty="0">
                <a:solidFill>
                  <a:schemeClr val="tx2"/>
                </a:solidFill>
                <a:ea typeface="ＭＳ Ｐゴシック" charset="-128"/>
              </a:rPr>
            </a:br>
            <a:endParaRPr lang="en-US" altLang="x-none" sz="2000" dirty="0">
              <a:solidFill>
                <a:schemeClr val="tx2"/>
              </a:solidFill>
              <a:ea typeface="ＭＳ Ｐゴシック" charset="-128"/>
            </a:endParaRPr>
          </a:p>
        </p:txBody>
      </p:sp>
      <p:pic>
        <p:nvPicPr>
          <p:cNvPr id="62467" name="Picture 2" descr="West Virginia University Center for Excellence in Disabilities log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4325" y="4953000"/>
            <a:ext cx="3800475" cy="1296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2466" name="Picture 3" descr="Find us on Facebook"/>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5334000"/>
            <a:ext cx="1752600" cy="534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17909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Box 10"/>
          <p:cNvSpPr txBox="1">
            <a:spLocks noChangeArrowheads="1"/>
          </p:cNvSpPr>
          <p:nvPr/>
        </p:nvSpPr>
        <p:spPr bwMode="auto">
          <a:xfrm>
            <a:off x="914400" y="1828800"/>
            <a:ext cx="27432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charset="0"/>
              </a:defRPr>
            </a:lvl1pPr>
            <a:lvl2pPr marL="742950" indent="-285750">
              <a:defRPr>
                <a:solidFill>
                  <a:schemeClr val="tx1"/>
                </a:solidFill>
                <a:latin typeface="Georgia" charset="0"/>
              </a:defRPr>
            </a:lvl2pPr>
            <a:lvl3pPr marL="1143000" indent="-228600">
              <a:defRPr>
                <a:solidFill>
                  <a:schemeClr val="tx1"/>
                </a:solidFill>
                <a:latin typeface="Georgia" charset="0"/>
              </a:defRPr>
            </a:lvl3pPr>
            <a:lvl4pPr marL="1600200" indent="-228600">
              <a:defRPr>
                <a:solidFill>
                  <a:schemeClr val="tx1"/>
                </a:solidFill>
                <a:latin typeface="Georgia" charset="0"/>
              </a:defRPr>
            </a:lvl4pPr>
            <a:lvl5pPr marL="2057400" indent="-228600">
              <a:defRPr>
                <a:solidFill>
                  <a:schemeClr val="tx1"/>
                </a:solidFill>
                <a:latin typeface="Georgia" charset="0"/>
              </a:defRPr>
            </a:lvl5pPr>
            <a:lvl6pPr marL="2514600" indent="-228600" eaLnBrk="0" fontAlgn="base" hangingPunct="0">
              <a:spcBef>
                <a:spcPct val="0"/>
              </a:spcBef>
              <a:spcAft>
                <a:spcPct val="0"/>
              </a:spcAft>
              <a:defRPr>
                <a:solidFill>
                  <a:schemeClr val="tx1"/>
                </a:solidFill>
                <a:latin typeface="Georgia" charset="0"/>
              </a:defRPr>
            </a:lvl6pPr>
            <a:lvl7pPr marL="2971800" indent="-228600" eaLnBrk="0" fontAlgn="base" hangingPunct="0">
              <a:spcBef>
                <a:spcPct val="0"/>
              </a:spcBef>
              <a:spcAft>
                <a:spcPct val="0"/>
              </a:spcAft>
              <a:defRPr>
                <a:solidFill>
                  <a:schemeClr val="tx1"/>
                </a:solidFill>
                <a:latin typeface="Georgia" charset="0"/>
              </a:defRPr>
            </a:lvl7pPr>
            <a:lvl8pPr marL="3429000" indent="-228600" eaLnBrk="0" fontAlgn="base" hangingPunct="0">
              <a:spcBef>
                <a:spcPct val="0"/>
              </a:spcBef>
              <a:spcAft>
                <a:spcPct val="0"/>
              </a:spcAft>
              <a:defRPr>
                <a:solidFill>
                  <a:schemeClr val="tx1"/>
                </a:solidFill>
                <a:latin typeface="Georgia" charset="0"/>
              </a:defRPr>
            </a:lvl8pPr>
            <a:lvl9pPr marL="3886200" indent="-228600" eaLnBrk="0" fontAlgn="base" hangingPunct="0">
              <a:spcBef>
                <a:spcPct val="0"/>
              </a:spcBef>
              <a:spcAft>
                <a:spcPct val="0"/>
              </a:spcAft>
              <a:defRPr>
                <a:solidFill>
                  <a:schemeClr val="tx1"/>
                </a:solidFill>
                <a:latin typeface="Georgia" charset="0"/>
              </a:defRPr>
            </a:lvl9pPr>
          </a:lstStyle>
          <a:p>
            <a:pPr algn="ctr" eaLnBrk="1" hangingPunct="1"/>
            <a:r>
              <a:rPr lang="en-US" altLang="en-US" sz="4400">
                <a:solidFill>
                  <a:srgbClr val="00467A"/>
                </a:solidFill>
                <a:ea typeface="Arial" charset="0"/>
                <a:cs typeface="Arial" charset="0"/>
              </a:rPr>
              <a:t>Part </a:t>
            </a:r>
          </a:p>
          <a:p>
            <a:pPr algn="ctr" eaLnBrk="1" hangingPunct="1"/>
            <a:r>
              <a:rPr lang="en-US" altLang="en-US" sz="4400">
                <a:solidFill>
                  <a:srgbClr val="00467A"/>
                </a:solidFill>
                <a:ea typeface="Arial" charset="0"/>
                <a:cs typeface="Arial" charset="0"/>
              </a:rPr>
              <a:t>of a National Network</a:t>
            </a:r>
          </a:p>
        </p:txBody>
      </p:sp>
      <p:pic>
        <p:nvPicPr>
          <p:cNvPr id="23553" name="Picture 2" descr="Association of University Centers on Disabilities. Research, Education, Service" title="AUCD log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1538" y="1066800"/>
            <a:ext cx="37084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4" name="Picture 3" descr="Map of the U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68800" y="2667000"/>
            <a:ext cx="4333875"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Box 3"/>
          <p:cNvSpPr txBox="1">
            <a:spLocks noChangeArrowheads="1"/>
          </p:cNvSpPr>
          <p:nvPr/>
        </p:nvSpPr>
        <p:spPr bwMode="auto">
          <a:xfrm>
            <a:off x="4572000" y="6324600"/>
            <a:ext cx="441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charset="0"/>
              </a:defRPr>
            </a:lvl1pPr>
            <a:lvl2pPr marL="742950" indent="-285750">
              <a:defRPr>
                <a:solidFill>
                  <a:schemeClr val="tx1"/>
                </a:solidFill>
                <a:latin typeface="Georgia" charset="0"/>
              </a:defRPr>
            </a:lvl2pPr>
            <a:lvl3pPr marL="1143000" indent="-228600">
              <a:defRPr>
                <a:solidFill>
                  <a:schemeClr val="tx1"/>
                </a:solidFill>
                <a:latin typeface="Georgia" charset="0"/>
              </a:defRPr>
            </a:lvl3pPr>
            <a:lvl4pPr marL="1600200" indent="-228600">
              <a:defRPr>
                <a:solidFill>
                  <a:schemeClr val="tx1"/>
                </a:solidFill>
                <a:latin typeface="Georgia" charset="0"/>
              </a:defRPr>
            </a:lvl4pPr>
            <a:lvl5pPr marL="2057400" indent="-228600">
              <a:defRPr>
                <a:solidFill>
                  <a:schemeClr val="tx1"/>
                </a:solidFill>
                <a:latin typeface="Georgia" charset="0"/>
              </a:defRPr>
            </a:lvl5pPr>
            <a:lvl6pPr marL="2514600" indent="-228600" eaLnBrk="0" fontAlgn="base" hangingPunct="0">
              <a:spcBef>
                <a:spcPct val="0"/>
              </a:spcBef>
              <a:spcAft>
                <a:spcPct val="0"/>
              </a:spcAft>
              <a:defRPr>
                <a:solidFill>
                  <a:schemeClr val="tx1"/>
                </a:solidFill>
                <a:latin typeface="Georgia" charset="0"/>
              </a:defRPr>
            </a:lvl6pPr>
            <a:lvl7pPr marL="2971800" indent="-228600" eaLnBrk="0" fontAlgn="base" hangingPunct="0">
              <a:spcBef>
                <a:spcPct val="0"/>
              </a:spcBef>
              <a:spcAft>
                <a:spcPct val="0"/>
              </a:spcAft>
              <a:defRPr>
                <a:solidFill>
                  <a:schemeClr val="tx1"/>
                </a:solidFill>
                <a:latin typeface="Georgia" charset="0"/>
              </a:defRPr>
            </a:lvl7pPr>
            <a:lvl8pPr marL="3429000" indent="-228600" eaLnBrk="0" fontAlgn="base" hangingPunct="0">
              <a:spcBef>
                <a:spcPct val="0"/>
              </a:spcBef>
              <a:spcAft>
                <a:spcPct val="0"/>
              </a:spcAft>
              <a:defRPr>
                <a:solidFill>
                  <a:schemeClr val="tx1"/>
                </a:solidFill>
                <a:latin typeface="Georgia" charset="0"/>
              </a:defRPr>
            </a:lvl8pPr>
            <a:lvl9pPr marL="3886200" indent="-228600" eaLnBrk="0" fontAlgn="base" hangingPunct="0">
              <a:spcBef>
                <a:spcPct val="0"/>
              </a:spcBef>
              <a:spcAft>
                <a:spcPct val="0"/>
              </a:spcAft>
              <a:defRPr>
                <a:solidFill>
                  <a:schemeClr val="tx1"/>
                </a:solidFill>
                <a:latin typeface="Georgia" charset="0"/>
              </a:defRPr>
            </a:lvl9pPr>
          </a:lstStyle>
          <a:p>
            <a:pPr algn="r" eaLnBrk="1" hangingPunct="1"/>
            <a:r>
              <a:rPr lang="en-US" altLang="en-US" sz="2000">
                <a:solidFill>
                  <a:srgbClr val="00467A"/>
                </a:solidFill>
                <a:latin typeface="Arial Narrow" charset="0"/>
                <a:ea typeface="Arial" charset="0"/>
                <a:cs typeface="Arial" charset="0"/>
              </a:rPr>
              <a:t>Center for Excellence in Disabilities</a:t>
            </a:r>
          </a:p>
        </p:txBody>
      </p:sp>
    </p:spTree>
    <p:extLst>
      <p:ext uri="{BB962C8B-B14F-4D97-AF65-F5344CB8AC3E}">
        <p14:creationId xmlns:p14="http://schemas.microsoft.com/office/powerpoint/2010/main" val="380844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4294967295"/>
          </p:nvPr>
        </p:nvSpPr>
        <p:spPr>
          <a:xfrm>
            <a:off x="457200" y="228600"/>
            <a:ext cx="8229600" cy="1673225"/>
          </a:xfrm>
        </p:spPr>
        <p:txBody>
          <a:bodyPr>
            <a:noAutofit/>
          </a:bodyPr>
          <a:lstStyle/>
          <a:p>
            <a:pPr marL="0" indent="0">
              <a:buFont typeface="Wingdings 2" charset="2"/>
              <a:buNone/>
            </a:pPr>
            <a:r>
              <a:rPr lang="en-US" altLang="x-none" sz="3600" b="1" dirty="0">
                <a:solidFill>
                  <a:srgbClr val="00467A"/>
                </a:solidFill>
                <a:latin typeface="Arial" charset="0"/>
                <a:ea typeface="Arial" charset="0"/>
                <a:cs typeface="Arial" charset="0"/>
              </a:rPr>
              <a:t>CED’s role:</a:t>
            </a:r>
          </a:p>
          <a:p>
            <a:pPr marL="0" indent="0">
              <a:buFont typeface="Wingdings 2" charset="2"/>
              <a:buNone/>
            </a:pPr>
            <a:endParaRPr lang="en-US" altLang="x-none" sz="1100" dirty="0">
              <a:latin typeface="Arial" charset="0"/>
              <a:ea typeface="Arial" charset="0"/>
              <a:cs typeface="Arial" charset="0"/>
            </a:endParaRPr>
          </a:p>
          <a:p>
            <a:pPr lvl="2">
              <a:buClr>
                <a:srgbClr val="002060"/>
              </a:buClr>
            </a:pPr>
            <a:r>
              <a:rPr lang="en-US" altLang="x-none" sz="1800" dirty="0">
                <a:solidFill>
                  <a:srgbClr val="FF0000"/>
                </a:solidFill>
                <a:latin typeface="Arial" charset="0"/>
                <a:ea typeface="Arial" charset="0"/>
                <a:cs typeface="Arial" charset="0"/>
              </a:rPr>
              <a:t>Education and training </a:t>
            </a:r>
            <a:r>
              <a:rPr lang="en-US" altLang="x-none" sz="1800" dirty="0">
                <a:solidFill>
                  <a:schemeClr val="tx1"/>
                </a:solidFill>
                <a:latin typeface="Arial" charset="0"/>
                <a:ea typeface="Arial" charset="0"/>
                <a:cs typeface="Arial" charset="0"/>
              </a:rPr>
              <a:t>to University students in multiple disciplines to prepare a workforce that is able and willing to serve persons with disabilities</a:t>
            </a:r>
          </a:p>
          <a:p>
            <a:pPr marL="457200" lvl="1" indent="0">
              <a:buClr>
                <a:srgbClr val="002060"/>
              </a:buClr>
              <a:buFont typeface="Wingdings" charset="2"/>
              <a:buNone/>
            </a:pPr>
            <a:endParaRPr lang="en-US" altLang="x-none" sz="1800" dirty="0">
              <a:latin typeface="Arial" charset="0"/>
              <a:ea typeface="Arial" charset="0"/>
              <a:cs typeface="Arial" charset="0"/>
            </a:endParaRPr>
          </a:p>
          <a:p>
            <a:pPr lvl="2">
              <a:buClr>
                <a:srgbClr val="002060"/>
              </a:buClr>
            </a:pPr>
            <a:r>
              <a:rPr lang="en-US" altLang="x-none" sz="1800" dirty="0">
                <a:solidFill>
                  <a:srgbClr val="FF0000"/>
                </a:solidFill>
                <a:latin typeface="Arial" charset="0"/>
                <a:ea typeface="Arial" charset="0"/>
                <a:cs typeface="Arial" charset="0"/>
              </a:rPr>
              <a:t>Technical assistance </a:t>
            </a:r>
            <a:r>
              <a:rPr lang="en-US" altLang="x-none" sz="1800" dirty="0">
                <a:solidFill>
                  <a:schemeClr val="tx1"/>
                </a:solidFill>
                <a:latin typeface="Arial" charset="0"/>
                <a:ea typeface="Arial" charset="0"/>
                <a:cs typeface="Arial" charset="0"/>
              </a:rPr>
              <a:t>to individuals with disabilities and direct care providers who serve them to enhance their skillset and improve service quality</a:t>
            </a:r>
          </a:p>
          <a:p>
            <a:pPr lvl="2">
              <a:buClr>
                <a:srgbClr val="002060"/>
              </a:buClr>
              <a:buFont typeface="Wingdings 2" charset="2"/>
              <a:buNone/>
            </a:pPr>
            <a:endParaRPr lang="en-US" altLang="x-none" sz="1800" dirty="0">
              <a:latin typeface="Arial" charset="0"/>
              <a:ea typeface="Arial" charset="0"/>
              <a:cs typeface="Arial" charset="0"/>
            </a:endParaRPr>
          </a:p>
          <a:p>
            <a:pPr lvl="2">
              <a:buClr>
                <a:srgbClr val="002060"/>
              </a:buClr>
            </a:pPr>
            <a:r>
              <a:rPr lang="en-US" altLang="x-none" sz="1800" dirty="0">
                <a:solidFill>
                  <a:schemeClr val="tx1"/>
                </a:solidFill>
                <a:latin typeface="Arial" charset="0"/>
                <a:ea typeface="Arial" charset="0"/>
                <a:cs typeface="Arial" charset="0"/>
              </a:rPr>
              <a:t>Gap filling </a:t>
            </a:r>
            <a:r>
              <a:rPr lang="en-US" altLang="x-none" sz="1800" dirty="0">
                <a:solidFill>
                  <a:srgbClr val="FF0000"/>
                </a:solidFill>
                <a:latin typeface="Arial" charset="0"/>
                <a:ea typeface="Arial" charset="0"/>
                <a:cs typeface="Arial" charset="0"/>
              </a:rPr>
              <a:t>direct services </a:t>
            </a:r>
            <a:r>
              <a:rPr lang="en-US" altLang="x-none" sz="1800" dirty="0">
                <a:solidFill>
                  <a:schemeClr val="tx1"/>
                </a:solidFill>
                <a:latin typeface="Arial" charset="0"/>
                <a:ea typeface="Arial" charset="0"/>
                <a:cs typeface="Arial" charset="0"/>
              </a:rPr>
              <a:t>and supports in an effort to improve availability and acceptability of services for West Virginians </a:t>
            </a:r>
          </a:p>
          <a:p>
            <a:pPr marL="457200" lvl="1" indent="0">
              <a:buClr>
                <a:srgbClr val="002060"/>
              </a:buClr>
              <a:buFont typeface="Wingdings" charset="2"/>
              <a:buNone/>
            </a:pPr>
            <a:endParaRPr lang="en-US" altLang="x-none" sz="1800" dirty="0">
              <a:latin typeface="Arial" charset="0"/>
              <a:ea typeface="Arial" charset="0"/>
              <a:cs typeface="Arial" charset="0"/>
            </a:endParaRPr>
          </a:p>
          <a:p>
            <a:pPr lvl="2">
              <a:buClr>
                <a:srgbClr val="002060"/>
              </a:buClr>
            </a:pPr>
            <a:r>
              <a:rPr lang="en-US" altLang="x-none" sz="1800" dirty="0">
                <a:solidFill>
                  <a:srgbClr val="FF0000"/>
                </a:solidFill>
                <a:latin typeface="Arial" charset="0"/>
                <a:ea typeface="Arial" charset="0"/>
                <a:cs typeface="Arial" charset="0"/>
              </a:rPr>
              <a:t>Dissemination</a:t>
            </a:r>
            <a:r>
              <a:rPr lang="en-US" altLang="x-none" sz="1800" dirty="0">
                <a:latin typeface="Arial" charset="0"/>
                <a:ea typeface="Arial" charset="0"/>
                <a:cs typeface="Arial" charset="0"/>
              </a:rPr>
              <a:t> </a:t>
            </a:r>
            <a:r>
              <a:rPr lang="en-US" altLang="x-none" sz="1800" dirty="0">
                <a:solidFill>
                  <a:schemeClr val="tx1"/>
                </a:solidFill>
                <a:latin typeface="Arial" charset="0"/>
                <a:ea typeface="Arial" charset="0"/>
                <a:cs typeface="Arial" charset="0"/>
              </a:rPr>
              <a:t>of information about the status of disabilities services in West Virginia and the nation </a:t>
            </a:r>
          </a:p>
          <a:p>
            <a:pPr lvl="2">
              <a:buClr>
                <a:srgbClr val="002060"/>
              </a:buClr>
              <a:buFont typeface="Wingdings 2" charset="2"/>
              <a:buNone/>
            </a:pPr>
            <a:endParaRPr lang="en-US" altLang="x-none" sz="1800" dirty="0">
              <a:solidFill>
                <a:schemeClr val="tx1"/>
              </a:solidFill>
              <a:latin typeface="Arial" charset="0"/>
              <a:ea typeface="Arial" charset="0"/>
              <a:cs typeface="Arial" charset="0"/>
            </a:endParaRPr>
          </a:p>
          <a:p>
            <a:pPr lvl="2">
              <a:buClr>
                <a:srgbClr val="002060"/>
              </a:buClr>
            </a:pPr>
            <a:r>
              <a:rPr lang="en-US" altLang="x-none" sz="1800" dirty="0">
                <a:solidFill>
                  <a:srgbClr val="FF0000"/>
                </a:solidFill>
                <a:latin typeface="Arial" charset="0"/>
                <a:ea typeface="Arial" charset="0"/>
                <a:cs typeface="Arial" charset="0"/>
              </a:rPr>
              <a:t>Research </a:t>
            </a:r>
            <a:r>
              <a:rPr lang="en-US" altLang="x-none" sz="1800" dirty="0">
                <a:solidFill>
                  <a:schemeClr val="tx1"/>
                </a:solidFill>
                <a:latin typeface="Arial" charset="0"/>
                <a:ea typeface="Arial" charset="0"/>
                <a:cs typeface="Arial" charset="0"/>
              </a:rPr>
              <a:t>activities conducted in collaboration with partners, to improve services and policies related to individuals with disabilities and their families.</a:t>
            </a:r>
          </a:p>
          <a:p>
            <a:pPr lvl="2">
              <a:buClr>
                <a:srgbClr val="002060"/>
              </a:buClr>
            </a:pPr>
            <a:endParaRPr lang="en-US" altLang="x-none" sz="2400" dirty="0">
              <a:solidFill>
                <a:schemeClr val="tx1"/>
              </a:solidFill>
              <a:latin typeface="Arial" charset="0"/>
              <a:ea typeface="Arial" charset="0"/>
              <a:cs typeface="Arial" charset="0"/>
            </a:endParaRPr>
          </a:p>
        </p:txBody>
      </p:sp>
      <p:sp>
        <p:nvSpPr>
          <p:cNvPr id="25602" name="TextBox 3"/>
          <p:cNvSpPr txBox="1">
            <a:spLocks noChangeArrowheads="1"/>
          </p:cNvSpPr>
          <p:nvPr/>
        </p:nvSpPr>
        <p:spPr bwMode="auto">
          <a:xfrm>
            <a:off x="4572000" y="6324600"/>
            <a:ext cx="441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charset="0"/>
              </a:defRPr>
            </a:lvl1pPr>
            <a:lvl2pPr marL="742950" indent="-285750">
              <a:defRPr>
                <a:solidFill>
                  <a:schemeClr val="tx1"/>
                </a:solidFill>
                <a:latin typeface="Georgia" charset="0"/>
              </a:defRPr>
            </a:lvl2pPr>
            <a:lvl3pPr marL="1143000" indent="-228600">
              <a:defRPr>
                <a:solidFill>
                  <a:schemeClr val="tx1"/>
                </a:solidFill>
                <a:latin typeface="Georgia" charset="0"/>
              </a:defRPr>
            </a:lvl3pPr>
            <a:lvl4pPr marL="1600200" indent="-228600">
              <a:defRPr>
                <a:solidFill>
                  <a:schemeClr val="tx1"/>
                </a:solidFill>
                <a:latin typeface="Georgia" charset="0"/>
              </a:defRPr>
            </a:lvl4pPr>
            <a:lvl5pPr marL="2057400" indent="-228600">
              <a:defRPr>
                <a:solidFill>
                  <a:schemeClr val="tx1"/>
                </a:solidFill>
                <a:latin typeface="Georgia" charset="0"/>
              </a:defRPr>
            </a:lvl5pPr>
            <a:lvl6pPr marL="2514600" indent="-228600" eaLnBrk="0" fontAlgn="base" hangingPunct="0">
              <a:spcBef>
                <a:spcPct val="0"/>
              </a:spcBef>
              <a:spcAft>
                <a:spcPct val="0"/>
              </a:spcAft>
              <a:defRPr>
                <a:solidFill>
                  <a:schemeClr val="tx1"/>
                </a:solidFill>
                <a:latin typeface="Georgia" charset="0"/>
              </a:defRPr>
            </a:lvl6pPr>
            <a:lvl7pPr marL="2971800" indent="-228600" eaLnBrk="0" fontAlgn="base" hangingPunct="0">
              <a:spcBef>
                <a:spcPct val="0"/>
              </a:spcBef>
              <a:spcAft>
                <a:spcPct val="0"/>
              </a:spcAft>
              <a:defRPr>
                <a:solidFill>
                  <a:schemeClr val="tx1"/>
                </a:solidFill>
                <a:latin typeface="Georgia" charset="0"/>
              </a:defRPr>
            </a:lvl7pPr>
            <a:lvl8pPr marL="3429000" indent="-228600" eaLnBrk="0" fontAlgn="base" hangingPunct="0">
              <a:spcBef>
                <a:spcPct val="0"/>
              </a:spcBef>
              <a:spcAft>
                <a:spcPct val="0"/>
              </a:spcAft>
              <a:defRPr>
                <a:solidFill>
                  <a:schemeClr val="tx1"/>
                </a:solidFill>
                <a:latin typeface="Georgia" charset="0"/>
              </a:defRPr>
            </a:lvl8pPr>
            <a:lvl9pPr marL="3886200" indent="-228600" eaLnBrk="0" fontAlgn="base" hangingPunct="0">
              <a:spcBef>
                <a:spcPct val="0"/>
              </a:spcBef>
              <a:spcAft>
                <a:spcPct val="0"/>
              </a:spcAft>
              <a:defRPr>
                <a:solidFill>
                  <a:schemeClr val="tx1"/>
                </a:solidFill>
                <a:latin typeface="Georgia" charset="0"/>
              </a:defRPr>
            </a:lvl9pPr>
          </a:lstStyle>
          <a:p>
            <a:pPr algn="r" eaLnBrk="1" hangingPunct="1"/>
            <a:r>
              <a:rPr lang="en-US" altLang="en-US" sz="2000">
                <a:solidFill>
                  <a:srgbClr val="00467A"/>
                </a:solidFill>
                <a:latin typeface="Arial Narrow" charset="0"/>
                <a:ea typeface="Arial" charset="0"/>
                <a:cs typeface="Arial" charset="0"/>
              </a:rPr>
              <a:t>Center for Excellence in Disabilities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idx="4294967295"/>
          </p:nvPr>
        </p:nvSpPr>
        <p:spPr>
          <a:xfrm>
            <a:off x="0" y="0"/>
            <a:ext cx="3355975" cy="987425"/>
          </a:xfrm>
        </p:spPr>
        <p:txBody>
          <a:bodyPr/>
          <a:lstStyle/>
          <a:p>
            <a:r>
              <a:rPr lang="en-US" altLang="en-US" sz="4000">
                <a:solidFill>
                  <a:srgbClr val="00467A"/>
                </a:solidFill>
              </a:rPr>
              <a:t>About CED</a:t>
            </a:r>
          </a:p>
        </p:txBody>
      </p:sp>
      <p:sp>
        <p:nvSpPr>
          <p:cNvPr id="27650" name="Content Placeholder 4"/>
          <p:cNvSpPr>
            <a:spLocks noGrp="1"/>
          </p:cNvSpPr>
          <p:nvPr>
            <p:ph type="body" idx="4294967295"/>
          </p:nvPr>
        </p:nvSpPr>
        <p:spPr>
          <a:xfrm>
            <a:off x="228600" y="1371600"/>
            <a:ext cx="4041775" cy="4522788"/>
          </a:xfrm>
        </p:spPr>
        <p:txBody>
          <a:bodyPr/>
          <a:lstStyle/>
          <a:p>
            <a:r>
              <a:rPr lang="en-US" altLang="en-US" sz="2800">
                <a:solidFill>
                  <a:srgbClr val="00467A"/>
                </a:solidFill>
                <a:latin typeface="Arial" charset="0"/>
                <a:ea typeface="Arial" charset="0"/>
                <a:cs typeface="Arial" charset="0"/>
              </a:rPr>
              <a:t>Serves individuals with disabilities across the life span in all 55 counties</a:t>
            </a:r>
          </a:p>
          <a:p>
            <a:r>
              <a:rPr lang="en-US" altLang="en-US" sz="2800">
                <a:solidFill>
                  <a:srgbClr val="00467A"/>
                </a:solidFill>
                <a:latin typeface="Arial" charset="0"/>
                <a:ea typeface="Arial" charset="0"/>
                <a:cs typeface="Arial" charset="0"/>
              </a:rPr>
              <a:t>13 Programs</a:t>
            </a:r>
          </a:p>
          <a:p>
            <a:r>
              <a:rPr lang="en-US" altLang="en-US" sz="2800">
                <a:solidFill>
                  <a:srgbClr val="00467A"/>
                </a:solidFill>
                <a:latin typeface="Arial" charset="0"/>
                <a:ea typeface="Arial" charset="0"/>
                <a:cs typeface="Arial" charset="0"/>
              </a:rPr>
              <a:t>3 Clinics</a:t>
            </a:r>
          </a:p>
          <a:p>
            <a:r>
              <a:rPr lang="en-US" altLang="en-US" sz="2800">
                <a:solidFill>
                  <a:srgbClr val="00467A"/>
                </a:solidFill>
                <a:latin typeface="Arial" charset="0"/>
                <a:ea typeface="Arial" charset="0"/>
                <a:cs typeface="Arial" charset="0"/>
              </a:rPr>
              <a:t>Approx. 90 Staff</a:t>
            </a:r>
          </a:p>
          <a:p>
            <a:r>
              <a:rPr lang="en-US" altLang="en-US" sz="2800">
                <a:solidFill>
                  <a:srgbClr val="00467A"/>
                </a:solidFill>
                <a:latin typeface="Arial" charset="0"/>
                <a:ea typeface="Arial" charset="0"/>
                <a:cs typeface="Arial" charset="0"/>
              </a:rPr>
              <a:t>Multiple state and federal partners</a:t>
            </a:r>
          </a:p>
          <a:p>
            <a:endParaRPr lang="en-US" altLang="en-US"/>
          </a:p>
        </p:txBody>
      </p:sp>
      <p:pic>
        <p:nvPicPr>
          <p:cNvPr id="4" name="Content Placeholder 3" descr="Counties with CED staff include: Ohio, Monongalia, Marion, Harrison, Berkeley, Hampshire, Pendleton, Randolph, Wood, Braxton, Roane, Cabell, Putnam, Kanawha, Nicholas, Fayette, Greenbrier, Loagan, and Raleigh." title="Map of the state of WV with counties highlighted"/>
          <p:cNvPicPr>
            <a:picLocks noGrp="1" noChangeAspect="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3657600" y="762000"/>
            <a:ext cx="5951538" cy="5324475"/>
          </a:xfrm>
          <a:effectLst>
            <a:outerShdw blurRad="190500" algn="tl" rotWithShape="0">
              <a:srgbClr val="000000">
                <a:alpha val="70000"/>
              </a:srgbClr>
            </a:outerShdw>
          </a:effectLst>
        </p:spPr>
      </p:pic>
      <p:sp>
        <p:nvSpPr>
          <p:cNvPr id="27652" name="TextBox 3"/>
          <p:cNvSpPr txBox="1">
            <a:spLocks noChangeArrowheads="1"/>
          </p:cNvSpPr>
          <p:nvPr/>
        </p:nvSpPr>
        <p:spPr bwMode="auto">
          <a:xfrm>
            <a:off x="4572000" y="6324600"/>
            <a:ext cx="441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charset="0"/>
              </a:defRPr>
            </a:lvl1pPr>
            <a:lvl2pPr marL="742950" indent="-285750">
              <a:defRPr>
                <a:solidFill>
                  <a:schemeClr val="tx1"/>
                </a:solidFill>
                <a:latin typeface="Georgia" charset="0"/>
              </a:defRPr>
            </a:lvl2pPr>
            <a:lvl3pPr marL="1143000" indent="-228600">
              <a:defRPr>
                <a:solidFill>
                  <a:schemeClr val="tx1"/>
                </a:solidFill>
                <a:latin typeface="Georgia" charset="0"/>
              </a:defRPr>
            </a:lvl3pPr>
            <a:lvl4pPr marL="1600200" indent="-228600">
              <a:defRPr>
                <a:solidFill>
                  <a:schemeClr val="tx1"/>
                </a:solidFill>
                <a:latin typeface="Georgia" charset="0"/>
              </a:defRPr>
            </a:lvl4pPr>
            <a:lvl5pPr marL="2057400" indent="-228600">
              <a:defRPr>
                <a:solidFill>
                  <a:schemeClr val="tx1"/>
                </a:solidFill>
                <a:latin typeface="Georgia" charset="0"/>
              </a:defRPr>
            </a:lvl5pPr>
            <a:lvl6pPr marL="2514600" indent="-228600" eaLnBrk="0" fontAlgn="base" hangingPunct="0">
              <a:spcBef>
                <a:spcPct val="0"/>
              </a:spcBef>
              <a:spcAft>
                <a:spcPct val="0"/>
              </a:spcAft>
              <a:defRPr>
                <a:solidFill>
                  <a:schemeClr val="tx1"/>
                </a:solidFill>
                <a:latin typeface="Georgia" charset="0"/>
              </a:defRPr>
            </a:lvl6pPr>
            <a:lvl7pPr marL="2971800" indent="-228600" eaLnBrk="0" fontAlgn="base" hangingPunct="0">
              <a:spcBef>
                <a:spcPct val="0"/>
              </a:spcBef>
              <a:spcAft>
                <a:spcPct val="0"/>
              </a:spcAft>
              <a:defRPr>
                <a:solidFill>
                  <a:schemeClr val="tx1"/>
                </a:solidFill>
                <a:latin typeface="Georgia" charset="0"/>
              </a:defRPr>
            </a:lvl7pPr>
            <a:lvl8pPr marL="3429000" indent="-228600" eaLnBrk="0" fontAlgn="base" hangingPunct="0">
              <a:spcBef>
                <a:spcPct val="0"/>
              </a:spcBef>
              <a:spcAft>
                <a:spcPct val="0"/>
              </a:spcAft>
              <a:defRPr>
                <a:solidFill>
                  <a:schemeClr val="tx1"/>
                </a:solidFill>
                <a:latin typeface="Georgia" charset="0"/>
              </a:defRPr>
            </a:lvl8pPr>
            <a:lvl9pPr marL="3886200" indent="-228600" eaLnBrk="0" fontAlgn="base" hangingPunct="0">
              <a:spcBef>
                <a:spcPct val="0"/>
              </a:spcBef>
              <a:spcAft>
                <a:spcPct val="0"/>
              </a:spcAft>
              <a:defRPr>
                <a:solidFill>
                  <a:schemeClr val="tx1"/>
                </a:solidFill>
                <a:latin typeface="Georgia" charset="0"/>
              </a:defRPr>
            </a:lvl9pPr>
          </a:lstStyle>
          <a:p>
            <a:pPr algn="r" eaLnBrk="1" hangingPunct="1"/>
            <a:r>
              <a:rPr lang="en-US" altLang="en-US" sz="2000">
                <a:solidFill>
                  <a:srgbClr val="00467A"/>
                </a:solidFill>
                <a:latin typeface="Arial Narrow" charset="0"/>
                <a:ea typeface="Arial" charset="0"/>
                <a:cs typeface="Arial" charset="0"/>
              </a:rPr>
              <a:t>Center for Excellence in Disabilities</a:t>
            </a:r>
          </a:p>
        </p:txBody>
      </p:sp>
    </p:spTree>
    <p:extLst>
      <p:ext uri="{BB962C8B-B14F-4D97-AF65-F5344CB8AC3E}">
        <p14:creationId xmlns:p14="http://schemas.microsoft.com/office/powerpoint/2010/main" val="278128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descr="1789- Earliest known reference to music therapy in the Columbian Magazine article. &quot;Music Physically Considered&quot;&#10;1936- Williem van de Wall publishes the first &quot;how to&quot; music therapy text, &quot;Music in Institutions&quot;&#10;1940s- Music therapy academic programs open at Michigan State. University of Kansis and College of Pacific.&#10;1950s- The National Association for Music therapy (NAMT) is formed in 1950 and estabishes the Registered Music Therapist (RMT) designation in 1956.&#10;1964- The &quot;Journal of Music Therapy&quot; is first published&#10;1971- The American Association for Music Therapy (AAMT) is formed, philosphically distinct from the NAMT.&#10;1982- The journal &quot;Music Therapy Perspectives&quot; is first published.&#10;1983- The Certification Board of Music Therapists (CBMT) is formed, establishing the MT-BC designation.&#10;1998- Members of NAMT and AAMT vote to merge. Creating the American Music Therapy Association (AMTA)&#10;2005- AMTA and CBMT begin collaboration on the State Recognition Operational Plan to ensure the MT-BC designation is officially recognized by governmental organizations.&#10;2011- Neveda signs the first music therapy license into law, requiring anyone practing music therapy to hold the MT-BC credential.&#10;2015- AMTA hosts the strategic research symposium. Music Therapy Research 2025 to prioritize and guide future research efforts." title="A brief history of music therapy in the United States Timelin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9105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x-none" b="1">
                <a:ea typeface="ＭＳ Ｐゴシック" charset="-128"/>
              </a:rPr>
              <a:t>Becoming an MT-BC:</a:t>
            </a:r>
          </a:p>
        </p:txBody>
      </p:sp>
      <p:sp>
        <p:nvSpPr>
          <p:cNvPr id="54273" name="Content Placeholder 2"/>
          <p:cNvSpPr>
            <a:spLocks noGrp="1"/>
          </p:cNvSpPr>
          <p:nvPr>
            <p:ph sz="quarter" idx="10"/>
          </p:nvPr>
        </p:nvSpPr>
        <p:spPr>
          <a:xfrm>
            <a:off x="331788" y="1165225"/>
            <a:ext cx="8502650" cy="4572000"/>
          </a:xfrm>
        </p:spPr>
        <p:txBody>
          <a:bodyPr/>
          <a:lstStyle/>
          <a:p>
            <a:pPr marL="514350" indent="-514350">
              <a:buFont typeface="Wingdings 2" charset="2"/>
              <a:buAutoNum type="arabicPeriod"/>
            </a:pPr>
            <a:r>
              <a:rPr lang="en-US" altLang="x-none">
                <a:ea typeface="ＭＳ Ｐゴシック" charset="-128"/>
              </a:rPr>
              <a:t>Graduate from a nationally accredited university with a bachelors or masters degree in music therapy. </a:t>
            </a:r>
          </a:p>
          <a:p>
            <a:pPr marL="514350" indent="-514350">
              <a:buFont typeface="Wingdings 2" charset="2"/>
              <a:buAutoNum type="arabicPeriod"/>
            </a:pPr>
            <a:r>
              <a:rPr lang="en-US" altLang="x-none">
                <a:ea typeface="ＭＳ Ｐゴシック" charset="-128"/>
              </a:rPr>
              <a:t>Complete at least 1200 clinical hours at an approved internship under the supervision of an MT-BC. </a:t>
            </a:r>
          </a:p>
          <a:p>
            <a:pPr marL="514350" indent="-514350">
              <a:buFont typeface="Wingdings 2" charset="2"/>
              <a:buAutoNum type="arabicPeriod"/>
            </a:pPr>
            <a:r>
              <a:rPr lang="en-US" altLang="x-none">
                <a:ea typeface="ＭＳ Ｐゴシック" charset="-128"/>
              </a:rPr>
              <a:t>Pass the Boards and become an MT-BC (Music Therapist Board Certified) </a:t>
            </a:r>
          </a:p>
          <a:p>
            <a:pPr marL="514350" indent="-514350">
              <a:buFont typeface="Wingdings 2" charset="2"/>
              <a:buAutoNum type="arabicPeriod"/>
            </a:pPr>
            <a:r>
              <a:rPr lang="en-US" altLang="x-none">
                <a:ea typeface="ＭＳ Ｐゴシック" charset="-128"/>
              </a:rPr>
              <a:t>Maintain Certification every five years by completing continuing education. </a:t>
            </a:r>
          </a:p>
          <a:p>
            <a:pPr marL="514350" indent="-514350">
              <a:buFont typeface="Wingdings 2" charset="2"/>
              <a:buAutoNum type="arabicPeriod"/>
            </a:pPr>
            <a:endParaRPr lang="en-US" altLang="x-none">
              <a:ea typeface="ＭＳ Ｐゴシック" charset="-128"/>
            </a:endParaRPr>
          </a:p>
          <a:p>
            <a:pPr marL="514350" indent="-514350">
              <a:buFont typeface="Wingdings 2" charset="2"/>
              <a:buNone/>
            </a:pPr>
            <a:endParaRPr lang="en-US" altLang="x-none">
              <a:ea typeface="ＭＳ Ｐゴシック" charset="-128"/>
            </a:endParaRPr>
          </a:p>
        </p:txBody>
      </p:sp>
    </p:spTree>
    <p:extLst>
      <p:ext uri="{BB962C8B-B14F-4D97-AF65-F5344CB8AC3E}">
        <p14:creationId xmlns:p14="http://schemas.microsoft.com/office/powerpoint/2010/main" val="891646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altLang="x-none"/>
              <a:t>Facilities a MT might work at?</a:t>
            </a:r>
          </a:p>
        </p:txBody>
      </p:sp>
      <p:sp>
        <p:nvSpPr>
          <p:cNvPr id="37890" name="Content Placeholder 2"/>
          <p:cNvSpPr>
            <a:spLocks noGrp="1"/>
          </p:cNvSpPr>
          <p:nvPr>
            <p:ph sz="quarter" idx="1"/>
          </p:nvPr>
        </p:nvSpPr>
        <p:spPr>
          <a:xfrm>
            <a:off x="320675" y="1066800"/>
            <a:ext cx="8502650" cy="4648200"/>
          </a:xfrm>
        </p:spPr>
        <p:txBody>
          <a:bodyPr/>
          <a:lstStyle/>
          <a:p>
            <a:r>
              <a:rPr lang="en-US" altLang="x-none" sz="2400" dirty="0"/>
              <a:t>Hospitals</a:t>
            </a:r>
          </a:p>
          <a:p>
            <a:r>
              <a:rPr lang="en-US" altLang="x-none" sz="2400" dirty="0"/>
              <a:t>School Districts</a:t>
            </a:r>
          </a:p>
          <a:p>
            <a:r>
              <a:rPr lang="en-US" altLang="x-none" sz="2400" dirty="0"/>
              <a:t>Psychiatric Facilities</a:t>
            </a:r>
          </a:p>
          <a:p>
            <a:r>
              <a:rPr lang="en-US" altLang="x-none" sz="2400" dirty="0"/>
              <a:t>Hospice </a:t>
            </a:r>
          </a:p>
          <a:p>
            <a:r>
              <a:rPr lang="en-US" altLang="x-none" sz="2400" dirty="0"/>
              <a:t>VA Centers</a:t>
            </a:r>
          </a:p>
          <a:p>
            <a:r>
              <a:rPr lang="en-US" altLang="x-none" sz="2400" dirty="0"/>
              <a:t>Rehab Facilities</a:t>
            </a:r>
          </a:p>
          <a:p>
            <a:r>
              <a:rPr lang="en-US" altLang="x-none" sz="2400" dirty="0"/>
              <a:t>Doctors Offices</a:t>
            </a:r>
          </a:p>
          <a:p>
            <a:r>
              <a:rPr lang="en-US" altLang="x-none" sz="2400" dirty="0"/>
              <a:t>Assisted Living</a:t>
            </a:r>
          </a:p>
          <a:p>
            <a:r>
              <a:rPr lang="en-US" altLang="x-none" sz="2400" dirty="0"/>
              <a:t>Prisons</a:t>
            </a:r>
          </a:p>
          <a:p>
            <a:r>
              <a:rPr lang="en-US" altLang="x-none" sz="2400" dirty="0"/>
              <a:t>Private Practice </a:t>
            </a:r>
          </a:p>
          <a:p>
            <a:endParaRPr lang="en-US" altLang="x-none" sz="2400" dirty="0"/>
          </a:p>
          <a:p>
            <a:endParaRPr lang="en-US" altLang="x-none" sz="2400" dirty="0"/>
          </a:p>
          <a:p>
            <a:endParaRPr lang="en-US" altLang="x-none" sz="2400" dirty="0"/>
          </a:p>
          <a:p>
            <a:endParaRPr lang="en-US" altLang="x-none" sz="2400" dirty="0"/>
          </a:p>
          <a:p>
            <a:endParaRPr lang="en-US" altLang="x-none" sz="2400" dirty="0"/>
          </a:p>
          <a:p>
            <a:endParaRPr lang="en-US" altLang="x-none" dirty="0"/>
          </a:p>
          <a:p>
            <a:endParaRPr lang="en-US" altLang="x-none" dirty="0"/>
          </a:p>
        </p:txBody>
      </p:sp>
    </p:spTree>
    <p:extLst>
      <p:ext uri="{BB962C8B-B14F-4D97-AF65-F5344CB8AC3E}">
        <p14:creationId xmlns:p14="http://schemas.microsoft.com/office/powerpoint/2010/main" val="139092461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ASPOLLED" val="2196C2E466F44E1AB3169FC34D67A897"/>
  <p:tag name="TPVERSION" val="6"/>
  <p:tag name="TPFULLVERSION" val="6.0.1.2"/>
  <p:tag name="PPTVERSION" val="14"/>
  <p:tag name="TPOS" val="2"/>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FFC000"/>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19076</TotalTime>
  <Words>1737</Words>
  <Application>Microsoft Office PowerPoint</Application>
  <PresentationFormat>On-screen Show (4:3)</PresentationFormat>
  <Paragraphs>272</Paragraphs>
  <Slides>31</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ＭＳ Ｐゴシック</vt:lpstr>
      <vt:lpstr>Arial</vt:lpstr>
      <vt:lpstr>Arial Narrow</vt:lpstr>
      <vt:lpstr>Calibri</vt:lpstr>
      <vt:lpstr>Georgia</vt:lpstr>
      <vt:lpstr>Wingdings</vt:lpstr>
      <vt:lpstr>Wingdings 2</vt:lpstr>
      <vt:lpstr>Civic</vt:lpstr>
      <vt:lpstr>Music Therapy and traumatic brain injury</vt:lpstr>
      <vt:lpstr>PowerPoint Presentation</vt:lpstr>
      <vt:lpstr>A part of West Virginia University &amp; WVU Health Sciences Center </vt:lpstr>
      <vt:lpstr>PowerPoint Presentation</vt:lpstr>
      <vt:lpstr>PowerPoint Presentation</vt:lpstr>
      <vt:lpstr>About CED</vt:lpstr>
      <vt:lpstr>PowerPoint Presentation</vt:lpstr>
      <vt:lpstr>Becoming an MT-BC:</vt:lpstr>
      <vt:lpstr>Facilities a MT might work at?</vt:lpstr>
      <vt:lpstr>PowerPoint Presentation</vt:lpstr>
      <vt:lpstr>PowerPoint Presentation</vt:lpstr>
      <vt:lpstr>How is music, and its specific elements, different?</vt:lpstr>
      <vt:lpstr>PowerPoint Presentation</vt:lpstr>
      <vt:lpstr>PowerPoint Presentation</vt:lpstr>
      <vt:lpstr>PowerPoint Presentation</vt:lpstr>
      <vt:lpstr>Goal Areas:</vt:lpstr>
      <vt:lpstr>Therapeutic Instrumental Music Performance (TIMP)</vt:lpstr>
      <vt:lpstr>Musical Neglect Training (MNT)</vt:lpstr>
      <vt:lpstr>Musical Attention Control Training (MACT)</vt:lpstr>
      <vt:lpstr>Musical Executive Functioning Training (MEFT)</vt:lpstr>
      <vt:lpstr>Rhythmic Auditory Stimulation (RAS)</vt:lpstr>
      <vt:lpstr>Melodic Intonation Therapy (MIT)</vt:lpstr>
      <vt:lpstr>Patterned Sensory Enhancement (PSE)</vt:lpstr>
      <vt:lpstr>Other Music Therapy Interventions: </vt:lpstr>
      <vt:lpstr>Music therapy at the CED:</vt:lpstr>
      <vt:lpstr>Cost Effectiveness</vt:lpstr>
      <vt:lpstr>Reimbursement: Medicare &amp; Medicaid</vt:lpstr>
      <vt:lpstr>Reimbursement: Other Sources</vt:lpstr>
      <vt:lpstr>Music can lift us out of depression or move us to tears..   It is a remedy, a tonic, orange juice for the ear.   But for many of my neurologic patients, music is even more–   It can provide access even when no medication can, to movement, to speech, to life.   For them, music is not a luxury, it is a necessity.   - Oliver Sacks</vt:lpstr>
      <vt:lpstr>PowerPoint Presentation</vt:lpstr>
      <vt:lpstr>Katie Martin, MT-BC, NMT Creative Arts Therapy Coordinator  Center for Excellence in Disabilities  kathleen.martin@hsc.wvu.edu 304-293-4692 ext. 60638 www.cedwvu.org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Disability Etiquette</dc:title>
  <dc:creator>Teresa McCourt</dc:creator>
  <cp:lastModifiedBy>Lanham, Courtney</cp:lastModifiedBy>
  <cp:revision>442</cp:revision>
  <cp:lastPrinted>2013-10-22T18:06:03Z</cp:lastPrinted>
  <dcterms:created xsi:type="dcterms:W3CDTF">2011-12-22T13:39:35Z</dcterms:created>
  <dcterms:modified xsi:type="dcterms:W3CDTF">2018-05-04T14:06:28Z</dcterms:modified>
</cp:coreProperties>
</file>