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6" r:id="rId2"/>
    <p:sldId id="263" r:id="rId3"/>
    <p:sldId id="264" r:id="rId4"/>
    <p:sldId id="360" r:id="rId5"/>
    <p:sldId id="349" r:id="rId6"/>
    <p:sldId id="348" r:id="rId7"/>
    <p:sldId id="350" r:id="rId8"/>
    <p:sldId id="347" r:id="rId9"/>
    <p:sldId id="378" r:id="rId10"/>
    <p:sldId id="351" r:id="rId11"/>
    <p:sldId id="272" r:id="rId12"/>
    <p:sldId id="273" r:id="rId13"/>
    <p:sldId id="364" r:id="rId14"/>
    <p:sldId id="362" r:id="rId15"/>
    <p:sldId id="278" r:id="rId16"/>
    <p:sldId id="283" r:id="rId17"/>
    <p:sldId id="279" r:id="rId18"/>
    <p:sldId id="280" r:id="rId19"/>
    <p:sldId id="355" r:id="rId20"/>
    <p:sldId id="356" r:id="rId21"/>
    <p:sldId id="309" r:id="rId22"/>
    <p:sldId id="310" r:id="rId23"/>
    <p:sldId id="313" r:id="rId24"/>
    <p:sldId id="314" r:id="rId25"/>
    <p:sldId id="315" r:id="rId26"/>
    <p:sldId id="379" r:id="rId27"/>
    <p:sldId id="380" r:id="rId28"/>
    <p:sldId id="381" r:id="rId29"/>
    <p:sldId id="382" r:id="rId30"/>
    <p:sldId id="383" r:id="rId31"/>
    <p:sldId id="384" r:id="rId32"/>
    <p:sldId id="385" r:id="rId33"/>
    <p:sldId id="386" r:id="rId34"/>
    <p:sldId id="387" r:id="rId35"/>
    <p:sldId id="388" r:id="rId36"/>
    <p:sldId id="389" r:id="rId37"/>
    <p:sldId id="390" r:id="rId38"/>
    <p:sldId id="391" r:id="rId39"/>
    <p:sldId id="392" r:id="rId40"/>
    <p:sldId id="393" r:id="rId41"/>
    <p:sldId id="394" r:id="rId42"/>
    <p:sldId id="395" r:id="rId43"/>
    <p:sldId id="396" r:id="rId44"/>
    <p:sldId id="397" r:id="rId45"/>
    <p:sldId id="398" r:id="rId46"/>
    <p:sldId id="399" r:id="rId47"/>
    <p:sldId id="400" r:id="rId48"/>
    <p:sldId id="401" r:id="rId49"/>
    <p:sldId id="402" r:id="rId50"/>
    <p:sldId id="403" r:id="rId51"/>
    <p:sldId id="404" r:id="rId52"/>
    <p:sldId id="405" r:id="rId53"/>
    <p:sldId id="40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FF7FCA-AC92-294E-8100-4F106C8BB633}">
          <p14:sldIdLst>
            <p14:sldId id="256"/>
            <p14:sldId id="263"/>
            <p14:sldId id="264"/>
            <p14:sldId id="360"/>
            <p14:sldId id="349"/>
            <p14:sldId id="348"/>
            <p14:sldId id="350"/>
            <p14:sldId id="347"/>
            <p14:sldId id="378"/>
            <p14:sldId id="351"/>
            <p14:sldId id="272"/>
            <p14:sldId id="273"/>
            <p14:sldId id="364"/>
            <p14:sldId id="362"/>
            <p14:sldId id="278"/>
            <p14:sldId id="283"/>
            <p14:sldId id="279"/>
            <p14:sldId id="280"/>
            <p14:sldId id="355"/>
            <p14:sldId id="356"/>
            <p14:sldId id="309"/>
            <p14:sldId id="310"/>
            <p14:sldId id="313"/>
            <p14:sldId id="314"/>
            <p14:sldId id="315"/>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Lst>
        </p14:section>
        <p14:section name="Untitled Section" id="{BDE4CA84-56F7-9644-B001-3AD282B7BD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BDA8"/>
    <a:srgbClr val="FF8112"/>
    <a:srgbClr val="F953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AA224A-58A6-C944-A357-8F05A506EDB8}" type="datetimeFigureOut">
              <a:rPr lang="en-US" smtClean="0"/>
              <a:t>5/9/2018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C96A32-5A6C-7141-8465-C23DC99E3DAE}" type="slidenum">
              <a:rPr lang="en-US" smtClean="0"/>
              <a:t>‹#›</a:t>
            </a:fld>
            <a:endParaRPr lang="en-US"/>
          </a:p>
        </p:txBody>
      </p:sp>
    </p:spTree>
    <p:extLst>
      <p:ext uri="{BB962C8B-B14F-4D97-AF65-F5344CB8AC3E}">
        <p14:creationId xmlns:p14="http://schemas.microsoft.com/office/powerpoint/2010/main" val="1540159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32DF2F-E156-2747-B7A8-376A74BD5045}" type="datetimeFigureOut">
              <a:rPr lang="en-US" smtClean="0"/>
              <a:t>5/9/2018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8BA9DF-FE2C-BA4C-A3A4-CCF0B65928F6}" type="slidenum">
              <a:rPr lang="en-US" smtClean="0"/>
              <a:t>‹#›</a:t>
            </a:fld>
            <a:endParaRPr lang="en-US"/>
          </a:p>
        </p:txBody>
      </p:sp>
    </p:spTree>
    <p:extLst>
      <p:ext uri="{BB962C8B-B14F-4D97-AF65-F5344CB8AC3E}">
        <p14:creationId xmlns:p14="http://schemas.microsoft.com/office/powerpoint/2010/main" val="35306909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xmlns="" id="{389CFEDE-207B-984F-A7F1-B4B889E2F5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F5D2F16-8601-8744-BC3C-26ACDABE161A}" type="slidenum">
              <a:rPr lang="en-US" altLang="en-US" sz="1200">
                <a:solidFill>
                  <a:srgbClr val="000000"/>
                </a:solidFill>
                <a:ea typeface="ヒラギノ角ゴ ProN W3" panose="020B0300000000000000" pitchFamily="34" charset="-128"/>
                <a:sym typeface="Arial" panose="020B0604020202020204" pitchFamily="34" charset="0"/>
              </a:rPr>
              <a:pPr eaLnBrk="1" hangingPunct="1"/>
              <a:t>16</a:t>
            </a:fld>
            <a:endParaRPr lang="en-US" altLang="en-US" sz="1200">
              <a:solidFill>
                <a:srgbClr val="000000"/>
              </a:solidFill>
              <a:ea typeface="ヒラギノ角ゴ ProN W3" panose="020B0300000000000000" pitchFamily="34" charset="-128"/>
              <a:sym typeface="Arial" panose="020B0604020202020204" pitchFamily="34" charset="0"/>
            </a:endParaRPr>
          </a:p>
        </p:txBody>
      </p:sp>
      <p:sp>
        <p:nvSpPr>
          <p:cNvPr id="28674" name="Rectangle 2">
            <a:extLst>
              <a:ext uri="{FF2B5EF4-FFF2-40B4-BE49-F238E27FC236}">
                <a16:creationId xmlns:a16="http://schemas.microsoft.com/office/drawing/2014/main" xmlns="" id="{BF2BDA73-77A7-2344-AD61-6E6484954DC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xmlns="" id="{4C1AB80A-5A62-D84F-8B71-3F88BE307C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Limited understanding of metabolic process in humans.  Research is based on rodent model.</a:t>
            </a:r>
          </a:p>
          <a:p>
            <a:r>
              <a:rPr lang="en-US" altLang="en-US">
                <a:latin typeface="Times New Roman" panose="02020603050405020304" pitchFamily="18" charset="0"/>
                <a:ea typeface="ＭＳ Ｐゴシック" panose="020B0600070205080204" pitchFamily="34" charset="-128"/>
              </a:rPr>
              <a:t>No gross anatomic findings with concussion</a:t>
            </a:r>
          </a:p>
        </p:txBody>
      </p:sp>
    </p:spTree>
    <p:extLst>
      <p:ext uri="{BB962C8B-B14F-4D97-AF65-F5344CB8AC3E}">
        <p14:creationId xmlns:p14="http://schemas.microsoft.com/office/powerpoint/2010/main" val="284751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xmlns="" id="{FD20E7C2-232E-B240-8F8D-73464F3E3A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EC100F2-58A3-B642-8509-B80D25E2888E}" type="slidenum">
              <a:rPr lang="en-US" altLang="en-US" sz="1200">
                <a:solidFill>
                  <a:srgbClr val="000000"/>
                </a:solidFill>
                <a:latin typeface="Times New Roman" panose="02020603050405020304" pitchFamily="18" charset="0"/>
                <a:ea typeface="ヒラギノ角ゴ ProN W3" panose="020B0300000000000000" pitchFamily="34" charset="-128"/>
                <a:sym typeface="Arial" panose="020B0604020202020204" pitchFamily="34" charset="0"/>
              </a:rPr>
              <a:pPr eaLnBrk="1" hangingPunct="1"/>
              <a:t>18</a:t>
            </a:fld>
            <a:endParaRPr lang="en-US" altLang="en-US" sz="1200">
              <a:solidFill>
                <a:srgbClr val="000000"/>
              </a:solidFill>
              <a:latin typeface="Times New Roman" panose="02020603050405020304" pitchFamily="18" charset="0"/>
              <a:ea typeface="ヒラギノ角ゴ ProN W3" panose="020B0300000000000000" pitchFamily="34" charset="-128"/>
              <a:sym typeface="Arial" panose="020B0604020202020204" pitchFamily="34" charset="0"/>
            </a:endParaRPr>
          </a:p>
        </p:txBody>
      </p:sp>
      <p:sp>
        <p:nvSpPr>
          <p:cNvPr id="24578" name="Rectangle 2">
            <a:extLst>
              <a:ext uri="{FF2B5EF4-FFF2-40B4-BE49-F238E27FC236}">
                <a16:creationId xmlns:a16="http://schemas.microsoft.com/office/drawing/2014/main" xmlns="" id="{6D2C45C8-F171-9C44-8AED-D3C13A40EAB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xmlns="" id="{EDAD7668-A663-AC46-B6EE-4C5AA7ABA8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Most patients with mtbi recover within 5-10 days, unclear how many go on to have long term issues, especially in kids.</a:t>
            </a:r>
          </a:p>
          <a:p>
            <a:pPr eaLnBrk="1" hangingPunct="1">
              <a:spcBef>
                <a:spcPct val="0"/>
              </a:spcBef>
            </a:pPr>
            <a:r>
              <a:rPr lang="en-US" altLang="en-US">
                <a:latin typeface="Times New Roman" panose="02020603050405020304" pitchFamily="18" charset="0"/>
                <a:ea typeface="ＭＳ Ｐゴシック" panose="020B0600070205080204" pitchFamily="34" charset="-128"/>
              </a:rPr>
              <a:t>One study suggested as many as 5-10% may have long term disabling problems</a:t>
            </a:r>
          </a:p>
        </p:txBody>
      </p:sp>
    </p:spTree>
    <p:extLst>
      <p:ext uri="{BB962C8B-B14F-4D97-AF65-F5344CB8AC3E}">
        <p14:creationId xmlns:p14="http://schemas.microsoft.com/office/powerpoint/2010/main" val="57396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xmlns="" id="{AE0833EC-2A45-9A4D-AD0E-E4CD76312286}"/>
              </a:ext>
            </a:extLst>
          </p:cNvPr>
          <p:cNvSpPr>
            <a:spLocks noGrp="1" noRot="1" noChangeAspect="1" noTextEdit="1"/>
          </p:cNvSpPr>
          <p:nvPr>
            <p:ph type="sldImg"/>
          </p:nvPr>
        </p:nvSpPr>
        <p:spPr>
          <a:ln/>
        </p:spPr>
      </p:sp>
      <p:sp>
        <p:nvSpPr>
          <p:cNvPr id="61442" name="Notes Placeholder 2">
            <a:extLst>
              <a:ext uri="{FF2B5EF4-FFF2-40B4-BE49-F238E27FC236}">
                <a16:creationId xmlns:a16="http://schemas.microsoft.com/office/drawing/2014/main" xmlns="" id="{91FAAEE2-EFB3-F246-8A77-61F5741B02B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Diagnosis</a:t>
            </a:r>
          </a:p>
          <a:p>
            <a:pPr eaLnBrk="1" hangingPunct="1">
              <a:spcBef>
                <a:spcPct val="0"/>
              </a:spcBef>
            </a:pPr>
            <a:r>
              <a:rPr lang="en-US" altLang="en-US">
                <a:latin typeface="Calibri" panose="020F0502020204030204" pitchFamily="34" charset="0"/>
                <a:ea typeface="ＭＳ Ｐゴシック" panose="020B0600070205080204" pitchFamily="34" charset="-128"/>
              </a:rPr>
              <a:t>CT/Bleed</a:t>
            </a:r>
          </a:p>
          <a:p>
            <a:pPr eaLnBrk="1" hangingPunct="1">
              <a:spcBef>
                <a:spcPct val="0"/>
              </a:spcBef>
            </a:pPr>
            <a:r>
              <a:rPr lang="en-US" altLang="en-US">
                <a:latin typeface="Calibri" panose="020F0502020204030204" pitchFamily="34" charset="0"/>
                <a:ea typeface="ＭＳ Ｐゴシック" panose="020B0600070205080204" pitchFamily="34" charset="-128"/>
              </a:rPr>
              <a:t>Pathophysiology - cells</a:t>
            </a:r>
          </a:p>
          <a:p>
            <a:pPr eaLnBrk="1" hangingPunct="1">
              <a:spcBef>
                <a:spcPct val="0"/>
              </a:spcBef>
            </a:pPr>
            <a:r>
              <a:rPr lang="en-US" altLang="en-US">
                <a:latin typeface="Calibri" panose="020F0502020204030204" pitchFamily="34" charset="0"/>
                <a:ea typeface="ＭＳ Ｐゴシック" panose="020B0600070205080204" pitchFamily="34" charset="-128"/>
              </a:rPr>
              <a:t>Rest/Reduce</a:t>
            </a:r>
          </a:p>
          <a:p>
            <a:pPr eaLnBrk="1" hangingPunct="1">
              <a:spcBef>
                <a:spcPct val="0"/>
              </a:spcBef>
            </a:pPr>
            <a:r>
              <a:rPr lang="en-US" altLang="en-US">
                <a:latin typeface="Calibri" panose="020F0502020204030204" pitchFamily="34" charset="0"/>
                <a:ea typeface="ＭＳ Ｐゴシック" panose="020B0600070205080204" pitchFamily="34" charset="-128"/>
              </a:rPr>
              <a:t>Fish oils</a:t>
            </a:r>
          </a:p>
          <a:p>
            <a:pPr eaLnBrk="1" hangingPunct="1">
              <a:spcBef>
                <a:spcPct val="0"/>
              </a:spcBef>
            </a:pPr>
            <a:r>
              <a:rPr lang="en-US" altLang="en-US">
                <a:latin typeface="Calibri" panose="020F0502020204030204" pitchFamily="34" charset="0"/>
                <a:ea typeface="ＭＳ Ｐゴシック" panose="020B0600070205080204" pitchFamily="34" charset="-128"/>
              </a:rPr>
              <a:t>Magnesium</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xmlns="" id="{7716A92B-61C9-2847-9987-2FD21729EFA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48A7FAF-794E-344B-AB41-2706E6354520}" type="slidenum">
              <a:rPr lang="en-US" altLang="en-US" sz="1200"/>
              <a:pPr eaLnBrk="1" hangingPunct="1"/>
              <a:t>21</a:t>
            </a:fld>
            <a:endParaRPr lang="en-US" altLang="en-US" sz="1200"/>
          </a:p>
        </p:txBody>
      </p:sp>
    </p:spTree>
    <p:extLst>
      <p:ext uri="{BB962C8B-B14F-4D97-AF65-F5344CB8AC3E}">
        <p14:creationId xmlns:p14="http://schemas.microsoft.com/office/powerpoint/2010/main" val="27041286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4891" y="4624668"/>
            <a:ext cx="8414309" cy="933450"/>
          </a:xfrm>
        </p:spPr>
        <p:txBody>
          <a:bodyPr>
            <a:noAutofit/>
          </a:bodyPr>
          <a:lstStyle>
            <a:lvl1pPr algn="ctr">
              <a:defRPr sz="3600" b="1">
                <a:solidFill>
                  <a:srgbClr val="22BDA8"/>
                </a:solidFill>
              </a:defRPr>
            </a:lvl1pPr>
          </a:lstStyle>
          <a:p>
            <a:r>
              <a:rPr lang="en-US" dirty="0" err="1"/>
              <a:t>GetSchooledOnConcussions.com</a:t>
            </a:r>
            <a:endParaRPr dirty="0"/>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a:t>All rights reserved: © GetSchooledOnConcussions.com </a:t>
            </a: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Picture 12" descr="GET SCHOOLED .white back.jpg"/>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4789" b="100000" l="1875" r="100000">
                        <a14:foregroundMark x1="39063" y1="84648" x2="39063" y2="84648"/>
                        <a14:foregroundMark x1="50729" y1="60704" x2="50729" y2="60704"/>
                        <a14:foregroundMark x1="92813" y1="86761" x2="92813" y2="86761"/>
                        <a14:backgroundMark x1="3958" y1="86479" x2="3958" y2="86479"/>
                        <a14:backgroundMark x1="2708" y1="8169" x2="1979" y2="77606"/>
                        <a14:backgroundMark x1="39688" y1="55493" x2="39688" y2="55493"/>
                        <a14:backgroundMark x1="39688" y1="55493" x2="39688" y2="55493"/>
                        <a14:backgroundMark x1="39688" y1="55493" x2="39688" y2="55493"/>
                        <a14:backgroundMark x1="39688" y1="55493" x2="39688" y2="55493"/>
                        <a14:backgroundMark x1="32708" y1="74930" x2="32708" y2="74930"/>
                        <a14:backgroundMark x1="32708" y1="74930" x2="32708" y2="74930"/>
                        <a14:backgroundMark x1="4167" y1="74930" x2="36563" y2="84366"/>
                        <a14:backgroundMark x1="13333" y1="92958" x2="13333" y2="92958"/>
                        <a14:backgroundMark x1="21979" y1="95211" x2="21979" y2="95211"/>
                        <a14:backgroundMark x1="37708" y1="94366" x2="37708" y2="94366"/>
                        <a14:backgroundMark x1="37708" y1="94366" x2="37708" y2="94366"/>
                        <a14:backgroundMark x1="28958" y1="95211" x2="28958" y2="95211"/>
                        <a14:backgroundMark x1="41667" y1="89014" x2="56042" y2="98451"/>
                        <a14:backgroundMark x1="64479" y1="97324" x2="70313" y2="97606"/>
                      </a14:backgroundRemoval>
                    </a14:imgEffect>
                  </a14:imgLayer>
                </a14:imgProps>
              </a:ext>
              <a:ext uri="{28A0092B-C50C-407E-A947-70E740481C1C}">
                <a14:useLocalDpi xmlns:a14="http://schemas.microsoft.com/office/drawing/2010/main" val="0"/>
              </a:ext>
            </a:extLst>
          </a:blip>
          <a:stretch>
            <a:fillRect/>
          </a:stretch>
        </p:blipFill>
        <p:spPr>
          <a:xfrm>
            <a:off x="282575" y="443448"/>
            <a:ext cx="4235451" cy="32086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6" name="Footer Placeholder 5"/>
          <p:cNvSpPr>
            <a:spLocks noGrp="1"/>
          </p:cNvSpPr>
          <p:nvPr>
            <p:ph type="ftr" sz="quarter" idx="11"/>
          </p:nvPr>
        </p:nvSpPr>
        <p:spPr/>
        <p:txBody>
          <a:bodyPr/>
          <a:lstStyle/>
          <a:p>
            <a:r>
              <a:rPr lang="en-US"/>
              <a:t>All rights reserved: © GetSchooledOnConcussions.com </a:t>
            </a:r>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Rectangle 10"/>
          <p:cNvSpPr/>
          <p:nvPr userDrawn="1"/>
        </p:nvSpPr>
        <p:spPr>
          <a:xfrm>
            <a:off x="8166847" y="209062"/>
            <a:ext cx="768227" cy="2039112"/>
          </a:xfrm>
          <a:prstGeom prst="rect">
            <a:avLst/>
          </a:prstGeom>
          <a:solidFill>
            <a:srgbClr val="F9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4" name="Footer Placeholder 3"/>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Footer Placeholder 2"/>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859305" y="6423585"/>
            <a:ext cx="4906869"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solidFill>
                  <a:srgbClr val="22BDA8"/>
                </a:solidFill>
              </a:defRPr>
            </a:lvl1pPr>
          </a:lstStyle>
          <a:p>
            <a:r>
              <a:rPr lang="en-US" dirty="0"/>
              <a:t>Click to edit Master title style</a:t>
            </a:r>
            <a:endParaRPr dirty="0"/>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191000" y="6423585"/>
            <a:ext cx="4800600"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rgbClr val="FF8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a:prstGeom prst="rect">
            <a:avLst/>
          </a:prstGeom>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a:t>All rights reserved: © GetSchooledOnConcussions.com </a:t>
            </a:r>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174812"/>
            <a:ext cx="2057400" cy="2039112"/>
          </a:xfrm>
          <a:prstGeom prst="rect">
            <a:avLst/>
          </a:prstGeom>
          <a:solidFill>
            <a:srgbClr val="FF8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8112"/>
              </a:solidFill>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a:prstGeom prst="rect">
            <a:avLst/>
          </a:prstGeom>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a:t>All rights reserved: © GetSchooledOnConcussions.com </a:t>
            </a:r>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rgbClr val="FF8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61620"/>
            <a:ext cx="2057400" cy="2039112"/>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solidFill>
                  <a:srgbClr val="22BDA8"/>
                </a:solidFill>
              </a:defRPr>
            </a:lvl1pPr>
          </a:lstStyle>
          <a:p>
            <a:r>
              <a:rPr lang="en-US" dirty="0"/>
              <a:t>Click to edit Master title style</a:t>
            </a:r>
            <a:endParaRPr dirty="0"/>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750361" y="6423585"/>
            <a:ext cx="4258171"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rgbClr val="FF8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SOCTemplate2.23.1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All rights reserved: © GetSchooledOnConcussions.com </a:t>
            </a:r>
            <a:endParaRPr lang="en-US" dirty="0"/>
          </a:p>
        </p:txBody>
      </p:sp>
      <p:sp>
        <p:nvSpPr>
          <p:cNvPr id="4" name="Slide Number Placeholder 3"/>
          <p:cNvSpPr>
            <a:spLocks noGrp="1"/>
          </p:cNvSpPr>
          <p:nvPr>
            <p:ph type="sldNum" sz="quarter" idx="11"/>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74730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a:xfrm>
            <a:off x="4800600" y="6425640"/>
            <a:ext cx="4128247" cy="365125"/>
          </a:xfrm>
        </p:spPr>
        <p:txBody>
          <a:bodyPr/>
          <a:lstStyle>
            <a:lvl1pPr algn="r">
              <a:defRPr/>
            </a:lvl1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rgbClr val="F9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3" name="Rectangle 12"/>
          <p:cNvSpPr/>
          <p:nvPr userDrawn="1"/>
        </p:nvSpPr>
        <p:spPr>
          <a:xfrm>
            <a:off x="8227648" y="267676"/>
            <a:ext cx="642097" cy="1600200"/>
          </a:xfrm>
          <a:prstGeom prst="rect">
            <a:avLst/>
          </a:prstGeom>
          <a:solidFill>
            <a:srgbClr val="F9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Footer Placeholder 7"/>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p:cNvSpPr/>
          <p:nvPr userDrawn="1"/>
        </p:nvSpPr>
        <p:spPr>
          <a:xfrm>
            <a:off x="8166847" y="242234"/>
            <a:ext cx="787766" cy="1648746"/>
          </a:xfrm>
          <a:prstGeom prst="rect">
            <a:avLst/>
          </a:prstGeom>
          <a:solidFill>
            <a:srgbClr val="F9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
        <p:nvSpPr>
          <p:cNvPr id="9" name="Rectangle 8"/>
          <p:cNvSpPr/>
          <p:nvPr userDrawn="1"/>
        </p:nvSpPr>
        <p:spPr>
          <a:xfrm>
            <a:off x="8186385" y="223960"/>
            <a:ext cx="692991" cy="1787525"/>
          </a:xfrm>
          <a:prstGeom prst="rect">
            <a:avLst/>
          </a:prstGeom>
          <a:solidFill>
            <a:srgbClr val="F9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solidFill>
                  <a:srgbClr val="22BDA8"/>
                </a:solidFill>
              </a:defRPr>
            </a:lvl1pPr>
          </a:lstStyle>
          <a:p>
            <a:r>
              <a:rPr lang="en-US" dirty="0"/>
              <a:t>Click to edit Master title style</a:t>
            </a:r>
            <a:endParaRPr dirty="0"/>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Rectangle 11"/>
          <p:cNvSpPr/>
          <p:nvPr userDrawn="1"/>
        </p:nvSpPr>
        <p:spPr>
          <a:xfrm>
            <a:off x="8166847" y="222696"/>
            <a:ext cx="826843" cy="1792224"/>
          </a:xfrm>
          <a:prstGeom prst="rect">
            <a:avLst/>
          </a:prstGeom>
          <a:solidFill>
            <a:srgbClr val="F9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498474" y="6241022"/>
            <a:ext cx="6122894" cy="365125"/>
          </a:xfrm>
          <a:prstGeom prst="rect">
            <a:avLst/>
          </a:prstGeom>
        </p:spPr>
        <p:txBody>
          <a:bodyPr vert="horz" lIns="91440" tIns="45720" rIns="91440" bIns="45720" rtlCol="0" anchor="ctr"/>
          <a:lstStyle>
            <a:lvl1pPr algn="l">
              <a:defRPr sz="1100" b="1">
                <a:solidFill>
                  <a:schemeClr val="tx1">
                    <a:lumMod val="65000"/>
                    <a:lumOff val="35000"/>
                  </a:schemeClr>
                </a:solidFill>
              </a:defRPr>
            </a:lvl1pPr>
          </a:lstStyle>
          <a:p>
            <a:r>
              <a:rPr lang="en-US"/>
              <a:t>All rights reserved: © GetSchooledOnConcussions.com </a:t>
            </a:r>
            <a:endParaRPr lang="en-US"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yKUAnP5woco?rel=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cid:image005.png@01CF1144.88043860"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hyperlink" Target="http://www.cdc.gov/concussion/" TargetMode="External"/><Relationship Id="rId3" Type="http://schemas.openxmlformats.org/officeDocument/2006/relationships/image" Target="../media/image50.emf"/><Relationship Id="rId7" Type="http://schemas.openxmlformats.org/officeDocument/2006/relationships/hyperlink" Target="http://www.reapconcussion.com/" TargetMode="External"/><Relationship Id="rId12" Type="http://schemas.openxmlformats.org/officeDocument/2006/relationships/hyperlink" Target="http://www.getschooledonconcussions.com/" TargetMode="External"/><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hyperlink" Target="http://www.cde.state.o.us/HealthAndWellness/BrainInjury.htm" TargetMode="External"/><Relationship Id="rId11" Type="http://schemas.openxmlformats.org/officeDocument/2006/relationships/image" Target="../media/image26.png"/><Relationship Id="rId5" Type="http://schemas.openxmlformats.org/officeDocument/2006/relationships/image" Target="../media/image52.jpe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hyperlink" Target="http://www.cokidswithbraininjury.com/"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mailto:Karen@GetschooledOnConcussions.com"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hyperlink" Target="mailto:info@REAPconcussion.com" TargetMode="External"/><Relationship Id="rId4" Type="http://schemas.openxmlformats.org/officeDocument/2006/relationships/hyperlink" Target="http://www.getschooledonconcussions.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891" y="4439733"/>
            <a:ext cx="8414309" cy="933450"/>
          </a:xfrm>
        </p:spPr>
        <p:txBody>
          <a:bodyPr/>
          <a:lstStyle/>
          <a:p>
            <a:r>
              <a:rPr lang="en-US" sz="2400" dirty="0"/>
              <a:t>R*E*A*P – The Interdisciplinary Concussion Management Protocol and How a Good RTL Plan is the Key to Good Concussion Management</a:t>
            </a:r>
          </a:p>
        </p:txBody>
      </p:sp>
      <p:sp>
        <p:nvSpPr>
          <p:cNvPr id="3" name="Subtitle 2"/>
          <p:cNvSpPr>
            <a:spLocks noGrp="1"/>
          </p:cNvSpPr>
          <p:nvPr>
            <p:ph type="subTitle" idx="1"/>
          </p:nvPr>
        </p:nvSpPr>
        <p:spPr>
          <a:xfrm>
            <a:off x="4800600" y="5816191"/>
            <a:ext cx="4038600" cy="748553"/>
          </a:xfrm>
        </p:spPr>
        <p:txBody>
          <a:bodyPr/>
          <a:lstStyle/>
          <a:p>
            <a:pPr algn="ctr"/>
            <a:r>
              <a:rPr lang="en-US" dirty="0"/>
              <a:t>Karen McAvoy, </a:t>
            </a:r>
            <a:r>
              <a:rPr lang="en-US" dirty="0" err="1"/>
              <a:t>PsyD</a:t>
            </a:r>
            <a:endParaRPr lang="en-US" dirty="0"/>
          </a:p>
        </p:txBody>
      </p:sp>
      <p:sp>
        <p:nvSpPr>
          <p:cNvPr id="4" name="Footer Placeholder 3"/>
          <p:cNvSpPr>
            <a:spLocks noGrp="1"/>
          </p:cNvSpPr>
          <p:nvPr>
            <p:ph type="ftr" sz="quarter" idx="11"/>
          </p:nvPr>
        </p:nvSpPr>
        <p:spPr>
          <a:xfrm>
            <a:off x="4579215" y="6425640"/>
            <a:ext cx="4349632" cy="365125"/>
          </a:xfrm>
        </p:spPr>
        <p:txBody>
          <a:bodyPr/>
          <a:lstStyle/>
          <a:p>
            <a:r>
              <a:rPr lang="en-US" dirty="0"/>
              <a:t>All rights reserved: © </a:t>
            </a:r>
            <a:r>
              <a:rPr lang="en-US" dirty="0" err="1"/>
              <a:t>GetSchooledOnConcussions.com</a:t>
            </a:r>
            <a:r>
              <a:rPr lang="en-US" dirty="0"/>
              <a:t> </a:t>
            </a:r>
          </a:p>
        </p:txBody>
      </p:sp>
      <p:sp>
        <p:nvSpPr>
          <p:cNvPr id="5" name="TextBox 4">
            <a:extLst>
              <a:ext uri="{FF2B5EF4-FFF2-40B4-BE49-F238E27FC236}">
                <a16:creationId xmlns:a16="http://schemas.microsoft.com/office/drawing/2014/main" xmlns="" id="{4166EE84-362A-C348-93A2-00702C2F2C04}"/>
              </a:ext>
            </a:extLst>
          </p:cNvPr>
          <p:cNvSpPr txBox="1"/>
          <p:nvPr/>
        </p:nvSpPr>
        <p:spPr>
          <a:xfrm>
            <a:off x="4962418" y="647272"/>
            <a:ext cx="1428108" cy="1477328"/>
          </a:xfrm>
          <a:prstGeom prst="rect">
            <a:avLst/>
          </a:prstGeom>
          <a:noFill/>
        </p:spPr>
        <p:txBody>
          <a:bodyPr wrap="square" rtlCol="0">
            <a:spAutoFit/>
          </a:bodyPr>
          <a:lstStyle/>
          <a:p>
            <a:pPr algn="ctr"/>
            <a:r>
              <a:rPr lang="en-US" b="1" dirty="0"/>
              <a:t>2018 Traumatic Brain Injury Conference</a:t>
            </a:r>
          </a:p>
        </p:txBody>
      </p:sp>
      <p:sp>
        <p:nvSpPr>
          <p:cNvPr id="6" name="TextBox 5">
            <a:extLst>
              <a:ext uri="{FF2B5EF4-FFF2-40B4-BE49-F238E27FC236}">
                <a16:creationId xmlns:a16="http://schemas.microsoft.com/office/drawing/2014/main" xmlns="" id="{4BA47709-5103-9948-ADD6-D2D7F90C45CE}"/>
              </a:ext>
            </a:extLst>
          </p:cNvPr>
          <p:cNvSpPr txBox="1"/>
          <p:nvPr/>
        </p:nvSpPr>
        <p:spPr>
          <a:xfrm>
            <a:off x="7089169" y="2866490"/>
            <a:ext cx="1345914" cy="646331"/>
          </a:xfrm>
          <a:prstGeom prst="rect">
            <a:avLst/>
          </a:prstGeom>
          <a:noFill/>
        </p:spPr>
        <p:txBody>
          <a:bodyPr wrap="square" rtlCol="0">
            <a:spAutoFit/>
          </a:bodyPr>
          <a:lstStyle/>
          <a:p>
            <a:pPr algn="ctr"/>
            <a:r>
              <a:rPr lang="en-US" dirty="0"/>
              <a:t>May 12, 2018</a:t>
            </a:r>
          </a:p>
        </p:txBody>
      </p:sp>
    </p:spTree>
    <p:extLst>
      <p:ext uri="{BB962C8B-B14F-4D97-AF65-F5344CB8AC3E}">
        <p14:creationId xmlns:p14="http://schemas.microsoft.com/office/powerpoint/2010/main" val="3500241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0E389-B720-674C-94A6-78BB920AD80C}"/>
              </a:ext>
            </a:extLst>
          </p:cNvPr>
          <p:cNvSpPr>
            <a:spLocks noGrp="1"/>
          </p:cNvSpPr>
          <p:nvPr>
            <p:ph type="title"/>
          </p:nvPr>
        </p:nvSpPr>
        <p:spPr/>
        <p:txBody>
          <a:bodyPr/>
          <a:lstStyle/>
          <a:p>
            <a:r>
              <a:rPr lang="en-US" altLang="en-US" dirty="0"/>
              <a:t>Isn’</a:t>
            </a:r>
            <a:r>
              <a:rPr lang="en-US" altLang="ja-JP" dirty="0"/>
              <a:t>t concussion a medical and athletic problem?</a:t>
            </a:r>
            <a:br>
              <a:rPr lang="en-US" altLang="ja-JP" dirty="0"/>
            </a:br>
            <a:endParaRPr lang="en-US" dirty="0"/>
          </a:p>
        </p:txBody>
      </p:sp>
      <p:sp>
        <p:nvSpPr>
          <p:cNvPr id="3" name="Content Placeholder 2">
            <a:extLst>
              <a:ext uri="{FF2B5EF4-FFF2-40B4-BE49-F238E27FC236}">
                <a16:creationId xmlns:a16="http://schemas.microsoft.com/office/drawing/2014/main" xmlns="" id="{280BCED9-97CA-2A4A-8856-C67862C6162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xmlns="" id="{ECB6B64F-B9D0-6D40-A870-1980724ED4E1}"/>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grpSp>
        <p:nvGrpSpPr>
          <p:cNvPr id="5" name="Group 2">
            <a:extLst>
              <a:ext uri="{FF2B5EF4-FFF2-40B4-BE49-F238E27FC236}">
                <a16:creationId xmlns:a16="http://schemas.microsoft.com/office/drawing/2014/main" xmlns="" id="{B943078D-4C06-2A43-AE73-9679E738AFA6}"/>
              </a:ext>
            </a:extLst>
          </p:cNvPr>
          <p:cNvGrpSpPr>
            <a:grpSpLocks/>
          </p:cNvGrpSpPr>
          <p:nvPr/>
        </p:nvGrpSpPr>
        <p:grpSpPr bwMode="auto">
          <a:xfrm>
            <a:off x="304800" y="1676400"/>
            <a:ext cx="8610600" cy="5029200"/>
            <a:chOff x="0" y="0"/>
            <a:chExt cx="5760" cy="4320"/>
          </a:xfrm>
        </p:grpSpPr>
        <p:sp>
          <p:nvSpPr>
            <p:cNvPr id="6" name="Rectangle 3">
              <a:extLst>
                <a:ext uri="{FF2B5EF4-FFF2-40B4-BE49-F238E27FC236}">
                  <a16:creationId xmlns:a16="http://schemas.microsoft.com/office/drawing/2014/main" xmlns="" id="{419282C3-F81D-A44E-A178-E62022AA639F}"/>
                </a:ext>
              </a:extLst>
            </p:cNvPr>
            <p:cNvSpPr>
              <a:spLocks noChangeArrowheads="1"/>
            </p:cNvSpPr>
            <p:nvPr/>
          </p:nvSpPr>
          <p:spPr bwMode="auto">
            <a:xfrm>
              <a:off x="0" y="0"/>
              <a:ext cx="5760" cy="432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7" name="Picture 4" descr="Jake">
              <a:extLst>
                <a:ext uri="{FF2B5EF4-FFF2-40B4-BE49-F238E27FC236}">
                  <a16:creationId xmlns:a16="http://schemas.microsoft.com/office/drawing/2014/main" xmlns="" id="{8FB376E2-54AB-E742-B5E0-0097D4F1C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
              <a:ext cx="5760" cy="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ooter Placeholder 4">
            <a:extLst>
              <a:ext uri="{FF2B5EF4-FFF2-40B4-BE49-F238E27FC236}">
                <a16:creationId xmlns:a16="http://schemas.microsoft.com/office/drawing/2014/main" xmlns="" id="{A31D2780-B4AF-9142-B7F1-BDA12C0ACA40}"/>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91381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xmlns="" id="{8160B1D7-3123-3E4F-B506-DBAAD6372127}"/>
              </a:ext>
            </a:extLst>
          </p:cNvPr>
          <p:cNvSpPr>
            <a:spLocks noGrp="1"/>
          </p:cNvSpPr>
          <p:nvPr>
            <p:ph type="title"/>
          </p:nvPr>
        </p:nvSpPr>
        <p:spPr/>
        <p:txBody>
          <a:bodyPr/>
          <a:lstStyle/>
          <a:p>
            <a:r>
              <a:rPr lang="en-US" altLang="en-US">
                <a:latin typeface="Corbel" panose="020B0503020204020204" pitchFamily="34" charset="0"/>
              </a:rPr>
              <a:t>Video</a:t>
            </a:r>
          </a:p>
        </p:txBody>
      </p:sp>
      <p:pic>
        <p:nvPicPr>
          <p:cNvPr id="3" name="yKUAnP5woco"/>
          <p:cNvPicPr>
            <a:picLocks noGrp="1" noRot="1" noChangeAspect="1"/>
          </p:cNvPicPr>
          <p:nvPr>
            <p:ph idx="1"/>
            <a:videoFile r:link="rId1"/>
          </p:nvPr>
        </p:nvPicPr>
        <p:blipFill>
          <a:blip r:embed="rId3"/>
          <a:stretch>
            <a:fillRect/>
          </a:stretch>
        </p:blipFill>
        <p:spPr>
          <a:xfrm>
            <a:off x="-74465" y="0"/>
            <a:ext cx="9249664" cy="5202936"/>
          </a:xfrm>
          <a:prstGeom prst="rect">
            <a:avLst/>
          </a:prstGeom>
        </p:spPr>
      </p:pic>
    </p:spTree>
    <p:extLst>
      <p:ext uri="{BB962C8B-B14F-4D97-AF65-F5344CB8AC3E}">
        <p14:creationId xmlns:p14="http://schemas.microsoft.com/office/powerpoint/2010/main" val="3932731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3FDFA34-D4CB-584A-9B8B-8D39F4EB77EC}"/>
              </a:ext>
            </a:extLst>
          </p:cNvPr>
          <p:cNvPicPr>
            <a:picLocks noChangeAspect="1"/>
          </p:cNvPicPr>
          <p:nvPr/>
        </p:nvPicPr>
        <p:blipFill>
          <a:blip r:embed="rId2"/>
          <a:stretch>
            <a:fillRect/>
          </a:stretch>
        </p:blipFill>
        <p:spPr>
          <a:xfrm>
            <a:off x="87929" y="0"/>
            <a:ext cx="8865402" cy="6858000"/>
          </a:xfrm>
          <a:prstGeom prst="rect">
            <a:avLst/>
          </a:prstGeom>
        </p:spPr>
      </p:pic>
      <p:sp>
        <p:nvSpPr>
          <p:cNvPr id="3" name="TextBox 2">
            <a:extLst>
              <a:ext uri="{FF2B5EF4-FFF2-40B4-BE49-F238E27FC236}">
                <a16:creationId xmlns:a16="http://schemas.microsoft.com/office/drawing/2014/main" xmlns="" id="{31A981E2-4C82-0046-91F5-7045A94B77F3}"/>
              </a:ext>
            </a:extLst>
          </p:cNvPr>
          <p:cNvSpPr txBox="1"/>
          <p:nvPr/>
        </p:nvSpPr>
        <p:spPr>
          <a:xfrm>
            <a:off x="3339101" y="5825445"/>
            <a:ext cx="5404207" cy="461665"/>
          </a:xfrm>
          <a:prstGeom prst="rect">
            <a:avLst/>
          </a:prstGeom>
          <a:noFill/>
        </p:spPr>
        <p:txBody>
          <a:bodyPr wrap="square" rtlCol="0">
            <a:spAutoFit/>
          </a:bodyPr>
          <a:lstStyle/>
          <a:p>
            <a:pPr algn="ctr"/>
            <a:r>
              <a:rPr lang="en-US" sz="2400" b="1" dirty="0" err="1"/>
              <a:t>www.REAPconcussion.com</a:t>
            </a:r>
            <a:endParaRPr lang="en-US" sz="2400" b="1" dirty="0"/>
          </a:p>
        </p:txBody>
      </p:sp>
      <p:sp>
        <p:nvSpPr>
          <p:cNvPr id="4" name="Footer Placeholder 3">
            <a:extLst>
              <a:ext uri="{FF2B5EF4-FFF2-40B4-BE49-F238E27FC236}">
                <a16:creationId xmlns:a16="http://schemas.microsoft.com/office/drawing/2014/main" xmlns="" id="{BA629E01-F4CE-1943-964D-3632EB92CF12}"/>
              </a:ext>
            </a:extLst>
          </p:cNvPr>
          <p:cNvSpPr>
            <a:spLocks noGrp="1"/>
          </p:cNvSpPr>
          <p:nvPr>
            <p:ph type="ftr" sz="quarter" idx="11"/>
          </p:nvPr>
        </p:nvSpPr>
        <p:spPr>
          <a:xfrm>
            <a:off x="277654" y="6492875"/>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662073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11B35E-4FA7-734A-BCD3-6A6056D8BA39}"/>
              </a:ext>
            </a:extLst>
          </p:cNvPr>
          <p:cNvSpPr>
            <a:spLocks noGrp="1"/>
          </p:cNvSpPr>
          <p:nvPr>
            <p:ph type="title"/>
          </p:nvPr>
        </p:nvSpPr>
        <p:spPr/>
        <p:txBody>
          <a:bodyPr/>
          <a:lstStyle/>
          <a:p>
            <a:r>
              <a:rPr lang="en-US" dirty="0"/>
              <a:t>Here are the facts…</a:t>
            </a:r>
          </a:p>
        </p:txBody>
      </p:sp>
      <p:sp>
        <p:nvSpPr>
          <p:cNvPr id="4" name="Text Placeholder 3">
            <a:extLst>
              <a:ext uri="{FF2B5EF4-FFF2-40B4-BE49-F238E27FC236}">
                <a16:creationId xmlns:a16="http://schemas.microsoft.com/office/drawing/2014/main" xmlns="" id="{A2798FE6-D811-FE42-A71A-185E6C046164}"/>
              </a:ext>
            </a:extLst>
          </p:cNvPr>
          <p:cNvSpPr>
            <a:spLocks noGrp="1"/>
          </p:cNvSpPr>
          <p:nvPr>
            <p:ph type="body" sz="half" idx="2"/>
          </p:nvPr>
        </p:nvSpPr>
        <p:spPr/>
        <p:txBody>
          <a:bodyPr/>
          <a:lstStyle/>
          <a:p>
            <a:endParaRPr lang="en-US" dirty="0"/>
          </a:p>
          <a:p>
            <a:pPr algn="ctr"/>
            <a:r>
              <a:rPr lang="en-US" sz="2000" dirty="0"/>
              <a:t>Concussions do happen in sports</a:t>
            </a:r>
          </a:p>
        </p:txBody>
      </p:sp>
      <p:sp>
        <p:nvSpPr>
          <p:cNvPr id="5" name="Footer Placeholder 4">
            <a:extLst>
              <a:ext uri="{FF2B5EF4-FFF2-40B4-BE49-F238E27FC236}">
                <a16:creationId xmlns:a16="http://schemas.microsoft.com/office/drawing/2014/main" xmlns="" id="{F4DECA0E-7D63-154F-BA64-E70CEEF0AA97}"/>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6" name="Content Placeholder 4">
            <a:extLst>
              <a:ext uri="{FF2B5EF4-FFF2-40B4-BE49-F238E27FC236}">
                <a16:creationId xmlns:a16="http://schemas.microsoft.com/office/drawing/2014/main" xmlns="" id="{661B069E-41F9-EA44-85CE-8C36660A4845}"/>
              </a:ext>
            </a:extLst>
          </p:cNvPr>
          <p:cNvPicPr>
            <a:picLocks noGrp="1" noChangeAspect="1"/>
          </p:cNvPicPr>
          <p:nvPr>
            <p:ph idx="1"/>
          </p:nvPr>
        </p:nvPicPr>
        <p:blipFill>
          <a:blip r:embed="rId2"/>
          <a:stretch>
            <a:fillRect/>
          </a:stretch>
        </p:blipFill>
        <p:spPr>
          <a:xfrm>
            <a:off x="4014039" y="1277206"/>
            <a:ext cx="4597400" cy="3849598"/>
          </a:xfrm>
          <a:prstGeom prst="rect">
            <a:avLst/>
          </a:prstGeom>
        </p:spPr>
      </p:pic>
    </p:spTree>
    <p:extLst>
      <p:ext uri="{BB962C8B-B14F-4D97-AF65-F5344CB8AC3E}">
        <p14:creationId xmlns:p14="http://schemas.microsoft.com/office/powerpoint/2010/main" val="3219922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Screen Shot 2013-03-10 at 11.03.1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1863"/>
            <a:ext cx="8686800" cy="465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8300"/>
            <a:ext cx="86106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EF6E4E6A-3120-F443-8E87-F184B8B936A3}"/>
              </a:ext>
            </a:extLst>
          </p:cNvPr>
          <p:cNvSpPr txBox="1"/>
          <p:nvPr/>
        </p:nvSpPr>
        <p:spPr>
          <a:xfrm>
            <a:off x="123017" y="5569545"/>
            <a:ext cx="8897965" cy="1169551"/>
          </a:xfrm>
          <a:prstGeom prst="rect">
            <a:avLst/>
          </a:prstGeom>
          <a:solidFill>
            <a:schemeClr val="bg1"/>
          </a:solidFill>
        </p:spPr>
        <p:txBody>
          <a:bodyPr wrap="square" rtlCol="0">
            <a:spAutoFit/>
          </a:bodyPr>
          <a:lstStyle/>
          <a:p>
            <a:endParaRPr lang="en-US" sz="1600" dirty="0"/>
          </a:p>
          <a:p>
            <a:r>
              <a:rPr lang="en-US" sz="2000" b="1" dirty="0">
                <a:solidFill>
                  <a:srgbClr val="FF0000"/>
                </a:solidFill>
              </a:rPr>
              <a:t>             BUT … 40% + </a:t>
            </a:r>
            <a:r>
              <a:rPr lang="en-US" sz="1600" dirty="0">
                <a:solidFill>
                  <a:srgbClr val="FF0000"/>
                </a:solidFill>
              </a:rPr>
              <a:t>are concussions are from non-sports related activities                                           					(Eagan-Brown, </a:t>
            </a:r>
            <a:r>
              <a:rPr lang="en-US" sz="1600" dirty="0" err="1">
                <a:solidFill>
                  <a:srgbClr val="FF0000"/>
                </a:solidFill>
              </a:rPr>
              <a:t>BrainSTEPS</a:t>
            </a:r>
            <a:r>
              <a:rPr lang="en-US" sz="1600" dirty="0">
                <a:solidFill>
                  <a:srgbClr val="FF0000"/>
                </a:solidFill>
              </a:rPr>
              <a:t>)</a:t>
            </a:r>
            <a:endParaRPr lang="is-IS" sz="1600" dirty="0">
              <a:solidFill>
                <a:srgbClr val="FF0000"/>
              </a:solidFill>
            </a:endParaRPr>
          </a:p>
          <a:p>
            <a:endParaRPr lang="en-US" dirty="0"/>
          </a:p>
        </p:txBody>
      </p:sp>
      <p:sp>
        <p:nvSpPr>
          <p:cNvPr id="6" name="Footer Placeholder 3">
            <a:extLst>
              <a:ext uri="{FF2B5EF4-FFF2-40B4-BE49-F238E27FC236}">
                <a16:creationId xmlns:a16="http://schemas.microsoft.com/office/drawing/2014/main" xmlns="" id="{635347DA-83E0-4C41-A0E9-A0D23C655B33}"/>
              </a:ext>
            </a:extLst>
          </p:cNvPr>
          <p:cNvSpPr>
            <a:spLocks noGrp="1"/>
          </p:cNvSpPr>
          <p:nvPr>
            <p:ph type="ftr" sz="quarter" idx="11"/>
          </p:nvPr>
        </p:nvSpPr>
        <p:spPr>
          <a:xfrm>
            <a:off x="4967732" y="6600618"/>
            <a:ext cx="4158833"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902152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xmlns="" id="{308E10EF-382D-A444-A145-11CC4B2811D0}"/>
              </a:ext>
            </a:extLst>
          </p:cNvPr>
          <p:cNvSpPr>
            <a:spLocks noGrp="1"/>
          </p:cNvSpPr>
          <p:nvPr>
            <p:ph type="title"/>
          </p:nvPr>
        </p:nvSpPr>
        <p:spPr/>
        <p:txBody>
          <a:bodyPr/>
          <a:lstStyle/>
          <a:p>
            <a:pPr eaLnBrk="1" hangingPunct="1"/>
            <a:r>
              <a:rPr lang="en-US" altLang="en-US" dirty="0">
                <a:latin typeface="Calibri" panose="020F0502020204030204" pitchFamily="34" charset="0"/>
              </a:rPr>
              <a:t>Newest Statistics on timeframe of recovery</a:t>
            </a:r>
          </a:p>
        </p:txBody>
      </p:sp>
      <p:sp>
        <p:nvSpPr>
          <p:cNvPr id="4" name="Content Placeholder 3">
            <a:extLst>
              <a:ext uri="{FF2B5EF4-FFF2-40B4-BE49-F238E27FC236}">
                <a16:creationId xmlns:a16="http://schemas.microsoft.com/office/drawing/2014/main" xmlns="" id="{4AE99EA6-9C92-0948-8DE6-1E9C5A220866}"/>
              </a:ext>
            </a:extLst>
          </p:cNvPr>
          <p:cNvSpPr>
            <a:spLocks noGrp="1"/>
          </p:cNvSpPr>
          <p:nvPr>
            <p:ph idx="1"/>
          </p:nvPr>
        </p:nvSpPr>
        <p:spPr>
          <a:xfrm>
            <a:off x="498474" y="1981201"/>
            <a:ext cx="7556313" cy="4111374"/>
          </a:xfrm>
        </p:spPr>
        <p:txBody>
          <a:bodyPr>
            <a:normAutofit lnSpcReduction="10000"/>
          </a:bodyPr>
          <a:lstStyle/>
          <a:p>
            <a:pPr>
              <a:spcBef>
                <a:spcPts val="0"/>
              </a:spcBef>
            </a:pPr>
            <a:r>
              <a:rPr lang="en-US" b="1" dirty="0">
                <a:solidFill>
                  <a:srgbClr val="FF0000"/>
                </a:solidFill>
              </a:rPr>
              <a:t>70% </a:t>
            </a:r>
            <a:r>
              <a:rPr lang="en-US" dirty="0">
                <a:solidFill>
                  <a:schemeClr val="tx1"/>
                </a:solidFill>
              </a:rPr>
              <a:t>of students with a concussions between the ages of 5 to 18 years will resolve  their concussion in 4 weeks </a:t>
            </a:r>
          </a:p>
          <a:p>
            <a:pPr marL="0" indent="0">
              <a:spcBef>
                <a:spcPts val="0"/>
              </a:spcBef>
              <a:buNone/>
            </a:pPr>
            <a:r>
              <a:rPr lang="en-US" dirty="0">
                <a:solidFill>
                  <a:schemeClr val="tx2"/>
                </a:solidFill>
              </a:rPr>
              <a:t>				(</a:t>
            </a:r>
            <a:r>
              <a:rPr lang="en-US" dirty="0" err="1">
                <a:solidFill>
                  <a:schemeClr val="tx2"/>
                </a:solidFill>
              </a:rPr>
              <a:t>Zemek</a:t>
            </a:r>
            <a:r>
              <a:rPr lang="en-US" dirty="0">
                <a:solidFill>
                  <a:schemeClr val="tx2"/>
                </a:solidFill>
              </a:rPr>
              <a:t>, et al. 2016)</a:t>
            </a:r>
          </a:p>
          <a:p>
            <a:r>
              <a:rPr lang="en-US" dirty="0">
                <a:solidFill>
                  <a:schemeClr val="tx1"/>
                </a:solidFill>
              </a:rPr>
              <a:t>And … Staying home and “resting more” does not make a student with a concussion recover faster. Resting for 1 to 2 days followed by a gradual re-introduction of activity (school, social) show a faster recovery 		</a:t>
            </a:r>
            <a:r>
              <a:rPr lang="en-US" dirty="0">
                <a:solidFill>
                  <a:schemeClr val="tx2"/>
                </a:solidFill>
              </a:rPr>
              <a:t>(Thomas et al. 2015)</a:t>
            </a:r>
          </a:p>
          <a:p>
            <a:pPr marL="0" indent="0">
              <a:buNone/>
            </a:pPr>
            <a:endParaRPr lang="en-US" dirty="0"/>
          </a:p>
          <a:p>
            <a:pPr marL="0" indent="0" algn="ctr">
              <a:buNone/>
            </a:pPr>
            <a:r>
              <a:rPr lang="en-US" dirty="0">
                <a:solidFill>
                  <a:srgbClr val="22BDA8"/>
                </a:solidFill>
              </a:rPr>
              <a:t>Not every athlete with a concussion will return to sport but every single student who sustains a concussion will return to school/work, to learn and to an active, home and social life!</a:t>
            </a:r>
          </a:p>
        </p:txBody>
      </p:sp>
      <p:sp>
        <p:nvSpPr>
          <p:cNvPr id="5" name="Footer Placeholder 3">
            <a:extLst>
              <a:ext uri="{FF2B5EF4-FFF2-40B4-BE49-F238E27FC236}">
                <a16:creationId xmlns:a16="http://schemas.microsoft.com/office/drawing/2014/main" xmlns="" id="{6BFD2F29-2CD2-4D4F-92D6-94656D859571}"/>
              </a:ext>
            </a:extLst>
          </p:cNvPr>
          <p:cNvSpPr>
            <a:spLocks noGrp="1"/>
          </p:cNvSpPr>
          <p:nvPr>
            <p:ph type="ftr" sz="quarter" idx="11"/>
          </p:nvPr>
        </p:nvSpPr>
        <p:spPr>
          <a:xfrm>
            <a:off x="498474" y="6241022"/>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34086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xmlns="" id="{8DE47C93-F36C-EB42-B4B0-8E7E48BEAD26}"/>
              </a:ext>
            </a:extLst>
          </p:cNvPr>
          <p:cNvSpPr>
            <a:spLocks noGrp="1" noChangeArrowheads="1"/>
          </p:cNvSpPr>
          <p:nvPr>
            <p:ph type="title"/>
          </p:nvPr>
        </p:nvSpPr>
        <p:spPr>
          <a:xfrm>
            <a:off x="284163" y="630238"/>
            <a:ext cx="6421437" cy="968375"/>
          </a:xfrm>
        </p:spPr>
        <p:txBody>
          <a:bodyPr/>
          <a:lstStyle/>
          <a:p>
            <a:pPr eaLnBrk="1" hangingPunct="1"/>
            <a:r>
              <a:rPr lang="en-US" altLang="en-US">
                <a:latin typeface="Lucida Grande" panose="020B0600040502020204" pitchFamily="34" charset="0"/>
              </a:rPr>
              <a:t>Pathophysiology</a:t>
            </a:r>
          </a:p>
        </p:txBody>
      </p:sp>
      <p:pic>
        <p:nvPicPr>
          <p:cNvPr id="27651" name="Picture 4" descr="concussion mechanism">
            <a:extLst>
              <a:ext uri="{FF2B5EF4-FFF2-40B4-BE49-F238E27FC236}">
                <a16:creationId xmlns:a16="http://schemas.microsoft.com/office/drawing/2014/main" xmlns="" id="{707F466B-550E-DB49-B1F2-52C0AA451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192" y="50801"/>
            <a:ext cx="21018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etabolic cascade concussion.png">
            <a:extLst>
              <a:ext uri="{FF2B5EF4-FFF2-40B4-BE49-F238E27FC236}">
                <a16:creationId xmlns:a16="http://schemas.microsoft.com/office/drawing/2014/main" xmlns="" id="{E12BE231-3FF5-BC4B-9E25-A2D6FC5DD5B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6357" y="1419226"/>
            <a:ext cx="6959118" cy="522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77C35213-84F3-0E4B-A8D5-892C2676C07F}"/>
              </a:ext>
            </a:extLst>
          </p:cNvPr>
          <p:cNvSpPr/>
          <p:nvPr/>
        </p:nvSpPr>
        <p:spPr>
          <a:xfrm>
            <a:off x="609600" y="5782270"/>
            <a:ext cx="5597844"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mn-ea"/>
              </a:rPr>
              <a:t>Energy crisis</a:t>
            </a:r>
          </a:p>
        </p:txBody>
      </p:sp>
      <p:sp>
        <p:nvSpPr>
          <p:cNvPr id="3" name="Content Placeholder 2">
            <a:extLst>
              <a:ext uri="{FF2B5EF4-FFF2-40B4-BE49-F238E27FC236}">
                <a16:creationId xmlns:a16="http://schemas.microsoft.com/office/drawing/2014/main" xmlns="" id="{A8B75F4F-C5B7-184F-A37B-EB1F2C737A8C}"/>
              </a:ext>
            </a:extLst>
          </p:cNvPr>
          <p:cNvSpPr>
            <a:spLocks noGrp="1"/>
          </p:cNvSpPr>
          <p:nvPr>
            <p:ph idx="1"/>
          </p:nvPr>
        </p:nvSpPr>
        <p:spPr/>
        <p:txBody>
          <a:bodyPr/>
          <a:lstStyle/>
          <a:p>
            <a:endParaRPr lang="en-US" dirty="0"/>
          </a:p>
        </p:txBody>
      </p:sp>
      <p:sp>
        <p:nvSpPr>
          <p:cNvPr id="9" name="Footer Placeholder 3">
            <a:extLst>
              <a:ext uri="{FF2B5EF4-FFF2-40B4-BE49-F238E27FC236}">
                <a16:creationId xmlns:a16="http://schemas.microsoft.com/office/drawing/2014/main" xmlns="" id="{3B7617B8-D770-7345-A554-5CD1D520F0CC}"/>
              </a:ext>
            </a:extLst>
          </p:cNvPr>
          <p:cNvSpPr>
            <a:spLocks noGrp="1"/>
          </p:cNvSpPr>
          <p:nvPr>
            <p:ph type="ftr" sz="quarter" idx="11"/>
          </p:nvPr>
        </p:nvSpPr>
        <p:spPr>
          <a:xfrm>
            <a:off x="5214312" y="6640981"/>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4289806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xmlns="" id="{F7F84676-B376-2D46-9E1C-F39868A197EC}"/>
              </a:ext>
            </a:extLst>
          </p:cNvPr>
          <p:cNvSpPr>
            <a:spLocks noGrp="1"/>
          </p:cNvSpPr>
          <p:nvPr>
            <p:ph type="title"/>
          </p:nvPr>
        </p:nvSpPr>
        <p:spPr/>
        <p:txBody>
          <a:bodyPr/>
          <a:lstStyle/>
          <a:p>
            <a:pPr eaLnBrk="1" hangingPunct="1"/>
            <a:r>
              <a:rPr lang="en-US" altLang="en-US" dirty="0">
                <a:latin typeface="Lucida Grande" panose="020B0600040502020204" pitchFamily="34" charset="0"/>
                <a:ea typeface="ヒラギノ角ゴ ProN W6" panose="020B0300000000000000" pitchFamily="34" charset="-128"/>
              </a:rPr>
              <a:t>Short Term Impact</a:t>
            </a:r>
          </a:p>
        </p:txBody>
      </p:sp>
      <p:sp>
        <p:nvSpPr>
          <p:cNvPr id="22530" name="Content Placeholder 2">
            <a:extLst>
              <a:ext uri="{FF2B5EF4-FFF2-40B4-BE49-F238E27FC236}">
                <a16:creationId xmlns:a16="http://schemas.microsoft.com/office/drawing/2014/main" xmlns="" id="{63F181C5-96C2-B543-976C-F1D96EB5BB15}"/>
              </a:ext>
            </a:extLst>
          </p:cNvPr>
          <p:cNvSpPr>
            <a:spLocks noGrp="1"/>
          </p:cNvSpPr>
          <p:nvPr>
            <p:ph idx="1"/>
          </p:nvPr>
        </p:nvSpPr>
        <p:spPr>
          <a:xfrm>
            <a:off x="498473" y="1782542"/>
            <a:ext cx="7556313" cy="4144963"/>
          </a:xfrm>
        </p:spPr>
        <p:txBody>
          <a:bodyPr/>
          <a:lstStyle/>
          <a:p>
            <a:pPr eaLnBrk="1" hangingPunct="1"/>
            <a:r>
              <a:rPr lang="en-US" altLang="en-US" dirty="0">
                <a:latin typeface="Lucida Grande" panose="020B0600040502020204" pitchFamily="34" charset="0"/>
                <a:ea typeface="ヒラギノ角ゴ ProN W3" panose="020B0300000000000000" pitchFamily="34" charset="-128"/>
              </a:rPr>
              <a:t>(Second Impact Syndrome) = rare</a:t>
            </a:r>
          </a:p>
          <a:p>
            <a:pPr eaLnBrk="1" hangingPunct="1"/>
            <a:r>
              <a:rPr lang="en-US" altLang="en-US" dirty="0">
                <a:latin typeface="Lucida Grande" panose="020B0600040502020204" pitchFamily="34" charset="0"/>
                <a:ea typeface="ヒラギノ角ゴ ProN W3" panose="020B0300000000000000" pitchFamily="34" charset="-128"/>
              </a:rPr>
              <a:t>Symptoms: hallmark of concussion</a:t>
            </a:r>
          </a:p>
          <a:p>
            <a:pPr eaLnBrk="1" hangingPunct="1">
              <a:buFontTx/>
              <a:buNone/>
            </a:pPr>
            <a:endParaRPr lang="en-US" altLang="en-US" dirty="0">
              <a:latin typeface="Lucida Grande" panose="020B0600040502020204" pitchFamily="34" charset="0"/>
              <a:ea typeface="ヒラギノ角ゴ ProN W3" panose="020B0300000000000000" pitchFamily="34" charset="-128"/>
            </a:endParaRPr>
          </a:p>
          <a:p>
            <a:pPr eaLnBrk="1" hangingPunct="1">
              <a:buFontTx/>
              <a:buNone/>
            </a:pPr>
            <a:endParaRPr lang="en-US" altLang="en-US" dirty="0">
              <a:latin typeface="Lucida Grande" panose="020B0600040502020204" pitchFamily="34" charset="0"/>
              <a:ea typeface="ヒラギノ角ゴ ProN W3" panose="020B0300000000000000" pitchFamily="34" charset="-128"/>
            </a:endParaRPr>
          </a:p>
          <a:p>
            <a:pPr eaLnBrk="1" hangingPunct="1">
              <a:buFontTx/>
              <a:buNone/>
            </a:pPr>
            <a:endParaRPr lang="en-US" altLang="en-US" dirty="0">
              <a:latin typeface="Lucida Grande" panose="020B0600040502020204" pitchFamily="34" charset="0"/>
              <a:ea typeface="ヒラギノ角ゴ ProN W3" panose="020B0300000000000000" pitchFamily="34" charset="-128"/>
            </a:endParaRPr>
          </a:p>
        </p:txBody>
      </p:sp>
      <p:pic>
        <p:nvPicPr>
          <p:cNvPr id="22531" name="Picture 3">
            <a:extLst>
              <a:ext uri="{FF2B5EF4-FFF2-40B4-BE49-F238E27FC236}">
                <a16:creationId xmlns:a16="http://schemas.microsoft.com/office/drawing/2014/main" xmlns="" id="{3A8D79AB-8846-2C4B-A114-3494C2887C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9548" y="1019417"/>
            <a:ext cx="25352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xmlns="" id="{5E597B19-8FF1-3949-BC7A-19F2CFC30721}"/>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pic>
        <p:nvPicPr>
          <p:cNvPr id="2" name="Picture 1">
            <a:extLst>
              <a:ext uri="{FF2B5EF4-FFF2-40B4-BE49-F238E27FC236}">
                <a16:creationId xmlns:a16="http://schemas.microsoft.com/office/drawing/2014/main" xmlns="" id="{A0783E18-5A90-7D43-919D-531FB49A8498}"/>
              </a:ext>
            </a:extLst>
          </p:cNvPr>
          <p:cNvPicPr>
            <a:picLocks noChangeAspect="1"/>
          </p:cNvPicPr>
          <p:nvPr/>
        </p:nvPicPr>
        <p:blipFill>
          <a:blip r:embed="rId3"/>
          <a:stretch>
            <a:fillRect/>
          </a:stretch>
        </p:blipFill>
        <p:spPr>
          <a:xfrm>
            <a:off x="239908" y="2725759"/>
            <a:ext cx="6318607" cy="3292917"/>
          </a:xfrm>
          <a:prstGeom prst="rect">
            <a:avLst/>
          </a:prstGeom>
        </p:spPr>
      </p:pic>
    </p:spTree>
    <p:extLst>
      <p:ext uri="{BB962C8B-B14F-4D97-AF65-F5344CB8AC3E}">
        <p14:creationId xmlns:p14="http://schemas.microsoft.com/office/powerpoint/2010/main" val="324906935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xmlns="" id="{C43A97F1-40EF-C34A-8567-DC03A1E63348}"/>
              </a:ext>
            </a:extLst>
          </p:cNvPr>
          <p:cNvSpPr>
            <a:spLocks noGrp="1" noChangeArrowheads="1"/>
          </p:cNvSpPr>
          <p:nvPr>
            <p:ph type="title"/>
          </p:nvPr>
        </p:nvSpPr>
        <p:spPr/>
        <p:txBody>
          <a:bodyPr/>
          <a:lstStyle/>
          <a:p>
            <a:pPr eaLnBrk="1" hangingPunct="1"/>
            <a:r>
              <a:rPr lang="en-US" altLang="en-US">
                <a:latin typeface="Lucida Grande" panose="020B0600040502020204" pitchFamily="34" charset="0"/>
                <a:ea typeface="ヒラギノ角ゴ ProN W6" panose="020B0300000000000000" pitchFamily="34" charset="-128"/>
              </a:rPr>
              <a:t>Postconcussive Syndrome</a:t>
            </a:r>
          </a:p>
        </p:txBody>
      </p:sp>
      <p:sp>
        <p:nvSpPr>
          <p:cNvPr id="23554" name="Rectangle 3">
            <a:extLst>
              <a:ext uri="{FF2B5EF4-FFF2-40B4-BE49-F238E27FC236}">
                <a16:creationId xmlns:a16="http://schemas.microsoft.com/office/drawing/2014/main" xmlns="" id="{02E6F755-A97D-3B48-A7BF-F5A3692B97B6}"/>
              </a:ext>
            </a:extLst>
          </p:cNvPr>
          <p:cNvSpPr>
            <a:spLocks noGrp="1" noChangeArrowheads="1"/>
          </p:cNvSpPr>
          <p:nvPr>
            <p:ph idx="1"/>
          </p:nvPr>
        </p:nvSpPr>
        <p:spPr>
          <a:xfrm>
            <a:off x="498474" y="1500028"/>
            <a:ext cx="7556313" cy="4626136"/>
          </a:xfrm>
        </p:spPr>
        <p:txBody>
          <a:bodyPr/>
          <a:lstStyle/>
          <a:p>
            <a:pPr marL="0" indent="0" eaLnBrk="1" hangingPunct="1">
              <a:lnSpc>
                <a:spcPct val="70000"/>
              </a:lnSpc>
              <a:buClr>
                <a:srgbClr val="A6A6A6"/>
              </a:buClr>
              <a:buNone/>
            </a:pPr>
            <a:r>
              <a:rPr lang="en-US" altLang="en-US" dirty="0">
                <a:solidFill>
                  <a:srgbClr val="262626"/>
                </a:solidFill>
                <a:latin typeface="Lucida Grande" panose="020B0600040502020204" pitchFamily="34" charset="0"/>
                <a:ea typeface="ヒラギノ角ゴ ProN W3" panose="020B0300000000000000" pitchFamily="34" charset="-128"/>
              </a:rPr>
              <a:t>May persist for a year or more:</a:t>
            </a:r>
          </a:p>
          <a:p>
            <a:pPr eaLnBrk="1" hangingPunct="1">
              <a:lnSpc>
                <a:spcPct val="70000"/>
              </a:lnSpc>
              <a:buClr>
                <a:srgbClr val="A6A6A6"/>
              </a:buClr>
              <a:buFont typeface="Wingdings" pitchFamily="2" charset="2"/>
              <a:buChar char=""/>
            </a:pPr>
            <a:r>
              <a:rPr lang="en-US" altLang="en-US" dirty="0">
                <a:solidFill>
                  <a:srgbClr val="262626"/>
                </a:solidFill>
                <a:latin typeface="Lucida Grande" panose="020B0600040502020204" pitchFamily="34" charset="0"/>
                <a:ea typeface="ヒラギノ角ゴ ProN W3" panose="020B0300000000000000" pitchFamily="34" charset="-128"/>
              </a:rPr>
              <a:t>Decreased mental processing speed, short-term memory and attention span</a:t>
            </a:r>
          </a:p>
          <a:p>
            <a:pPr eaLnBrk="1" hangingPunct="1">
              <a:lnSpc>
                <a:spcPct val="70000"/>
              </a:lnSpc>
              <a:buClr>
                <a:srgbClr val="A6A6A6"/>
              </a:buClr>
              <a:buFont typeface="Wingdings" pitchFamily="2" charset="2"/>
              <a:buChar char=""/>
            </a:pPr>
            <a:r>
              <a:rPr lang="en-US" altLang="en-US" dirty="0">
                <a:solidFill>
                  <a:srgbClr val="262626"/>
                </a:solidFill>
                <a:latin typeface="Lucida Grande" panose="020B0600040502020204" pitchFamily="34" charset="0"/>
                <a:ea typeface="ヒラギノ角ゴ ProN W3" panose="020B0300000000000000" pitchFamily="34" charset="-128"/>
              </a:rPr>
              <a:t>Irritability</a:t>
            </a:r>
          </a:p>
          <a:p>
            <a:pPr eaLnBrk="1" hangingPunct="1">
              <a:lnSpc>
                <a:spcPct val="70000"/>
              </a:lnSpc>
              <a:buClr>
                <a:srgbClr val="A6A6A6"/>
              </a:buClr>
              <a:buFont typeface="Wingdings" pitchFamily="2" charset="2"/>
              <a:buChar char=""/>
            </a:pPr>
            <a:r>
              <a:rPr lang="en-US" altLang="en-US" dirty="0">
                <a:solidFill>
                  <a:srgbClr val="262626"/>
                </a:solidFill>
                <a:latin typeface="Lucida Grande" panose="020B0600040502020204" pitchFamily="34" charset="0"/>
                <a:ea typeface="ヒラギノ角ゴ ProN W3" panose="020B0300000000000000" pitchFamily="34" charset="-128"/>
              </a:rPr>
              <a:t>Fatigue</a:t>
            </a:r>
          </a:p>
          <a:p>
            <a:pPr eaLnBrk="1" hangingPunct="1">
              <a:lnSpc>
                <a:spcPct val="70000"/>
              </a:lnSpc>
              <a:buClr>
                <a:srgbClr val="A6A6A6"/>
              </a:buClr>
              <a:buFont typeface="Wingdings" pitchFamily="2" charset="2"/>
              <a:buChar char=""/>
            </a:pPr>
            <a:r>
              <a:rPr lang="en-US" altLang="en-US" dirty="0">
                <a:solidFill>
                  <a:srgbClr val="262626"/>
                </a:solidFill>
                <a:latin typeface="Lucida Grande" panose="020B0600040502020204" pitchFamily="34" charset="0"/>
                <a:ea typeface="ヒラギノ角ゴ ProN W3" panose="020B0300000000000000" pitchFamily="34" charset="-128"/>
              </a:rPr>
              <a:t>Sleep disturbance</a:t>
            </a:r>
          </a:p>
          <a:p>
            <a:pPr eaLnBrk="1" hangingPunct="1">
              <a:lnSpc>
                <a:spcPct val="70000"/>
              </a:lnSpc>
              <a:buClr>
                <a:srgbClr val="A6A6A6"/>
              </a:buClr>
              <a:buFont typeface="Wingdings" pitchFamily="2" charset="2"/>
              <a:buChar char=""/>
            </a:pPr>
            <a:r>
              <a:rPr lang="en-US" altLang="en-US" dirty="0">
                <a:solidFill>
                  <a:srgbClr val="262626"/>
                </a:solidFill>
                <a:latin typeface="Lucida Grande" panose="020B0600040502020204" pitchFamily="34" charset="0"/>
                <a:ea typeface="ヒラギノ角ゴ ProN W3" panose="020B0300000000000000" pitchFamily="34" charset="-128"/>
              </a:rPr>
              <a:t>Persistent headache</a:t>
            </a:r>
          </a:p>
          <a:p>
            <a:pPr eaLnBrk="1" hangingPunct="1">
              <a:lnSpc>
                <a:spcPct val="70000"/>
              </a:lnSpc>
              <a:buClr>
                <a:srgbClr val="A6A6A6"/>
              </a:buClr>
              <a:buFont typeface="Wingdings" pitchFamily="2" charset="2"/>
              <a:buChar char=""/>
            </a:pPr>
            <a:r>
              <a:rPr lang="en-US" altLang="en-US" dirty="0">
                <a:solidFill>
                  <a:srgbClr val="262626"/>
                </a:solidFill>
                <a:latin typeface="Lucida Grande" panose="020B0600040502020204" pitchFamily="34" charset="0"/>
                <a:ea typeface="ヒラギノ角ゴ ProN W3" panose="020B0300000000000000" pitchFamily="34" charset="-128"/>
              </a:rPr>
              <a:t>General </a:t>
            </a:r>
            <a:r>
              <a:rPr lang="ja-JP" altLang="en-US" dirty="0">
                <a:solidFill>
                  <a:srgbClr val="262626"/>
                </a:solidFill>
                <a:latin typeface="Lucida Grande" panose="020B0600040502020204" pitchFamily="34" charset="0"/>
                <a:ea typeface="ヒラギノ角ゴ ProN W3" panose="020B0300000000000000" pitchFamily="34" charset="-128"/>
              </a:rPr>
              <a:t>“</a:t>
            </a:r>
            <a:r>
              <a:rPr lang="en-US" altLang="ja-JP" dirty="0">
                <a:solidFill>
                  <a:srgbClr val="262626"/>
                </a:solidFill>
                <a:latin typeface="Lucida Grande" panose="020B0600040502020204" pitchFamily="34" charset="0"/>
                <a:ea typeface="ヒラギノ角ゴ ProN W3" panose="020B0300000000000000" pitchFamily="34" charset="-128"/>
              </a:rPr>
              <a:t>foggy</a:t>
            </a:r>
            <a:r>
              <a:rPr lang="ja-JP" altLang="en-US" dirty="0">
                <a:solidFill>
                  <a:srgbClr val="262626"/>
                </a:solidFill>
                <a:latin typeface="Lucida Grande" panose="020B0600040502020204" pitchFamily="34" charset="0"/>
                <a:ea typeface="ヒラギノ角ゴ ProN W3" panose="020B0300000000000000" pitchFamily="34" charset="-128"/>
              </a:rPr>
              <a:t>”</a:t>
            </a:r>
            <a:r>
              <a:rPr lang="en-US" altLang="ja-JP" dirty="0">
                <a:solidFill>
                  <a:srgbClr val="262626"/>
                </a:solidFill>
                <a:latin typeface="Lucida Grande" panose="020B0600040502020204" pitchFamily="34" charset="0"/>
                <a:ea typeface="ヒラギノ角ゴ ProN W3" panose="020B0300000000000000" pitchFamily="34" charset="-128"/>
              </a:rPr>
              <a:t> feeling</a:t>
            </a:r>
          </a:p>
          <a:p>
            <a:pPr eaLnBrk="1" hangingPunct="1">
              <a:lnSpc>
                <a:spcPct val="70000"/>
              </a:lnSpc>
              <a:buClr>
                <a:srgbClr val="A6A6A6"/>
              </a:buClr>
              <a:buFont typeface="Wingdings" pitchFamily="2" charset="2"/>
              <a:buChar char=""/>
            </a:pPr>
            <a:r>
              <a:rPr lang="en-US" altLang="ja-JP" dirty="0">
                <a:solidFill>
                  <a:srgbClr val="262626"/>
                </a:solidFill>
                <a:latin typeface="Lucida Grande" panose="020B0600040502020204" pitchFamily="34" charset="0"/>
                <a:ea typeface="ヒラギノ角ゴ ProN W3" panose="020B0300000000000000" pitchFamily="34" charset="-128"/>
              </a:rPr>
              <a:t>Deterioration of energy to push through pain everyday and the effects of social isolation, frustration, loss of self</a:t>
            </a:r>
          </a:p>
          <a:p>
            <a:pPr eaLnBrk="1" hangingPunct="1">
              <a:lnSpc>
                <a:spcPct val="70000"/>
              </a:lnSpc>
              <a:buClr>
                <a:srgbClr val="A6A6A6"/>
              </a:buClr>
              <a:buFont typeface="Wingdings" pitchFamily="2" charset="2"/>
              <a:buChar char=""/>
            </a:pPr>
            <a:endParaRPr lang="en-US" altLang="en-US" dirty="0">
              <a:solidFill>
                <a:srgbClr val="262626"/>
              </a:solidFill>
              <a:latin typeface="Lucida Grande" panose="020B0600040502020204" pitchFamily="34" charset="0"/>
              <a:ea typeface="ヒラギノ角ゴ ProN W3" panose="020B0300000000000000" pitchFamily="34" charset="-128"/>
            </a:endParaRPr>
          </a:p>
          <a:p>
            <a:pPr eaLnBrk="1" hangingPunct="1">
              <a:lnSpc>
                <a:spcPct val="70000"/>
              </a:lnSpc>
              <a:buClr>
                <a:srgbClr val="A6A6A6"/>
              </a:buClr>
              <a:buFont typeface="Wingdings" pitchFamily="2" charset="2"/>
              <a:buChar char=""/>
            </a:pPr>
            <a:endParaRPr lang="en-US" altLang="en-US" dirty="0">
              <a:solidFill>
                <a:srgbClr val="262626"/>
              </a:solidFill>
              <a:latin typeface="Lucida Grande" panose="020B0600040502020204" pitchFamily="34" charset="0"/>
              <a:ea typeface="ヒラギノ角ゴ ProN W3" panose="020B0300000000000000" pitchFamily="34" charset="-128"/>
            </a:endParaRPr>
          </a:p>
        </p:txBody>
      </p:sp>
      <p:pic>
        <p:nvPicPr>
          <p:cNvPr id="23555" name="Picture 4" descr="j0178855">
            <a:extLst>
              <a:ext uri="{FF2B5EF4-FFF2-40B4-BE49-F238E27FC236}">
                <a16:creationId xmlns:a16="http://schemas.microsoft.com/office/drawing/2014/main" xmlns="" id="{755518CD-456C-4C4D-A028-E6405A466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798" y="2616134"/>
            <a:ext cx="28432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xmlns="" id="{24F73B12-B8C4-7748-94D2-FF10766242F5}"/>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64551844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778B727D-C897-E148-B50F-710DF36426C1}"/>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3" name="Picture 2">
            <a:extLst>
              <a:ext uri="{FF2B5EF4-FFF2-40B4-BE49-F238E27FC236}">
                <a16:creationId xmlns:a16="http://schemas.microsoft.com/office/drawing/2014/main" xmlns="" id="{057EDD2B-0FC8-8042-B366-46C76378B346}"/>
              </a:ext>
            </a:extLst>
          </p:cNvPr>
          <p:cNvPicPr>
            <a:picLocks noChangeAspect="1"/>
          </p:cNvPicPr>
          <p:nvPr/>
        </p:nvPicPr>
        <p:blipFill>
          <a:blip r:embed="rId2"/>
          <a:stretch>
            <a:fillRect/>
          </a:stretch>
        </p:blipFill>
        <p:spPr>
          <a:xfrm>
            <a:off x="136459" y="0"/>
            <a:ext cx="8871082" cy="6858000"/>
          </a:xfrm>
          <a:prstGeom prst="rect">
            <a:avLst/>
          </a:prstGeom>
        </p:spPr>
      </p:pic>
      <p:sp>
        <p:nvSpPr>
          <p:cNvPr id="4" name="Footer Placeholder 3">
            <a:extLst>
              <a:ext uri="{FF2B5EF4-FFF2-40B4-BE49-F238E27FC236}">
                <a16:creationId xmlns:a16="http://schemas.microsoft.com/office/drawing/2014/main" xmlns="" id="{0CD253B3-8818-3746-B678-2217421D35A3}"/>
              </a:ext>
            </a:extLst>
          </p:cNvPr>
          <p:cNvSpPr txBox="1">
            <a:spLocks/>
          </p:cNvSpPr>
          <p:nvPr/>
        </p:nvSpPr>
        <p:spPr>
          <a:xfrm>
            <a:off x="424843" y="6492875"/>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All rights reserved: </a:t>
            </a:r>
            <a:r>
              <a:rPr lang="en-US">
                <a:latin typeface="Lucida Grande"/>
                <a:ea typeface="Lucida Grande"/>
                <a:cs typeface="Lucida Grande"/>
              </a:rPr>
              <a:t>© GetSchooledOnConcussions.com</a:t>
            </a:r>
            <a:endParaRPr lang="en-US"/>
          </a:p>
          <a:p>
            <a:endParaRPr lang="en-US" dirty="0"/>
          </a:p>
        </p:txBody>
      </p:sp>
    </p:spTree>
    <p:extLst>
      <p:ext uri="{BB962C8B-B14F-4D97-AF65-F5344CB8AC3E}">
        <p14:creationId xmlns:p14="http://schemas.microsoft.com/office/powerpoint/2010/main" val="9381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1">
            <a:extLst>
              <a:ext uri="{FF2B5EF4-FFF2-40B4-BE49-F238E27FC236}">
                <a16:creationId xmlns:a16="http://schemas.microsoft.com/office/drawing/2014/main" xmlns="" id="{3CE06F55-D483-194F-A6DC-275ED9FC25E0}"/>
              </a:ext>
            </a:extLst>
          </p:cNvPr>
          <p:cNvSpPr>
            <a:spLocks noGrp="1"/>
          </p:cNvSpPr>
          <p:nvPr>
            <p:ph sz="quarter" idx="1"/>
          </p:nvPr>
        </p:nvSpPr>
        <p:spPr>
          <a:xfrm>
            <a:off x="498473" y="1600200"/>
            <a:ext cx="7556313" cy="4144963"/>
          </a:xfrm>
        </p:spPr>
        <p:txBody>
          <a:bodyPr/>
          <a:lstStyle/>
          <a:p>
            <a:r>
              <a:rPr lang="en-US" altLang="en-US" dirty="0"/>
              <a:t>How does concussion affect me?</a:t>
            </a:r>
          </a:p>
          <a:p>
            <a:pPr>
              <a:buFontTx/>
              <a:buNone/>
            </a:pPr>
            <a:r>
              <a:rPr lang="en-US" altLang="en-US" dirty="0"/>
              <a:t>	As an educator? </a:t>
            </a:r>
          </a:p>
          <a:p>
            <a:pPr>
              <a:buFontTx/>
              <a:buNone/>
            </a:pPr>
            <a:r>
              <a:rPr lang="en-US" altLang="en-US" dirty="0"/>
              <a:t>	As a related service provider? </a:t>
            </a:r>
          </a:p>
          <a:p>
            <a:pPr>
              <a:buFontTx/>
              <a:buNone/>
            </a:pPr>
            <a:r>
              <a:rPr lang="en-US" altLang="en-US" dirty="0"/>
              <a:t>	As an Athletic Trainer? As a Coach? As a Parent? </a:t>
            </a:r>
          </a:p>
          <a:p>
            <a:pPr>
              <a:buFontTx/>
              <a:buNone/>
            </a:pPr>
            <a:r>
              <a:rPr lang="en-US" altLang="en-US" dirty="0"/>
              <a:t>	Isn’</a:t>
            </a:r>
            <a:r>
              <a:rPr lang="en-US" altLang="ja-JP" dirty="0"/>
              <a:t>t concussion a medical and athletic problem?</a:t>
            </a:r>
          </a:p>
          <a:p>
            <a:r>
              <a:rPr lang="en-US" altLang="en-US" dirty="0"/>
              <a:t>What is all this hype about?</a:t>
            </a:r>
          </a:p>
          <a:p>
            <a:pPr>
              <a:buFontTx/>
              <a:buNone/>
            </a:pPr>
            <a:r>
              <a:rPr lang="en-US" altLang="en-US" dirty="0"/>
              <a:t>	Aren’</a:t>
            </a:r>
            <a:r>
              <a:rPr lang="en-US" altLang="ja-JP" dirty="0"/>
              <a:t>t there bigger issues?</a:t>
            </a:r>
          </a:p>
          <a:p>
            <a:pPr>
              <a:buFontTx/>
              <a:buNone/>
            </a:pPr>
            <a:endParaRPr lang="en-US" altLang="en-US" dirty="0"/>
          </a:p>
        </p:txBody>
      </p:sp>
      <p:sp>
        <p:nvSpPr>
          <p:cNvPr id="6146" name="Title 2">
            <a:extLst>
              <a:ext uri="{FF2B5EF4-FFF2-40B4-BE49-F238E27FC236}">
                <a16:creationId xmlns:a16="http://schemas.microsoft.com/office/drawing/2014/main" xmlns="" id="{F0D9F04F-D40F-274A-9CEF-E10699B8784B}"/>
              </a:ext>
            </a:extLst>
          </p:cNvPr>
          <p:cNvSpPr>
            <a:spLocks noGrp="1"/>
          </p:cNvSpPr>
          <p:nvPr>
            <p:ph type="title"/>
          </p:nvPr>
        </p:nvSpPr>
        <p:spPr/>
        <p:txBody>
          <a:bodyPr/>
          <a:lstStyle/>
          <a:p>
            <a:r>
              <a:rPr lang="en-US" altLang="en-US"/>
              <a:t>Why?</a:t>
            </a:r>
          </a:p>
        </p:txBody>
      </p:sp>
      <p:sp>
        <p:nvSpPr>
          <p:cNvPr id="4" name="Footer Placeholder 1">
            <a:extLst>
              <a:ext uri="{FF2B5EF4-FFF2-40B4-BE49-F238E27FC236}">
                <a16:creationId xmlns:a16="http://schemas.microsoft.com/office/drawing/2014/main" xmlns="" id="{CAB4DAB3-C362-6843-B29A-7424F1BA7517}"/>
              </a:ext>
            </a:extLst>
          </p:cNvPr>
          <p:cNvSpPr>
            <a:spLocks noGrp="1"/>
          </p:cNvSpPr>
          <p:nvPr>
            <p:ph type="ftr" sz="quarter" idx="11"/>
          </p:nvPr>
        </p:nvSpPr>
        <p:spPr>
          <a:xfrm>
            <a:off x="498474" y="6241022"/>
            <a:ext cx="6122894" cy="365125"/>
          </a:xfrm>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spTree>
    <p:extLst>
      <p:ext uri="{BB962C8B-B14F-4D97-AF65-F5344CB8AC3E}">
        <p14:creationId xmlns:p14="http://schemas.microsoft.com/office/powerpoint/2010/main" val="853454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3B9DF4-A82D-A14E-BC1A-A52D9ED85EC0}"/>
              </a:ext>
            </a:extLst>
          </p:cNvPr>
          <p:cNvSpPr>
            <a:spLocks noGrp="1"/>
          </p:cNvSpPr>
          <p:nvPr>
            <p:ph type="title"/>
          </p:nvPr>
        </p:nvSpPr>
        <p:spPr/>
        <p:txBody>
          <a:bodyPr/>
          <a:lstStyle/>
          <a:p>
            <a:r>
              <a:rPr lang="en-US" dirty="0"/>
              <a:t>Every Team and Team Member has an important role!</a:t>
            </a:r>
          </a:p>
        </p:txBody>
      </p:sp>
      <p:sp>
        <p:nvSpPr>
          <p:cNvPr id="3" name="Content Placeholder 2">
            <a:extLst>
              <a:ext uri="{FF2B5EF4-FFF2-40B4-BE49-F238E27FC236}">
                <a16:creationId xmlns:a16="http://schemas.microsoft.com/office/drawing/2014/main" xmlns="" id="{97D75FAA-F5A1-2B41-B980-BB10F40D70AE}"/>
              </a:ext>
            </a:extLst>
          </p:cNvPr>
          <p:cNvSpPr>
            <a:spLocks noGrp="1"/>
          </p:cNvSpPr>
          <p:nvPr>
            <p:ph idx="1"/>
          </p:nvPr>
        </p:nvSpPr>
        <p:spPr>
          <a:xfrm>
            <a:off x="498474" y="1742197"/>
            <a:ext cx="7556313" cy="4144963"/>
          </a:xfrm>
        </p:spPr>
        <p:txBody>
          <a:bodyPr/>
          <a:lstStyle/>
          <a:p>
            <a:pPr marL="0" indent="0" algn="ctr">
              <a:buNone/>
            </a:pPr>
            <a:r>
              <a:rPr lang="en-US" b="1" dirty="0"/>
              <a:t>There is NO Return to Play/Sport until there is first Return to School, Return to Learn and Return to Doing the Dishes at home!</a:t>
            </a:r>
          </a:p>
        </p:txBody>
      </p:sp>
      <p:sp>
        <p:nvSpPr>
          <p:cNvPr id="4" name="Footer Placeholder 3">
            <a:extLst>
              <a:ext uri="{FF2B5EF4-FFF2-40B4-BE49-F238E27FC236}">
                <a16:creationId xmlns:a16="http://schemas.microsoft.com/office/drawing/2014/main" xmlns="" id="{74DFD312-78AD-414C-A190-1758BE98F4CA}"/>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5" name="Picture 4">
            <a:extLst>
              <a:ext uri="{FF2B5EF4-FFF2-40B4-BE49-F238E27FC236}">
                <a16:creationId xmlns:a16="http://schemas.microsoft.com/office/drawing/2014/main" xmlns="" id="{DD6C50D1-A6F5-5945-A985-2B57ED53C66E}"/>
              </a:ext>
            </a:extLst>
          </p:cNvPr>
          <p:cNvPicPr>
            <a:picLocks noChangeAspect="1"/>
          </p:cNvPicPr>
          <p:nvPr/>
        </p:nvPicPr>
        <p:blipFill>
          <a:blip r:embed="rId2"/>
          <a:stretch>
            <a:fillRect/>
          </a:stretch>
        </p:blipFill>
        <p:spPr>
          <a:xfrm>
            <a:off x="0" y="3306964"/>
            <a:ext cx="9144000" cy="2792061"/>
          </a:xfrm>
          <a:prstGeom prst="rect">
            <a:avLst/>
          </a:prstGeom>
        </p:spPr>
      </p:pic>
      <p:sp>
        <p:nvSpPr>
          <p:cNvPr id="6" name="TextBox 5">
            <a:extLst>
              <a:ext uri="{FF2B5EF4-FFF2-40B4-BE49-F238E27FC236}">
                <a16:creationId xmlns:a16="http://schemas.microsoft.com/office/drawing/2014/main" xmlns="" id="{91A369DA-7405-454F-BA23-FF644977BC4A}"/>
              </a:ext>
            </a:extLst>
          </p:cNvPr>
          <p:cNvSpPr txBox="1"/>
          <p:nvPr/>
        </p:nvSpPr>
        <p:spPr>
          <a:xfrm>
            <a:off x="6852863" y="6325074"/>
            <a:ext cx="2095928" cy="369332"/>
          </a:xfrm>
          <a:prstGeom prst="rect">
            <a:avLst/>
          </a:prstGeom>
          <a:noFill/>
        </p:spPr>
        <p:txBody>
          <a:bodyPr wrap="square" rtlCol="0">
            <a:spAutoFit/>
          </a:bodyPr>
          <a:lstStyle/>
          <a:p>
            <a:r>
              <a:rPr lang="en-US" dirty="0"/>
              <a:t>REAP Page 4</a:t>
            </a:r>
          </a:p>
        </p:txBody>
      </p:sp>
    </p:spTree>
    <p:extLst>
      <p:ext uri="{BB962C8B-B14F-4D97-AF65-F5344CB8AC3E}">
        <p14:creationId xmlns:p14="http://schemas.microsoft.com/office/powerpoint/2010/main" val="273883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xmlns="" id="{008206AB-0B43-704F-8D5F-D9BD9707CC04}"/>
              </a:ext>
            </a:extLst>
          </p:cNvPr>
          <p:cNvSpPr>
            <a:spLocks noChangeArrowheads="1"/>
          </p:cNvSpPr>
          <p:nvPr/>
        </p:nvSpPr>
        <p:spPr bwMode="auto">
          <a:xfrm>
            <a:off x="304800" y="5730875"/>
            <a:ext cx="8458200" cy="822325"/>
          </a:xfrm>
          <a:prstGeom prst="rightArrow">
            <a:avLst>
              <a:gd name="adj1" fmla="val 50000"/>
              <a:gd name="adj2" fmla="val 50000"/>
            </a:avLst>
          </a:prstGeom>
          <a:gradFill rotWithShape="1">
            <a:gsLst>
              <a:gs pos="0">
                <a:srgbClr val="BF0000"/>
              </a:gs>
              <a:gs pos="100000">
                <a:srgbClr val="9D2020"/>
              </a:gs>
            </a:gsLst>
            <a:lin ang="5400000"/>
          </a:gradFill>
          <a:ln w="12700">
            <a:solidFill>
              <a:srgbClr val="990000"/>
            </a:solidFill>
            <a:miter lim="800000"/>
            <a:headEnd/>
            <a:tailEnd/>
          </a:ln>
          <a:effectLst>
            <a:outerShdw dist="25400" dir="6599969" sx="100999" sy="100999" rotWithShape="0">
              <a:srgbClr val="808080">
                <a:alpha val="75000"/>
              </a:srgbClr>
            </a:outerShdw>
          </a:effectLst>
        </p:spPr>
        <p:txBody>
          <a:bodyPr/>
          <a:lstStyle/>
          <a:p>
            <a:pPr>
              <a:defRPr/>
            </a:pPr>
            <a:endParaRPr lang="en-US">
              <a:solidFill>
                <a:schemeClr val="lt1"/>
              </a:solidFill>
              <a:latin typeface="+mn-lt"/>
              <a:ea typeface="+mn-ea"/>
            </a:endParaRPr>
          </a:p>
        </p:txBody>
      </p:sp>
      <p:sp>
        <p:nvSpPr>
          <p:cNvPr id="5" name="Down Arrow 4">
            <a:extLst>
              <a:ext uri="{FF2B5EF4-FFF2-40B4-BE49-F238E27FC236}">
                <a16:creationId xmlns:a16="http://schemas.microsoft.com/office/drawing/2014/main" xmlns="" id="{8027F134-23DD-314C-BFE9-2934A9B3D3BA}"/>
              </a:ext>
            </a:extLst>
          </p:cNvPr>
          <p:cNvSpPr>
            <a:spLocks noChangeArrowheads="1"/>
          </p:cNvSpPr>
          <p:nvPr/>
        </p:nvSpPr>
        <p:spPr bwMode="auto">
          <a:xfrm>
            <a:off x="152400" y="1143000"/>
            <a:ext cx="609600" cy="4800600"/>
          </a:xfrm>
          <a:prstGeom prst="downArrow">
            <a:avLst>
              <a:gd name="adj1" fmla="val 50000"/>
              <a:gd name="adj2" fmla="val 49984"/>
            </a:avLst>
          </a:prstGeom>
          <a:solidFill>
            <a:srgbClr val="FF0000"/>
          </a:solidFill>
          <a:ln w="12700">
            <a:solidFill>
              <a:srgbClr val="990000"/>
            </a:solidFill>
            <a:miter lim="800000"/>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60419" name="TextBox 5">
            <a:extLst>
              <a:ext uri="{FF2B5EF4-FFF2-40B4-BE49-F238E27FC236}">
                <a16:creationId xmlns:a16="http://schemas.microsoft.com/office/drawing/2014/main" xmlns="" id="{98030CDC-473E-244E-9E8D-1A28F8313DD8}"/>
              </a:ext>
            </a:extLst>
          </p:cNvPr>
          <p:cNvSpPr txBox="1">
            <a:spLocks noChangeArrowheads="1"/>
          </p:cNvSpPr>
          <p:nvPr/>
        </p:nvSpPr>
        <p:spPr bwMode="auto">
          <a:xfrm>
            <a:off x="381000" y="59436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Day 1/Week 1	   	 Week 2		Week 3   	Week 4</a:t>
            </a:r>
          </a:p>
        </p:txBody>
      </p:sp>
      <p:sp>
        <p:nvSpPr>
          <p:cNvPr id="60420" name="TextBox 6">
            <a:extLst>
              <a:ext uri="{FF2B5EF4-FFF2-40B4-BE49-F238E27FC236}">
                <a16:creationId xmlns:a16="http://schemas.microsoft.com/office/drawing/2014/main" xmlns="" id="{852BE596-B01A-F04A-932A-4057EA1DC36F}"/>
              </a:ext>
            </a:extLst>
          </p:cNvPr>
          <p:cNvSpPr txBox="1">
            <a:spLocks noChangeArrowheads="1"/>
          </p:cNvSpPr>
          <p:nvPr/>
        </p:nvSpPr>
        <p:spPr bwMode="auto">
          <a:xfrm>
            <a:off x="238441" y="2294562"/>
            <a:ext cx="4375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C</a:t>
            </a:r>
          </a:p>
          <a:p>
            <a:pPr algn="ctr" eaLnBrk="1" hangingPunct="1"/>
            <a:r>
              <a:rPr lang="en-US" altLang="en-US" sz="1800" b="1" dirty="0"/>
              <a:t>O</a:t>
            </a:r>
          </a:p>
          <a:p>
            <a:pPr algn="ctr" eaLnBrk="1" hangingPunct="1"/>
            <a:r>
              <a:rPr lang="en-US" altLang="en-US" sz="1800" b="1" dirty="0"/>
              <a:t>N</a:t>
            </a:r>
          </a:p>
          <a:p>
            <a:pPr algn="ctr" eaLnBrk="1" hangingPunct="1"/>
            <a:r>
              <a:rPr lang="en-US" altLang="en-US" sz="1800" b="1" dirty="0"/>
              <a:t>C</a:t>
            </a:r>
          </a:p>
          <a:p>
            <a:pPr algn="ctr" eaLnBrk="1" hangingPunct="1"/>
            <a:r>
              <a:rPr lang="en-US" altLang="en-US" sz="1800" b="1" dirty="0"/>
              <a:t>U</a:t>
            </a:r>
          </a:p>
          <a:p>
            <a:pPr algn="ctr" eaLnBrk="1" hangingPunct="1"/>
            <a:r>
              <a:rPr lang="en-US" altLang="en-US" sz="1800" b="1" dirty="0"/>
              <a:t>S</a:t>
            </a:r>
          </a:p>
          <a:p>
            <a:pPr algn="ctr" eaLnBrk="1" hangingPunct="1"/>
            <a:r>
              <a:rPr lang="en-US" altLang="en-US" sz="1800" b="1" dirty="0"/>
              <a:t>S</a:t>
            </a:r>
          </a:p>
          <a:p>
            <a:pPr algn="ctr" eaLnBrk="1" hangingPunct="1"/>
            <a:r>
              <a:rPr lang="en-US" altLang="en-US" sz="1800" b="1" dirty="0"/>
              <a:t>I</a:t>
            </a:r>
          </a:p>
          <a:p>
            <a:pPr algn="ctr" eaLnBrk="1" hangingPunct="1"/>
            <a:r>
              <a:rPr lang="en-US" altLang="en-US" sz="1800" b="1" dirty="0"/>
              <a:t>O</a:t>
            </a:r>
          </a:p>
          <a:p>
            <a:pPr algn="ctr" eaLnBrk="1" hangingPunct="1"/>
            <a:r>
              <a:rPr lang="en-US" altLang="en-US" sz="1800" b="1" dirty="0"/>
              <a:t>N</a:t>
            </a:r>
          </a:p>
        </p:txBody>
      </p:sp>
      <p:sp>
        <p:nvSpPr>
          <p:cNvPr id="10" name="Oval 9">
            <a:extLst>
              <a:ext uri="{FF2B5EF4-FFF2-40B4-BE49-F238E27FC236}">
                <a16:creationId xmlns:a16="http://schemas.microsoft.com/office/drawing/2014/main" xmlns="" id="{09948C33-F96F-6348-9015-0B5A0A14DD32}"/>
              </a:ext>
            </a:extLst>
          </p:cNvPr>
          <p:cNvSpPr>
            <a:spLocks noChangeArrowheads="1"/>
          </p:cNvSpPr>
          <p:nvPr/>
        </p:nvSpPr>
        <p:spPr bwMode="auto">
          <a:xfrm>
            <a:off x="626698" y="958592"/>
            <a:ext cx="2186693" cy="2097950"/>
          </a:xfrm>
          <a:prstGeom prst="ellipse">
            <a:avLst/>
          </a:prstGeom>
          <a:solidFill>
            <a:srgbClr val="49E6FB"/>
          </a:solidFill>
          <a:ln w="9525">
            <a:solidFill>
              <a:srgbClr val="F26C1C"/>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11" name="TextBox 10">
            <a:extLst>
              <a:ext uri="{FF2B5EF4-FFF2-40B4-BE49-F238E27FC236}">
                <a16:creationId xmlns:a16="http://schemas.microsoft.com/office/drawing/2014/main" xmlns="" id="{44C9801D-971D-E144-BC64-EADD600A63EE}"/>
              </a:ext>
            </a:extLst>
          </p:cNvPr>
          <p:cNvSpPr txBox="1">
            <a:spLocks noChangeArrowheads="1"/>
          </p:cNvSpPr>
          <p:nvPr/>
        </p:nvSpPr>
        <p:spPr bwMode="auto">
          <a:xfrm>
            <a:off x="949495" y="1308311"/>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SCHOOL PHYSICAL:</a:t>
            </a:r>
            <a:br>
              <a:rPr lang="en-US" altLang="en-US" sz="1800" dirty="0"/>
            </a:br>
            <a:r>
              <a:rPr lang="en-US" altLang="en-US" sz="1800" dirty="0"/>
              <a:t>Coach</a:t>
            </a:r>
          </a:p>
          <a:p>
            <a:pPr algn="ctr" eaLnBrk="1" hangingPunct="1"/>
            <a:r>
              <a:rPr lang="en-US" altLang="en-US" sz="1800" dirty="0"/>
              <a:t>ATC</a:t>
            </a:r>
          </a:p>
        </p:txBody>
      </p:sp>
      <p:sp>
        <p:nvSpPr>
          <p:cNvPr id="8" name="Footer Placeholder 4">
            <a:extLst>
              <a:ext uri="{FF2B5EF4-FFF2-40B4-BE49-F238E27FC236}">
                <a16:creationId xmlns:a16="http://schemas.microsoft.com/office/drawing/2014/main" xmlns="" id="{1F885FD0-C2D5-5843-B7C5-39CF1DE045EC}"/>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9" name="Oval 8">
            <a:extLst>
              <a:ext uri="{FF2B5EF4-FFF2-40B4-BE49-F238E27FC236}">
                <a16:creationId xmlns:a16="http://schemas.microsoft.com/office/drawing/2014/main" xmlns="" id="{2B3136E3-50FD-A149-8EB9-DDD88E3E1FB4}"/>
              </a:ext>
            </a:extLst>
          </p:cNvPr>
          <p:cNvSpPr>
            <a:spLocks noChangeArrowheads="1"/>
          </p:cNvSpPr>
          <p:nvPr/>
        </p:nvSpPr>
        <p:spPr bwMode="auto">
          <a:xfrm>
            <a:off x="740851" y="3856038"/>
            <a:ext cx="2209800" cy="1981200"/>
          </a:xfrm>
          <a:prstGeom prst="ellipse">
            <a:avLst/>
          </a:prstGeom>
          <a:solidFill>
            <a:srgbClr val="8FD228"/>
          </a:solidFill>
          <a:ln w="12700">
            <a:solidFill>
              <a:srgbClr val="990000"/>
            </a:solidFill>
            <a:round/>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12" name="TextBox 11">
            <a:extLst>
              <a:ext uri="{FF2B5EF4-FFF2-40B4-BE49-F238E27FC236}">
                <a16:creationId xmlns:a16="http://schemas.microsoft.com/office/drawing/2014/main" xmlns="" id="{1286552A-92D6-584E-ACC8-E01CEB220D22}"/>
              </a:ext>
            </a:extLst>
          </p:cNvPr>
          <p:cNvSpPr txBox="1">
            <a:spLocks noChangeArrowheads="1"/>
          </p:cNvSpPr>
          <p:nvPr/>
        </p:nvSpPr>
        <p:spPr bwMode="auto">
          <a:xfrm>
            <a:off x="949495" y="4258869"/>
            <a:ext cx="167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Health</a:t>
            </a:r>
          </a:p>
          <a:p>
            <a:pPr algn="ctr" eaLnBrk="1" hangingPunct="1"/>
            <a:r>
              <a:rPr lang="en-US" altLang="en-US" sz="1800" dirty="0"/>
              <a:t>Care </a:t>
            </a:r>
          </a:p>
          <a:p>
            <a:pPr algn="ctr" eaLnBrk="1" hangingPunct="1"/>
            <a:r>
              <a:rPr lang="en-US" altLang="en-US" sz="1800" dirty="0"/>
              <a:t>Provider</a:t>
            </a:r>
          </a:p>
        </p:txBody>
      </p:sp>
    </p:spTree>
    <p:extLst>
      <p:ext uri="{BB962C8B-B14F-4D97-AF65-F5344CB8AC3E}">
        <p14:creationId xmlns:p14="http://schemas.microsoft.com/office/powerpoint/2010/main" val="3621217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75D6FB-B40C-674A-B49C-3C54DA0B4D6C}"/>
              </a:ext>
            </a:extLst>
          </p:cNvPr>
          <p:cNvSpPr>
            <a:spLocks noGrp="1"/>
          </p:cNvSpPr>
          <p:nvPr>
            <p:ph type="title"/>
          </p:nvPr>
        </p:nvSpPr>
        <p:spPr>
          <a:solidFill>
            <a:srgbClr val="49E6FB"/>
          </a:solidFill>
          <a:ln cap="flat">
            <a:solidFill>
              <a:srgbClr val="F3B6A5"/>
            </a:solidFill>
            <a:miter lim="800000"/>
            <a:headEnd/>
            <a:tailEnd/>
          </a:ln>
          <a:effectLst>
            <a:outerShdw blurRad="40000" dist="20000" dir="5400000" rotWithShape="0">
              <a:srgbClr val="000000">
                <a:alpha val="37999"/>
              </a:srgbClr>
            </a:outerShdw>
          </a:effectLst>
        </p:spPr>
        <p:txBody>
          <a:bodyPr/>
          <a:lstStyle/>
          <a:p>
            <a:pPr>
              <a:defRPr/>
            </a:pPr>
            <a:r>
              <a:rPr lang="en-US" dirty="0">
                <a:solidFill>
                  <a:schemeClr val="dk1"/>
                </a:solidFill>
                <a:latin typeface="+mn-lt"/>
                <a:ea typeface="+mn-ea"/>
                <a:cs typeface="+mn-cs"/>
              </a:rPr>
              <a:t>School Team - Physical</a:t>
            </a:r>
          </a:p>
        </p:txBody>
      </p:sp>
      <p:sp>
        <p:nvSpPr>
          <p:cNvPr id="62466" name="Content Placeholder 2">
            <a:extLst>
              <a:ext uri="{FF2B5EF4-FFF2-40B4-BE49-F238E27FC236}">
                <a16:creationId xmlns:a16="http://schemas.microsoft.com/office/drawing/2014/main" xmlns="" id="{74C1E67D-1D4A-6141-AF31-906342051C12}"/>
              </a:ext>
            </a:extLst>
          </p:cNvPr>
          <p:cNvSpPr>
            <a:spLocks noGrp="1"/>
          </p:cNvSpPr>
          <p:nvPr>
            <p:ph idx="1"/>
          </p:nvPr>
        </p:nvSpPr>
        <p:spPr>
          <a:xfrm>
            <a:off x="498474" y="1676400"/>
            <a:ext cx="8416926" cy="4673029"/>
          </a:xfrm>
        </p:spPr>
        <p:txBody>
          <a:bodyPr>
            <a:normAutofit fontScale="85000" lnSpcReduction="20000"/>
          </a:bodyPr>
          <a:lstStyle/>
          <a:p>
            <a:r>
              <a:rPr lang="en-US" altLang="en-US" sz="2200" dirty="0">
                <a:latin typeface="Calibri" panose="020F0502020204030204" pitchFamily="34" charset="0"/>
              </a:rPr>
              <a:t>Often sees the incident and” suspects” the presence of concussion</a:t>
            </a:r>
          </a:p>
          <a:p>
            <a:r>
              <a:rPr lang="en-US" altLang="en-US" sz="2200" dirty="0">
                <a:latin typeface="Calibri" panose="020F0502020204030204" pitchFamily="34" charset="0"/>
              </a:rPr>
              <a:t>Must immediately </a:t>
            </a:r>
            <a:r>
              <a:rPr lang="en-US" altLang="en-US" sz="2200" b="1" dirty="0">
                <a:latin typeface="Calibri" panose="020F0502020204030204" pitchFamily="34" charset="0"/>
              </a:rPr>
              <a:t>REMOVE</a:t>
            </a:r>
            <a:r>
              <a:rPr lang="en-US" altLang="en-US" sz="2200" dirty="0">
                <a:latin typeface="Calibri" panose="020F0502020204030204" pitchFamily="34" charset="0"/>
              </a:rPr>
              <a:t> from PLAY</a:t>
            </a:r>
          </a:p>
          <a:p>
            <a:r>
              <a:rPr lang="en-US" altLang="en-US" sz="2200" dirty="0">
                <a:latin typeface="Calibri" panose="020F0502020204030204" pitchFamily="34" charset="0"/>
              </a:rPr>
              <a:t>Does not allow return to play until medically cleared</a:t>
            </a:r>
          </a:p>
          <a:p>
            <a:r>
              <a:rPr lang="en-US" altLang="en-US" sz="2200" dirty="0">
                <a:latin typeface="Calibri" panose="020F0502020204030204" pitchFamily="34" charset="0"/>
              </a:rPr>
              <a:t>The school ATC often has the athlete check in </a:t>
            </a:r>
            <a:r>
              <a:rPr lang="en-US" altLang="en-US" sz="2200" i="1" dirty="0">
                <a:latin typeface="Calibri" panose="020F0502020204030204" pitchFamily="34" charset="0"/>
              </a:rPr>
              <a:t>daily</a:t>
            </a:r>
            <a:r>
              <a:rPr lang="en-US" altLang="en-US" sz="2200" dirty="0">
                <a:latin typeface="Calibri" panose="020F0502020204030204" pitchFamily="34" charset="0"/>
              </a:rPr>
              <a:t> symptom check in the training room </a:t>
            </a:r>
          </a:p>
          <a:p>
            <a:r>
              <a:rPr lang="en-US" altLang="en-US" sz="2200" i="1" dirty="0">
                <a:latin typeface="Calibri" panose="020F0502020204030204" pitchFamily="34" charset="0"/>
              </a:rPr>
              <a:t>Weekly</a:t>
            </a:r>
            <a:r>
              <a:rPr lang="en-US" altLang="en-US" sz="2200" dirty="0">
                <a:latin typeface="Calibri" panose="020F0502020204030204" pitchFamily="34" charset="0"/>
              </a:rPr>
              <a:t> administration of neurocognitive test (if doing neurocognitive testing at school)</a:t>
            </a:r>
          </a:p>
          <a:p>
            <a:r>
              <a:rPr lang="en-US" altLang="en-US" sz="2200" dirty="0">
                <a:latin typeface="Calibri" panose="020F0502020204030204" pitchFamily="34" charset="0"/>
              </a:rPr>
              <a:t>Keeps the athlete engaged with the team</a:t>
            </a:r>
          </a:p>
          <a:p>
            <a:r>
              <a:rPr lang="en-US" altLang="en-US" sz="2200" dirty="0">
                <a:latin typeface="Calibri" panose="020F0502020204030204" pitchFamily="34" charset="0"/>
              </a:rPr>
              <a:t>Encourages attendance at school at school with academic supports and decreased  home stimulation for weeks 1, 2, 3,4+ </a:t>
            </a:r>
          </a:p>
          <a:p>
            <a:r>
              <a:rPr lang="en-US" altLang="en-US" sz="2200" dirty="0">
                <a:latin typeface="Calibri" panose="020F0502020204030204" pitchFamily="34" charset="0"/>
              </a:rPr>
              <a:t>Newest Rehabilitation recommended – Safe , low level, sub-symptom threshold cardio AT HOME or in physical therapy</a:t>
            </a:r>
          </a:p>
        </p:txBody>
      </p:sp>
      <p:sp>
        <p:nvSpPr>
          <p:cNvPr id="4" name="Footer Placeholder 4">
            <a:extLst>
              <a:ext uri="{FF2B5EF4-FFF2-40B4-BE49-F238E27FC236}">
                <a16:creationId xmlns:a16="http://schemas.microsoft.com/office/drawing/2014/main" xmlns="" id="{2183E7E9-F3E2-DD41-A0B9-C968D4746D8B}"/>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351131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338364-B0E0-2B48-822F-BACEDD1219D4}"/>
              </a:ext>
            </a:extLst>
          </p:cNvPr>
          <p:cNvSpPr>
            <a:spLocks noGrp="1"/>
          </p:cNvSpPr>
          <p:nvPr>
            <p:ph type="title"/>
          </p:nvPr>
        </p:nvSpPr>
        <p:spPr>
          <a:solidFill>
            <a:srgbClr val="008000"/>
          </a:solidFill>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defRPr/>
            </a:pPr>
            <a:r>
              <a:rPr lang="en-US" dirty="0"/>
              <a:t>Medical Assessment</a:t>
            </a:r>
            <a:br>
              <a:rPr lang="en-US" dirty="0"/>
            </a:br>
            <a:r>
              <a:rPr lang="en-US" dirty="0"/>
              <a:t>Urgently/ED</a:t>
            </a:r>
          </a:p>
        </p:txBody>
      </p:sp>
      <p:sp>
        <p:nvSpPr>
          <p:cNvPr id="66562" name="Content Placeholder 2">
            <a:extLst>
              <a:ext uri="{FF2B5EF4-FFF2-40B4-BE49-F238E27FC236}">
                <a16:creationId xmlns:a16="http://schemas.microsoft.com/office/drawing/2014/main" xmlns="" id="{FBD55B0D-2BE6-0645-BC28-6B5D75CDE6CE}"/>
              </a:ext>
            </a:extLst>
          </p:cNvPr>
          <p:cNvSpPr>
            <a:spLocks noGrp="1"/>
          </p:cNvSpPr>
          <p:nvPr>
            <p:ph idx="1"/>
          </p:nvPr>
        </p:nvSpPr>
        <p:spPr>
          <a:xfrm>
            <a:off x="498474" y="2133600"/>
            <a:ext cx="8359776" cy="3992563"/>
          </a:xfrm>
        </p:spPr>
        <p:txBody>
          <a:bodyPr/>
          <a:lstStyle/>
          <a:p>
            <a:r>
              <a:rPr lang="en-US" altLang="en-US" sz="2800" dirty="0">
                <a:latin typeface="Calibri" panose="020F0502020204030204" pitchFamily="34" charset="0"/>
              </a:rPr>
              <a:t>Diagnosis of concussion</a:t>
            </a:r>
            <a:r>
              <a:rPr lang="en-US" altLang="en-US" sz="2800" b="1" dirty="0">
                <a:latin typeface="Calibri" panose="020F0502020204030204" pitchFamily="34" charset="0"/>
              </a:rPr>
              <a:t>, R/O </a:t>
            </a:r>
            <a:r>
              <a:rPr lang="en-US" altLang="en-US" sz="2800" dirty="0">
                <a:latin typeface="Calibri" panose="020F0502020204030204" pitchFamily="34" charset="0"/>
              </a:rPr>
              <a:t>a more serious concern, </a:t>
            </a:r>
            <a:r>
              <a:rPr lang="en-US" altLang="en-US" sz="2800" b="1" dirty="0">
                <a:latin typeface="Calibri" panose="020F0502020204030204" pitchFamily="34" charset="0"/>
              </a:rPr>
              <a:t>REMOVE</a:t>
            </a:r>
            <a:r>
              <a:rPr lang="en-US" altLang="en-US" sz="2800" dirty="0">
                <a:latin typeface="Calibri" panose="020F0502020204030204" pitchFamily="34" charset="0"/>
              </a:rPr>
              <a:t> from play</a:t>
            </a:r>
          </a:p>
          <a:p>
            <a:r>
              <a:rPr lang="en-US" altLang="en-US" sz="2800" dirty="0">
                <a:latin typeface="Calibri" panose="020F0502020204030204" pitchFamily="34" charset="0"/>
              </a:rPr>
              <a:t>By definition, concussion is not declared on a CT scan or MRI</a:t>
            </a:r>
          </a:p>
          <a:p>
            <a:r>
              <a:rPr lang="en-US" altLang="en-US" sz="2800" dirty="0">
                <a:latin typeface="Calibri" panose="020F0502020204030204" pitchFamily="34" charset="0"/>
              </a:rPr>
              <a:t>Be thoughtful about choice to scan:</a:t>
            </a:r>
          </a:p>
          <a:p>
            <a:pPr lvl="1">
              <a:buFont typeface="Wingdings" pitchFamily="2" charset="2"/>
              <a:buChar char="§"/>
            </a:pPr>
            <a:r>
              <a:rPr lang="en-US" altLang="en-US" sz="2400" dirty="0">
                <a:latin typeface="Calibri" panose="020F0502020204030204" pitchFamily="34" charset="0"/>
              </a:rPr>
              <a:t>Observation, symptom reduction</a:t>
            </a:r>
          </a:p>
          <a:p>
            <a:pPr lvl="1">
              <a:buFont typeface="Wingdings" pitchFamily="2" charset="2"/>
              <a:buChar char="§"/>
            </a:pPr>
            <a:r>
              <a:rPr lang="en-US" altLang="en-US" sz="2400" dirty="0">
                <a:latin typeface="Calibri" panose="020F0502020204030204" pitchFamily="34" charset="0"/>
              </a:rPr>
              <a:t>Non-focal neurological assessment</a:t>
            </a:r>
          </a:p>
          <a:p>
            <a:endParaRPr lang="en-US" altLang="en-US" dirty="0">
              <a:latin typeface="Calibri" panose="020F0502020204030204" pitchFamily="34" charset="0"/>
            </a:endParaRPr>
          </a:p>
        </p:txBody>
      </p:sp>
      <p:sp>
        <p:nvSpPr>
          <p:cNvPr id="4" name="Footer Placeholder 4">
            <a:extLst>
              <a:ext uri="{FF2B5EF4-FFF2-40B4-BE49-F238E27FC236}">
                <a16:creationId xmlns:a16="http://schemas.microsoft.com/office/drawing/2014/main" xmlns="" id="{8136744E-986F-8148-B582-51EE73B6549E}"/>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41997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DB6E5-D9EC-3342-B766-9398A2D5CD00}"/>
              </a:ext>
            </a:extLst>
          </p:cNvPr>
          <p:cNvSpPr>
            <a:spLocks noGrp="1"/>
          </p:cNvSpPr>
          <p:nvPr>
            <p:ph type="title"/>
          </p:nvPr>
        </p:nvSpPr>
        <p:spPr>
          <a:solidFill>
            <a:srgbClr val="008000"/>
          </a:solidFill>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defRPr/>
            </a:pPr>
            <a:r>
              <a:rPr lang="en-US" dirty="0"/>
              <a:t>Medical Assessment</a:t>
            </a:r>
            <a:br>
              <a:rPr lang="en-US" dirty="0"/>
            </a:br>
            <a:r>
              <a:rPr lang="en-US" dirty="0"/>
              <a:t>Clinic</a:t>
            </a:r>
          </a:p>
        </p:txBody>
      </p:sp>
      <p:sp>
        <p:nvSpPr>
          <p:cNvPr id="67586" name="Content Placeholder 2">
            <a:extLst>
              <a:ext uri="{FF2B5EF4-FFF2-40B4-BE49-F238E27FC236}">
                <a16:creationId xmlns:a16="http://schemas.microsoft.com/office/drawing/2014/main" xmlns="" id="{B50BA43E-36CF-1948-85C7-F6854F282458}"/>
              </a:ext>
            </a:extLst>
          </p:cNvPr>
          <p:cNvSpPr>
            <a:spLocks noGrp="1"/>
          </p:cNvSpPr>
          <p:nvPr>
            <p:ph idx="1"/>
          </p:nvPr>
        </p:nvSpPr>
        <p:spPr>
          <a:xfrm>
            <a:off x="498474" y="1676400"/>
            <a:ext cx="7874001" cy="3992563"/>
          </a:xfrm>
        </p:spPr>
        <p:txBody>
          <a:bodyPr>
            <a:normAutofit fontScale="92500" lnSpcReduction="10000"/>
          </a:bodyPr>
          <a:lstStyle/>
          <a:p>
            <a:r>
              <a:rPr lang="en-US" altLang="en-US" sz="2800" dirty="0">
                <a:latin typeface="Calibri" panose="020F0502020204030204" pitchFamily="34" charset="0"/>
              </a:rPr>
              <a:t>Medical history </a:t>
            </a:r>
          </a:p>
          <a:p>
            <a:r>
              <a:rPr lang="en-US" altLang="en-US" sz="2800" dirty="0">
                <a:latin typeface="Calibri" panose="020F0502020204030204" pitchFamily="34" charset="0"/>
              </a:rPr>
              <a:t>Concussion history</a:t>
            </a:r>
          </a:p>
          <a:p>
            <a:r>
              <a:rPr lang="en-US" altLang="en-US" sz="2800" dirty="0">
                <a:latin typeface="Calibri" panose="020F0502020204030204" pitchFamily="34" charset="0"/>
              </a:rPr>
              <a:t>School history</a:t>
            </a:r>
          </a:p>
          <a:p>
            <a:r>
              <a:rPr lang="en-US" altLang="en-US" sz="2800" dirty="0">
                <a:latin typeface="Calibri" panose="020F0502020204030204" pitchFamily="34" charset="0"/>
              </a:rPr>
              <a:t>Concussion Modifiers/Risk factors:</a:t>
            </a:r>
          </a:p>
          <a:p>
            <a:pPr lvl="1"/>
            <a:r>
              <a:rPr lang="en-US" altLang="en-US" dirty="0">
                <a:latin typeface="Calibri" panose="020F0502020204030204" pitchFamily="34" charset="0"/>
              </a:rPr>
              <a:t>Gender</a:t>
            </a:r>
          </a:p>
          <a:p>
            <a:pPr lvl="1"/>
            <a:r>
              <a:rPr lang="en-US" altLang="en-US" dirty="0">
                <a:latin typeface="Calibri" panose="020F0502020204030204" pitchFamily="34" charset="0"/>
              </a:rPr>
              <a:t>Headache history/migraine history/family history</a:t>
            </a:r>
          </a:p>
          <a:p>
            <a:pPr lvl="1"/>
            <a:r>
              <a:rPr lang="en-US" altLang="en-US" dirty="0">
                <a:latin typeface="Calibri" panose="020F0502020204030204" pitchFamily="34" charset="0"/>
              </a:rPr>
              <a:t>Past concussions</a:t>
            </a:r>
          </a:p>
          <a:p>
            <a:pPr lvl="1"/>
            <a:r>
              <a:rPr lang="en-US" altLang="en-US" dirty="0">
                <a:latin typeface="Calibri" panose="020F0502020204030204" pitchFamily="34" charset="0"/>
              </a:rPr>
              <a:t>LD, ADHD</a:t>
            </a:r>
          </a:p>
          <a:p>
            <a:pPr lvl="1"/>
            <a:r>
              <a:rPr lang="en-US" altLang="en-US" dirty="0">
                <a:latin typeface="Calibri" panose="020F0502020204030204" pitchFamily="34" charset="0"/>
              </a:rPr>
              <a:t>Mental Health concerns</a:t>
            </a:r>
          </a:p>
          <a:p>
            <a:endParaRPr lang="en-US" altLang="en-US" sz="2800" dirty="0">
              <a:latin typeface="Calibri" panose="020F0502020204030204" pitchFamily="34" charset="0"/>
            </a:endParaRPr>
          </a:p>
        </p:txBody>
      </p:sp>
      <p:sp>
        <p:nvSpPr>
          <p:cNvPr id="4" name="Footer Placeholder 4">
            <a:extLst>
              <a:ext uri="{FF2B5EF4-FFF2-40B4-BE49-F238E27FC236}">
                <a16:creationId xmlns:a16="http://schemas.microsoft.com/office/drawing/2014/main" xmlns="" id="{63F0F970-980D-E943-924A-1D7D4953D106}"/>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792869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BB75C6-E2B5-9140-9B7C-8939579134CC}"/>
              </a:ext>
            </a:extLst>
          </p:cNvPr>
          <p:cNvSpPr>
            <a:spLocks noGrp="1"/>
          </p:cNvSpPr>
          <p:nvPr>
            <p:ph type="title"/>
          </p:nvPr>
        </p:nvSpPr>
        <p:spPr>
          <a:solidFill>
            <a:srgbClr val="008000"/>
          </a:solidFill>
        </p:spPr>
        <p:style>
          <a:lnRef idx="2">
            <a:schemeClr val="accent4">
              <a:shade val="50000"/>
            </a:schemeClr>
          </a:lnRef>
          <a:fillRef idx="1">
            <a:schemeClr val="accent4"/>
          </a:fillRef>
          <a:effectRef idx="0">
            <a:schemeClr val="accent4"/>
          </a:effectRef>
          <a:fontRef idx="minor">
            <a:schemeClr val="lt1"/>
          </a:fontRef>
        </p:style>
        <p:txBody>
          <a:bodyPr/>
          <a:lstStyle/>
          <a:p>
            <a:pPr>
              <a:defRPr/>
            </a:pPr>
            <a:r>
              <a:rPr lang="en-US" dirty="0"/>
              <a:t>Treatments</a:t>
            </a:r>
          </a:p>
        </p:txBody>
      </p:sp>
      <p:sp>
        <p:nvSpPr>
          <p:cNvPr id="68610" name="Content Placeholder 2">
            <a:extLst>
              <a:ext uri="{FF2B5EF4-FFF2-40B4-BE49-F238E27FC236}">
                <a16:creationId xmlns:a16="http://schemas.microsoft.com/office/drawing/2014/main" xmlns="" id="{32EA0C59-2370-B340-8FAD-64A403F047F0}"/>
              </a:ext>
            </a:extLst>
          </p:cNvPr>
          <p:cNvSpPr>
            <a:spLocks noGrp="1"/>
          </p:cNvSpPr>
          <p:nvPr>
            <p:ph idx="1"/>
          </p:nvPr>
        </p:nvSpPr>
        <p:spPr>
          <a:xfrm>
            <a:off x="457200" y="1646238"/>
            <a:ext cx="8229600" cy="4906962"/>
          </a:xfrm>
        </p:spPr>
        <p:txBody>
          <a:bodyPr>
            <a:normAutofit/>
          </a:bodyPr>
          <a:lstStyle/>
          <a:p>
            <a:r>
              <a:rPr lang="en-US" altLang="en-US" sz="2000" dirty="0">
                <a:latin typeface="Calibri" panose="020F0502020204030204" pitchFamily="34" charset="0"/>
              </a:rPr>
              <a:t>The “dizzy” kid:</a:t>
            </a:r>
          </a:p>
          <a:p>
            <a:pPr lvl="1"/>
            <a:r>
              <a:rPr lang="en-US" altLang="en-US" dirty="0">
                <a:latin typeface="Calibri" panose="020F0502020204030204" pitchFamily="34" charset="0"/>
              </a:rPr>
              <a:t>Oculomotor</a:t>
            </a:r>
          </a:p>
          <a:p>
            <a:pPr lvl="1"/>
            <a:r>
              <a:rPr lang="en-US" altLang="en-US" dirty="0">
                <a:latin typeface="Calibri" panose="020F0502020204030204" pitchFamily="34" charset="0"/>
              </a:rPr>
              <a:t>Vestibular</a:t>
            </a:r>
          </a:p>
          <a:p>
            <a:pPr lvl="1"/>
            <a:r>
              <a:rPr lang="en-US" altLang="en-US" dirty="0">
                <a:latin typeface="Calibri" panose="020F0502020204030204" pitchFamily="34" charset="0"/>
              </a:rPr>
              <a:t>Balance</a:t>
            </a:r>
          </a:p>
          <a:p>
            <a:r>
              <a:rPr lang="en-US" altLang="en-US" dirty="0" err="1">
                <a:latin typeface="Calibri" panose="020F0502020204030204" pitchFamily="34" charset="0"/>
              </a:rPr>
              <a:t>Cervicogenic</a:t>
            </a:r>
            <a:endParaRPr lang="en-US" altLang="en-US" dirty="0">
              <a:latin typeface="Calibri" panose="020F0502020204030204" pitchFamily="34" charset="0"/>
            </a:endParaRPr>
          </a:p>
          <a:p>
            <a:r>
              <a:rPr lang="en-US" altLang="en-US" dirty="0">
                <a:latin typeface="Calibri" panose="020F0502020204030204" pitchFamily="34" charset="0"/>
              </a:rPr>
              <a:t>Auditory Processing Disorder: tinnitus</a:t>
            </a:r>
          </a:p>
          <a:p>
            <a:r>
              <a:rPr lang="en-US" altLang="en-US" dirty="0">
                <a:latin typeface="Calibri" panose="020F0502020204030204" pitchFamily="34" charset="0"/>
              </a:rPr>
              <a:t>Autonomic instability</a:t>
            </a:r>
          </a:p>
          <a:p>
            <a:r>
              <a:rPr lang="en-US" altLang="en-US" sz="2000" dirty="0">
                <a:latin typeface="Calibri" panose="020F0502020204030204" pitchFamily="34" charset="0"/>
              </a:rPr>
              <a:t>Education, support, cognitive behavior therapy, relaxation, anxiety reduction</a:t>
            </a:r>
          </a:p>
        </p:txBody>
      </p:sp>
      <p:sp>
        <p:nvSpPr>
          <p:cNvPr id="4" name="Footer Placeholder 4">
            <a:extLst>
              <a:ext uri="{FF2B5EF4-FFF2-40B4-BE49-F238E27FC236}">
                <a16:creationId xmlns:a16="http://schemas.microsoft.com/office/drawing/2014/main" xmlns="" id="{F66B8A67-3E79-CE42-AFE9-07DF228772C5}"/>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948128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xmlns="" id="{A8AB1F8C-BE52-E646-AC66-7D6E999CB27B}"/>
              </a:ext>
            </a:extLst>
          </p:cNvPr>
          <p:cNvSpPr>
            <a:spLocks noChangeArrowheads="1"/>
          </p:cNvSpPr>
          <p:nvPr/>
        </p:nvSpPr>
        <p:spPr bwMode="auto">
          <a:xfrm>
            <a:off x="304800" y="5730875"/>
            <a:ext cx="8458200" cy="822325"/>
          </a:xfrm>
          <a:prstGeom prst="rightArrow">
            <a:avLst>
              <a:gd name="adj1" fmla="val 50000"/>
              <a:gd name="adj2" fmla="val 50000"/>
            </a:avLst>
          </a:prstGeom>
          <a:gradFill rotWithShape="1">
            <a:gsLst>
              <a:gs pos="0">
                <a:srgbClr val="BF0000"/>
              </a:gs>
              <a:gs pos="100000">
                <a:srgbClr val="9D2020"/>
              </a:gs>
            </a:gsLst>
            <a:lin ang="5400000"/>
          </a:gradFill>
          <a:ln w="12700">
            <a:solidFill>
              <a:srgbClr val="990000"/>
            </a:solidFill>
            <a:miter lim="800000"/>
            <a:headEnd/>
            <a:tailEnd/>
          </a:ln>
          <a:effectLst>
            <a:outerShdw dist="25400" dir="6599969" sx="100999" sy="100999" rotWithShape="0">
              <a:srgbClr val="808080">
                <a:alpha val="75000"/>
              </a:srgbClr>
            </a:outerShdw>
          </a:effectLst>
        </p:spPr>
        <p:txBody>
          <a:bodyPr/>
          <a:lstStyle/>
          <a:p>
            <a:pPr>
              <a:defRPr/>
            </a:pPr>
            <a:endParaRPr lang="en-US">
              <a:solidFill>
                <a:schemeClr val="lt1"/>
              </a:solidFill>
              <a:latin typeface="+mn-lt"/>
              <a:ea typeface="+mn-ea"/>
            </a:endParaRPr>
          </a:p>
        </p:txBody>
      </p:sp>
      <p:sp>
        <p:nvSpPr>
          <p:cNvPr id="5" name="Down Arrow 4">
            <a:extLst>
              <a:ext uri="{FF2B5EF4-FFF2-40B4-BE49-F238E27FC236}">
                <a16:creationId xmlns:a16="http://schemas.microsoft.com/office/drawing/2014/main" xmlns="" id="{A601A8CD-4AC1-2040-AEE1-188DDCB6BC5C}"/>
              </a:ext>
            </a:extLst>
          </p:cNvPr>
          <p:cNvSpPr>
            <a:spLocks noChangeArrowheads="1"/>
          </p:cNvSpPr>
          <p:nvPr/>
        </p:nvSpPr>
        <p:spPr bwMode="auto">
          <a:xfrm>
            <a:off x="152400" y="1143000"/>
            <a:ext cx="609600" cy="4800600"/>
          </a:xfrm>
          <a:prstGeom prst="downArrow">
            <a:avLst>
              <a:gd name="adj1" fmla="val 50000"/>
              <a:gd name="adj2" fmla="val 49984"/>
            </a:avLst>
          </a:prstGeom>
          <a:solidFill>
            <a:srgbClr val="FF0000"/>
          </a:solidFill>
          <a:ln w="12700">
            <a:solidFill>
              <a:srgbClr val="990000"/>
            </a:solidFill>
            <a:miter lim="800000"/>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69635" name="TextBox 5">
            <a:extLst>
              <a:ext uri="{FF2B5EF4-FFF2-40B4-BE49-F238E27FC236}">
                <a16:creationId xmlns:a16="http://schemas.microsoft.com/office/drawing/2014/main" xmlns="" id="{D3E5C2EF-6E5A-6A45-85EE-2D5777F78058}"/>
              </a:ext>
            </a:extLst>
          </p:cNvPr>
          <p:cNvSpPr txBox="1">
            <a:spLocks noChangeArrowheads="1"/>
          </p:cNvSpPr>
          <p:nvPr/>
        </p:nvSpPr>
        <p:spPr bwMode="auto">
          <a:xfrm>
            <a:off x="381000" y="59436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Day 1/Week 1	 	Week 2		         Week 3		Week 4</a:t>
            </a:r>
          </a:p>
        </p:txBody>
      </p:sp>
      <p:sp>
        <p:nvSpPr>
          <p:cNvPr id="69636" name="TextBox 6">
            <a:extLst>
              <a:ext uri="{FF2B5EF4-FFF2-40B4-BE49-F238E27FC236}">
                <a16:creationId xmlns:a16="http://schemas.microsoft.com/office/drawing/2014/main" xmlns="" id="{4FC30B92-8326-934A-B32C-01C0D7A731BA}"/>
              </a:ext>
            </a:extLst>
          </p:cNvPr>
          <p:cNvSpPr txBox="1">
            <a:spLocks noChangeArrowheads="1"/>
          </p:cNvSpPr>
          <p:nvPr/>
        </p:nvSpPr>
        <p:spPr bwMode="auto">
          <a:xfrm>
            <a:off x="211905" y="2259655"/>
            <a:ext cx="46833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C</a:t>
            </a:r>
          </a:p>
          <a:p>
            <a:pPr algn="ctr" eaLnBrk="1" hangingPunct="1"/>
            <a:r>
              <a:rPr lang="en-US" altLang="en-US" sz="1800" b="1" dirty="0"/>
              <a:t>O</a:t>
            </a:r>
          </a:p>
          <a:p>
            <a:pPr algn="ctr" eaLnBrk="1" hangingPunct="1"/>
            <a:r>
              <a:rPr lang="en-US" altLang="en-US" sz="1800" b="1" dirty="0"/>
              <a:t>N</a:t>
            </a:r>
          </a:p>
          <a:p>
            <a:pPr algn="ctr" eaLnBrk="1" hangingPunct="1"/>
            <a:r>
              <a:rPr lang="en-US" altLang="en-US" sz="1800" b="1" dirty="0"/>
              <a:t>C</a:t>
            </a:r>
          </a:p>
          <a:p>
            <a:pPr algn="ctr" eaLnBrk="1" hangingPunct="1"/>
            <a:r>
              <a:rPr lang="en-US" altLang="en-US" sz="1800" b="1" dirty="0"/>
              <a:t>U</a:t>
            </a:r>
          </a:p>
          <a:p>
            <a:pPr algn="ctr" eaLnBrk="1" hangingPunct="1"/>
            <a:r>
              <a:rPr lang="en-US" altLang="en-US" sz="1800" b="1" dirty="0"/>
              <a:t>S</a:t>
            </a:r>
          </a:p>
          <a:p>
            <a:pPr algn="ctr" eaLnBrk="1" hangingPunct="1"/>
            <a:r>
              <a:rPr lang="en-US" altLang="en-US" sz="1800" b="1" dirty="0"/>
              <a:t>S</a:t>
            </a:r>
          </a:p>
          <a:p>
            <a:pPr algn="ctr" eaLnBrk="1" hangingPunct="1"/>
            <a:r>
              <a:rPr lang="en-US" altLang="en-US" sz="1800" b="1" dirty="0"/>
              <a:t>I</a:t>
            </a:r>
          </a:p>
          <a:p>
            <a:pPr algn="ctr" eaLnBrk="1" hangingPunct="1"/>
            <a:r>
              <a:rPr lang="en-US" altLang="en-US" sz="1800" b="1" dirty="0"/>
              <a:t>O</a:t>
            </a:r>
          </a:p>
          <a:p>
            <a:pPr algn="ctr" eaLnBrk="1" hangingPunct="1"/>
            <a:r>
              <a:rPr lang="en-US" altLang="en-US" sz="1800" b="1" dirty="0"/>
              <a:t>N</a:t>
            </a:r>
          </a:p>
        </p:txBody>
      </p:sp>
      <p:sp>
        <p:nvSpPr>
          <p:cNvPr id="3" name="Down Arrow Callout 2">
            <a:extLst>
              <a:ext uri="{FF2B5EF4-FFF2-40B4-BE49-F238E27FC236}">
                <a16:creationId xmlns:a16="http://schemas.microsoft.com/office/drawing/2014/main" xmlns="" id="{E8867E03-71B4-BD4A-917A-76543B806B55}"/>
              </a:ext>
            </a:extLst>
          </p:cNvPr>
          <p:cNvSpPr>
            <a:spLocks noChangeArrowheads="1"/>
          </p:cNvSpPr>
          <p:nvPr/>
        </p:nvSpPr>
        <p:spPr bwMode="auto">
          <a:xfrm>
            <a:off x="1752600" y="228600"/>
            <a:ext cx="2971800" cy="5486400"/>
          </a:xfrm>
          <a:prstGeom prst="downArrowCallout">
            <a:avLst>
              <a:gd name="adj1" fmla="val 25000"/>
              <a:gd name="adj2" fmla="val 25000"/>
              <a:gd name="adj3" fmla="val 25000"/>
              <a:gd name="adj4" fmla="val 77625"/>
            </a:avLst>
          </a:prstGeom>
          <a:solidFill>
            <a:srgbClr val="FF6600"/>
          </a:solidFill>
          <a:ln w="12700">
            <a:solidFill>
              <a:srgbClr val="990000"/>
            </a:solidFill>
            <a:miter lim="800000"/>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9" name="Down Arrow Callout 8">
            <a:extLst>
              <a:ext uri="{FF2B5EF4-FFF2-40B4-BE49-F238E27FC236}">
                <a16:creationId xmlns:a16="http://schemas.microsoft.com/office/drawing/2014/main" xmlns="" id="{98DA0218-DB15-4C46-85EE-37CD72CBBA3C}"/>
              </a:ext>
            </a:extLst>
          </p:cNvPr>
          <p:cNvSpPr>
            <a:spLocks noChangeArrowheads="1"/>
          </p:cNvSpPr>
          <p:nvPr/>
        </p:nvSpPr>
        <p:spPr bwMode="auto">
          <a:xfrm>
            <a:off x="4998378" y="236538"/>
            <a:ext cx="2819400" cy="5486400"/>
          </a:xfrm>
          <a:prstGeom prst="downArrowCallout">
            <a:avLst>
              <a:gd name="adj1" fmla="val 25000"/>
              <a:gd name="adj2" fmla="val 25000"/>
              <a:gd name="adj3" fmla="val 25003"/>
              <a:gd name="adj4" fmla="val 77343"/>
            </a:avLst>
          </a:prstGeom>
          <a:solidFill>
            <a:srgbClr val="0000FF"/>
          </a:solidFill>
          <a:ln w="12700">
            <a:solidFill>
              <a:srgbClr val="990000"/>
            </a:solidFill>
            <a:miter lim="800000"/>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69639" name="TextBox 3">
            <a:extLst>
              <a:ext uri="{FF2B5EF4-FFF2-40B4-BE49-F238E27FC236}">
                <a16:creationId xmlns:a16="http://schemas.microsoft.com/office/drawing/2014/main" xmlns="" id="{77BC5B78-D6B2-E34C-A1C9-5AFD34F29CCB}"/>
              </a:ext>
            </a:extLst>
          </p:cNvPr>
          <p:cNvSpPr txBox="1">
            <a:spLocks noChangeArrowheads="1"/>
          </p:cNvSpPr>
          <p:nvPr/>
        </p:nvSpPr>
        <p:spPr bwMode="auto">
          <a:xfrm>
            <a:off x="2057400" y="303178"/>
            <a:ext cx="2286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Family Team</a:t>
            </a:r>
          </a:p>
          <a:p>
            <a:pPr algn="ctr" eaLnBrk="1" hangingPunct="1"/>
            <a:endParaRPr lang="en-US" altLang="en-US" sz="1800" dirty="0"/>
          </a:p>
          <a:p>
            <a:pPr algn="ctr" eaLnBrk="1" hangingPunct="1"/>
            <a:r>
              <a:rPr lang="en-US" altLang="en-US" sz="1800" b="1" dirty="0"/>
              <a:t>REDUCE</a:t>
            </a:r>
          </a:p>
          <a:p>
            <a:pPr algn="ctr" eaLnBrk="1" hangingPunct="1"/>
            <a:r>
              <a:rPr lang="en-US" altLang="en-US" sz="1800" b="1" dirty="0"/>
              <a:t>Limit</a:t>
            </a:r>
            <a:r>
              <a:rPr lang="en-US" altLang="en-US" sz="1800" dirty="0"/>
              <a:t> (don’t eliminate) texting.</a:t>
            </a:r>
          </a:p>
          <a:p>
            <a:pPr algn="ctr" eaLnBrk="1" hangingPunct="1"/>
            <a:r>
              <a:rPr lang="en-US" altLang="en-US" sz="1800" b="1" dirty="0"/>
              <a:t>Limit</a:t>
            </a:r>
            <a:r>
              <a:rPr lang="en-US" altLang="en-US" sz="1800" dirty="0"/>
              <a:t> TV, video games, computer time.</a:t>
            </a:r>
          </a:p>
          <a:p>
            <a:pPr algn="ctr" eaLnBrk="1" hangingPunct="1"/>
            <a:r>
              <a:rPr lang="en-US" altLang="en-US" sz="1800" b="1" dirty="0"/>
              <a:t>Limit</a:t>
            </a:r>
            <a:r>
              <a:rPr lang="en-US" altLang="en-US" sz="1800" dirty="0"/>
              <a:t> homework.</a:t>
            </a:r>
          </a:p>
          <a:p>
            <a:pPr algn="ctr" eaLnBrk="1" hangingPunct="1"/>
            <a:r>
              <a:rPr lang="en-US" altLang="en-US" sz="1800" dirty="0"/>
              <a:t>Keep home from dances, games, the mall. Decrease stimulation.</a:t>
            </a:r>
          </a:p>
          <a:p>
            <a:pPr algn="ctr" eaLnBrk="1" hangingPunct="1"/>
            <a:r>
              <a:rPr lang="en-US" altLang="en-US" sz="1800" b="1" dirty="0"/>
              <a:t>REST!</a:t>
            </a:r>
          </a:p>
          <a:p>
            <a:pPr eaLnBrk="1" hangingPunct="1"/>
            <a:endParaRPr lang="en-US" altLang="en-US" sz="1800" dirty="0"/>
          </a:p>
        </p:txBody>
      </p:sp>
      <p:sp>
        <p:nvSpPr>
          <p:cNvPr id="69640" name="TextBox 5">
            <a:extLst>
              <a:ext uri="{FF2B5EF4-FFF2-40B4-BE49-F238E27FC236}">
                <a16:creationId xmlns:a16="http://schemas.microsoft.com/office/drawing/2014/main" xmlns="" id="{D23768DA-4EC8-A24F-867E-8DDA70858815}"/>
              </a:ext>
            </a:extLst>
          </p:cNvPr>
          <p:cNvSpPr txBox="1">
            <a:spLocks noChangeArrowheads="1"/>
          </p:cNvSpPr>
          <p:nvPr/>
        </p:nvSpPr>
        <p:spPr bwMode="auto">
          <a:xfrm>
            <a:off x="5143500" y="294144"/>
            <a:ext cx="25146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School Academic Team</a:t>
            </a:r>
          </a:p>
          <a:p>
            <a:pPr algn="ctr" eaLnBrk="1" hangingPunct="1"/>
            <a:r>
              <a:rPr lang="en-US" altLang="en-US" sz="1800" dirty="0"/>
              <a:t>Keep home if severely symptomatic (usually 2-4 days)</a:t>
            </a:r>
          </a:p>
          <a:p>
            <a:pPr algn="ctr" eaLnBrk="1" hangingPunct="1"/>
            <a:r>
              <a:rPr lang="en-US" altLang="en-US" sz="1800" dirty="0"/>
              <a:t>Return to school when symptoms are present but tolerable, intermittent and amenable to rest.</a:t>
            </a:r>
          </a:p>
          <a:p>
            <a:pPr algn="ctr" eaLnBrk="1" hangingPunct="1"/>
            <a:r>
              <a:rPr lang="en-US" altLang="en-US" sz="1800" b="1" dirty="0"/>
              <a:t>Limit</a:t>
            </a:r>
            <a:r>
              <a:rPr lang="en-US" altLang="en-US" sz="1800" dirty="0"/>
              <a:t> (don’t eliminate) school work, </a:t>
            </a:r>
            <a:r>
              <a:rPr lang="en-US" altLang="en-US" sz="1800" b="1" dirty="0"/>
              <a:t>REMOVE </a:t>
            </a:r>
            <a:r>
              <a:rPr lang="en-US" altLang="en-US" sz="1800" dirty="0"/>
              <a:t>non-essential work, </a:t>
            </a:r>
            <a:r>
              <a:rPr lang="en-US" altLang="en-US" sz="1800" b="1" dirty="0"/>
              <a:t>REDUCE</a:t>
            </a:r>
            <a:r>
              <a:rPr lang="en-US" altLang="en-US" sz="1800" dirty="0"/>
              <a:t> semi-essential work</a:t>
            </a:r>
          </a:p>
          <a:p>
            <a:pPr algn="ctr" eaLnBrk="1" hangingPunct="1"/>
            <a:endParaRPr lang="en-US" altLang="en-US" sz="1800" dirty="0"/>
          </a:p>
          <a:p>
            <a:pPr algn="ctr" eaLnBrk="1" hangingPunct="1"/>
            <a:r>
              <a:rPr lang="en-US" altLang="en-US" sz="1800" b="1" dirty="0">
                <a:solidFill>
                  <a:srgbClr val="22BDA8"/>
                </a:solidFill>
              </a:rPr>
              <a:t>PACE </a:t>
            </a:r>
          </a:p>
          <a:p>
            <a:pPr algn="ctr" eaLnBrk="1" hangingPunct="1"/>
            <a:r>
              <a:rPr lang="en-US" altLang="en-US" sz="1800" b="1" dirty="0">
                <a:solidFill>
                  <a:srgbClr val="22BDA8"/>
                </a:solidFill>
              </a:rPr>
              <a:t>MENTAL </a:t>
            </a:r>
          </a:p>
          <a:p>
            <a:pPr algn="ctr" eaLnBrk="1" hangingPunct="1"/>
            <a:r>
              <a:rPr lang="en-US" altLang="en-US" sz="1800" b="1" dirty="0">
                <a:solidFill>
                  <a:srgbClr val="22BDA8"/>
                </a:solidFill>
              </a:rPr>
              <a:t>DEMANDS</a:t>
            </a:r>
          </a:p>
        </p:txBody>
      </p:sp>
      <p:sp>
        <p:nvSpPr>
          <p:cNvPr id="10" name="Footer Placeholder 4">
            <a:extLst>
              <a:ext uri="{FF2B5EF4-FFF2-40B4-BE49-F238E27FC236}">
                <a16:creationId xmlns:a16="http://schemas.microsoft.com/office/drawing/2014/main" xmlns="" id="{64EE0315-3018-784D-AAA8-D643CDFD6AB1}"/>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813878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3903C-DDC2-1E48-849F-61F571C5985B}"/>
              </a:ext>
            </a:extLst>
          </p:cNvPr>
          <p:cNvSpPr>
            <a:spLocks noGrp="1"/>
          </p:cNvSpPr>
          <p:nvPr>
            <p:ph type="title"/>
          </p:nvPr>
        </p:nvSpPr>
        <p:spPr>
          <a:solidFill>
            <a:srgbClr val="FF8112"/>
          </a:solidFill>
        </p:spPr>
        <p:txBody>
          <a:bodyPr/>
          <a:lstStyle/>
          <a:p>
            <a:pPr>
              <a:defRPr/>
            </a:pPr>
            <a:r>
              <a:rPr lang="en-US" dirty="0"/>
              <a:t>Family/Home Intervention</a:t>
            </a:r>
          </a:p>
        </p:txBody>
      </p:sp>
      <p:sp>
        <p:nvSpPr>
          <p:cNvPr id="70658" name="Content Placeholder 2">
            <a:extLst>
              <a:ext uri="{FF2B5EF4-FFF2-40B4-BE49-F238E27FC236}">
                <a16:creationId xmlns:a16="http://schemas.microsoft.com/office/drawing/2014/main" xmlns="" id="{FCD2DB1C-C846-F344-BD38-6B751888C9F2}"/>
              </a:ext>
            </a:extLst>
          </p:cNvPr>
          <p:cNvSpPr>
            <a:spLocks noGrp="1"/>
          </p:cNvSpPr>
          <p:nvPr>
            <p:ph idx="1"/>
          </p:nvPr>
        </p:nvSpPr>
        <p:spPr>
          <a:xfrm>
            <a:off x="533400" y="1752600"/>
            <a:ext cx="8305800" cy="3992563"/>
          </a:xfrm>
        </p:spPr>
        <p:txBody>
          <a:bodyPr>
            <a:normAutofit lnSpcReduction="10000"/>
          </a:bodyPr>
          <a:lstStyle/>
          <a:p>
            <a:r>
              <a:rPr lang="en-US" altLang="en-US" dirty="0">
                <a:latin typeface="Calibri" panose="020F0502020204030204" pitchFamily="34" charset="0"/>
              </a:rPr>
              <a:t>Take the child/adolescent for follow-up medical evaluation/treatment</a:t>
            </a:r>
          </a:p>
          <a:p>
            <a:r>
              <a:rPr lang="en-US" altLang="en-US" dirty="0">
                <a:latin typeface="Calibri" panose="020F0502020204030204" pitchFamily="34" charset="0"/>
              </a:rPr>
              <a:t>Bed </a:t>
            </a:r>
            <a:r>
              <a:rPr lang="en-US" altLang="en-US" b="1" dirty="0">
                <a:latin typeface="Calibri" panose="020F0502020204030204" pitchFamily="34" charset="0"/>
              </a:rPr>
              <a:t>REST</a:t>
            </a:r>
            <a:r>
              <a:rPr lang="en-US" altLang="en-US" dirty="0">
                <a:latin typeface="Calibri" panose="020F0502020204030204" pitchFamily="34" charset="0"/>
              </a:rPr>
              <a:t> for severe symptoms, overall </a:t>
            </a:r>
            <a:r>
              <a:rPr lang="en-US" altLang="en-US" b="1" dirty="0">
                <a:latin typeface="Calibri" panose="020F0502020204030204" pitchFamily="34" charset="0"/>
              </a:rPr>
              <a:t>REST</a:t>
            </a:r>
            <a:r>
              <a:rPr lang="en-US" altLang="en-US" dirty="0">
                <a:latin typeface="Calibri" panose="020F0502020204030204" pitchFamily="34" charset="0"/>
              </a:rPr>
              <a:t> and </a:t>
            </a:r>
            <a:r>
              <a:rPr lang="en-US" altLang="en-US" b="1" dirty="0">
                <a:latin typeface="Calibri" panose="020F0502020204030204" pitchFamily="34" charset="0"/>
              </a:rPr>
              <a:t>REDUCE</a:t>
            </a:r>
            <a:r>
              <a:rPr lang="en-US" altLang="en-US" dirty="0">
                <a:latin typeface="Calibri" panose="020F0502020204030204" pitchFamily="34" charset="0"/>
              </a:rPr>
              <a:t> from activities</a:t>
            </a:r>
          </a:p>
          <a:p>
            <a:r>
              <a:rPr lang="en-US" altLang="en-US" dirty="0">
                <a:latin typeface="Calibri" panose="020F0502020204030204" pitchFamily="34" charset="0"/>
              </a:rPr>
              <a:t>Minimal mental stimulation until symptoms improve</a:t>
            </a:r>
          </a:p>
          <a:p>
            <a:r>
              <a:rPr lang="en-US" altLang="en-US" b="1" dirty="0">
                <a:latin typeface="Calibri" panose="020F0502020204030204" pitchFamily="34" charset="0"/>
              </a:rPr>
              <a:t>Limit</a:t>
            </a:r>
            <a:r>
              <a:rPr lang="en-US" altLang="en-US" dirty="0">
                <a:latin typeface="Calibri" panose="020F0502020204030204" pitchFamily="34" charset="0"/>
              </a:rPr>
              <a:t> (don’t eliminate) texting, video games, computer time, TV, reading, homework. No mall, dances, games or extra-curricular activities until able to be back at school with good symptom management</a:t>
            </a:r>
          </a:p>
          <a:p>
            <a:r>
              <a:rPr lang="en-US" altLang="en-US" dirty="0">
                <a:latin typeface="Calibri" panose="020F0502020204030204" pitchFamily="34" charset="0"/>
              </a:rPr>
              <a:t>Help integrate child back as soon as can tolerate – INFORM school of concussion!</a:t>
            </a:r>
          </a:p>
          <a:p>
            <a:r>
              <a:rPr lang="en-US" altLang="en-US" dirty="0">
                <a:latin typeface="Calibri" panose="020F0502020204030204" pitchFamily="34" charset="0"/>
              </a:rPr>
              <a:t>Can lift home restrictions as symptoms improve over 4 weeks</a:t>
            </a:r>
          </a:p>
          <a:p>
            <a:endParaRPr lang="en-US" altLang="en-US" sz="2800" dirty="0">
              <a:latin typeface="Calibri" panose="020F0502020204030204" pitchFamily="34" charset="0"/>
            </a:endParaRPr>
          </a:p>
        </p:txBody>
      </p:sp>
      <p:sp>
        <p:nvSpPr>
          <p:cNvPr id="4" name="Footer Placeholder 4">
            <a:extLst>
              <a:ext uri="{FF2B5EF4-FFF2-40B4-BE49-F238E27FC236}">
                <a16:creationId xmlns:a16="http://schemas.microsoft.com/office/drawing/2014/main" xmlns="" id="{A11CAAE5-F355-244A-8296-E21E8716B4A3}"/>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635758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a:extLst>
              <a:ext uri="{FF2B5EF4-FFF2-40B4-BE49-F238E27FC236}">
                <a16:creationId xmlns:a16="http://schemas.microsoft.com/office/drawing/2014/main" xmlns="" id="{5F56737C-D710-9D4B-9E4B-CA5F3B57B3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3" y="663060"/>
            <a:ext cx="8956675" cy="581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1">
            <a:extLst>
              <a:ext uri="{FF2B5EF4-FFF2-40B4-BE49-F238E27FC236}">
                <a16:creationId xmlns:a16="http://schemas.microsoft.com/office/drawing/2014/main" xmlns="" id="{D17B439F-A8A4-804E-9CB1-7E79F5FFAEE9}"/>
              </a:ext>
            </a:extLst>
          </p:cNvPr>
          <p:cNvSpPr txBox="1">
            <a:spLocks noChangeArrowheads="1"/>
          </p:cNvSpPr>
          <p:nvPr/>
        </p:nvSpPr>
        <p:spPr bwMode="auto">
          <a:xfrm>
            <a:off x="1676400" y="0"/>
            <a:ext cx="632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RETURNING TO SCHOOL</a:t>
            </a:r>
          </a:p>
        </p:txBody>
      </p:sp>
      <p:sp>
        <p:nvSpPr>
          <p:cNvPr id="4" name="TextBox 3">
            <a:extLst>
              <a:ext uri="{FF2B5EF4-FFF2-40B4-BE49-F238E27FC236}">
                <a16:creationId xmlns:a16="http://schemas.microsoft.com/office/drawing/2014/main" xmlns="" id="{DF31FB64-5EDA-EB4E-ACF2-8053FCB294FF}"/>
              </a:ext>
            </a:extLst>
          </p:cNvPr>
          <p:cNvSpPr txBox="1"/>
          <p:nvPr/>
        </p:nvSpPr>
        <p:spPr>
          <a:xfrm>
            <a:off x="2291137" y="318499"/>
            <a:ext cx="5147353" cy="369332"/>
          </a:xfrm>
          <a:prstGeom prst="rect">
            <a:avLst/>
          </a:prstGeom>
          <a:noFill/>
        </p:spPr>
        <p:txBody>
          <a:bodyPr wrap="square">
            <a:spAutoFit/>
          </a:bodyPr>
          <a:lstStyle/>
          <a:p>
            <a:pPr>
              <a:defRPr/>
            </a:pPr>
            <a:r>
              <a:rPr lang="en-US" dirty="0">
                <a:ln>
                  <a:solidFill>
                    <a:srgbClr val="000000"/>
                  </a:solidFill>
                </a:ln>
                <a:solidFill>
                  <a:srgbClr val="FF0000"/>
                </a:solidFill>
                <a:latin typeface="Arial" charset="0"/>
                <a:ea typeface="ＭＳ Ｐゴシック" charset="0"/>
                <a:cs typeface="ＭＳ Ｐゴシック" charset="0"/>
              </a:rPr>
              <a:t>No such thing as “medical clearance” for school</a:t>
            </a:r>
          </a:p>
        </p:txBody>
      </p:sp>
      <p:sp>
        <p:nvSpPr>
          <p:cNvPr id="7" name="Footer Placeholder 4">
            <a:extLst>
              <a:ext uri="{FF2B5EF4-FFF2-40B4-BE49-F238E27FC236}">
                <a16:creationId xmlns:a16="http://schemas.microsoft.com/office/drawing/2014/main" xmlns="" id="{3FC2E1F3-DEAF-1F44-A109-723CE955BF95}"/>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TextBox 5">
            <a:extLst>
              <a:ext uri="{FF2B5EF4-FFF2-40B4-BE49-F238E27FC236}">
                <a16:creationId xmlns:a16="http://schemas.microsoft.com/office/drawing/2014/main" xmlns="" id="{F088C861-EB69-E34C-9866-EB4805C0805F}"/>
              </a:ext>
            </a:extLst>
          </p:cNvPr>
          <p:cNvSpPr txBox="1"/>
          <p:nvPr/>
        </p:nvSpPr>
        <p:spPr>
          <a:xfrm>
            <a:off x="6852863" y="6325074"/>
            <a:ext cx="2095928" cy="369332"/>
          </a:xfrm>
          <a:prstGeom prst="rect">
            <a:avLst/>
          </a:prstGeom>
          <a:noFill/>
        </p:spPr>
        <p:txBody>
          <a:bodyPr wrap="square" rtlCol="0">
            <a:spAutoFit/>
          </a:bodyPr>
          <a:lstStyle/>
          <a:p>
            <a:r>
              <a:rPr lang="en-US" dirty="0"/>
              <a:t>REAP Page 8</a:t>
            </a:r>
          </a:p>
        </p:txBody>
      </p:sp>
    </p:spTree>
    <p:extLst>
      <p:ext uri="{BB962C8B-B14F-4D97-AF65-F5344CB8AC3E}">
        <p14:creationId xmlns:p14="http://schemas.microsoft.com/office/powerpoint/2010/main" val="2406448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FF8618-D55A-A948-BA1E-02CD12510D4E}"/>
              </a:ext>
            </a:extLst>
          </p:cNvPr>
          <p:cNvSpPr>
            <a:spLocks noGrp="1"/>
          </p:cNvSpPr>
          <p:nvPr>
            <p:ph type="title"/>
          </p:nvPr>
        </p:nvSpPr>
        <p:spPr/>
        <p:txBody>
          <a:bodyPr/>
          <a:lstStyle/>
          <a:p>
            <a:r>
              <a:rPr lang="en-US" dirty="0"/>
              <a:t>Return to School vs. Return to Learn</a:t>
            </a:r>
          </a:p>
        </p:txBody>
      </p:sp>
      <p:sp>
        <p:nvSpPr>
          <p:cNvPr id="3" name="Content Placeholder 2">
            <a:extLst>
              <a:ext uri="{FF2B5EF4-FFF2-40B4-BE49-F238E27FC236}">
                <a16:creationId xmlns:a16="http://schemas.microsoft.com/office/drawing/2014/main" xmlns="" id="{8D4D7502-53BB-5C47-973C-1631800201B4}"/>
              </a:ext>
            </a:extLst>
          </p:cNvPr>
          <p:cNvSpPr>
            <a:spLocks noGrp="1"/>
          </p:cNvSpPr>
          <p:nvPr>
            <p:ph sz="half" idx="2"/>
          </p:nvPr>
        </p:nvSpPr>
        <p:spPr/>
        <p:txBody>
          <a:bodyPr/>
          <a:lstStyle/>
          <a:p>
            <a:pPr marL="0" indent="0">
              <a:buNone/>
            </a:pPr>
            <a:r>
              <a:rPr lang="en-US" b="1" dirty="0"/>
              <a:t>Return to School </a:t>
            </a:r>
            <a:r>
              <a:rPr lang="en-US" dirty="0"/>
              <a:t>is defined as the process of the student physically walking back into a school setting. The decision to send a child to school on any given day is directed by the parent and is dependent upon the student’s ability to manage symptoms well enough to be physically and cognitively present in the classroom to listen and learn </a:t>
            </a:r>
          </a:p>
          <a:p>
            <a:pPr marL="0" indent="0">
              <a:buNone/>
            </a:pPr>
            <a:endParaRPr lang="en-US" dirty="0"/>
          </a:p>
        </p:txBody>
      </p:sp>
      <p:sp>
        <p:nvSpPr>
          <p:cNvPr id="4" name="Content Placeholder 3">
            <a:extLst>
              <a:ext uri="{FF2B5EF4-FFF2-40B4-BE49-F238E27FC236}">
                <a16:creationId xmlns:a16="http://schemas.microsoft.com/office/drawing/2014/main" xmlns="" id="{7B0EE9F7-FB85-3E4C-AD0F-C5041C10434E}"/>
              </a:ext>
            </a:extLst>
          </p:cNvPr>
          <p:cNvSpPr>
            <a:spLocks noGrp="1"/>
          </p:cNvSpPr>
          <p:nvPr>
            <p:ph sz="quarter" idx="4"/>
          </p:nvPr>
        </p:nvSpPr>
        <p:spPr/>
        <p:txBody>
          <a:bodyPr/>
          <a:lstStyle/>
          <a:p>
            <a:pPr marL="0" indent="0">
              <a:buNone/>
            </a:pPr>
            <a:r>
              <a:rPr lang="en-US" b="1" dirty="0"/>
              <a:t>Return to Learn </a:t>
            </a:r>
            <a:r>
              <a:rPr lang="en-US" dirty="0"/>
              <a:t>is defined as the process by which educators help students with concussion maximize learning while minimizing symptom flare-ups. A successful Return to Learn plan is directed by educators, especially general education teachers, who have knowledge and skill in differentiated instruction to meet the needs of all students regardless of medical, psychological, learning, behavioral or social conditions </a:t>
            </a:r>
          </a:p>
          <a:p>
            <a:pPr marL="0" indent="0">
              <a:buNone/>
            </a:pPr>
            <a:endParaRPr lang="en-US" dirty="0"/>
          </a:p>
        </p:txBody>
      </p:sp>
      <p:sp>
        <p:nvSpPr>
          <p:cNvPr id="5" name="Footer Placeholder 4">
            <a:extLst>
              <a:ext uri="{FF2B5EF4-FFF2-40B4-BE49-F238E27FC236}">
                <a16:creationId xmlns:a16="http://schemas.microsoft.com/office/drawing/2014/main" xmlns="" id="{59AF11E3-D962-EA4A-B0B6-7D6E5D7481D5}"/>
              </a:ext>
            </a:extLst>
          </p:cNvPr>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Text Placeholder 5">
            <a:extLst>
              <a:ext uri="{FF2B5EF4-FFF2-40B4-BE49-F238E27FC236}">
                <a16:creationId xmlns:a16="http://schemas.microsoft.com/office/drawing/2014/main" xmlns="" id="{D58F3CF0-CC80-BE4D-B6AB-946563AAE23A}"/>
              </a:ext>
            </a:extLst>
          </p:cNvPr>
          <p:cNvSpPr>
            <a:spLocks noGrp="1"/>
          </p:cNvSpPr>
          <p:nvPr>
            <p:ph type="body" idx="1"/>
          </p:nvPr>
        </p:nvSpPr>
        <p:spPr>
          <a:solidFill>
            <a:srgbClr val="FF8112"/>
          </a:solidFill>
        </p:spPr>
        <p:txBody>
          <a:bodyPr/>
          <a:lstStyle/>
          <a:p>
            <a:r>
              <a:rPr lang="en-US" dirty="0"/>
              <a:t>RTS</a:t>
            </a:r>
          </a:p>
        </p:txBody>
      </p:sp>
      <p:sp>
        <p:nvSpPr>
          <p:cNvPr id="7" name="Text Placeholder 6">
            <a:extLst>
              <a:ext uri="{FF2B5EF4-FFF2-40B4-BE49-F238E27FC236}">
                <a16:creationId xmlns:a16="http://schemas.microsoft.com/office/drawing/2014/main" xmlns="" id="{C0F4E17D-8FC9-284B-B9D4-BFCAEFF1ACFA}"/>
              </a:ext>
            </a:extLst>
          </p:cNvPr>
          <p:cNvSpPr>
            <a:spLocks noGrp="1"/>
          </p:cNvSpPr>
          <p:nvPr>
            <p:ph type="body" sz="quarter" idx="3"/>
          </p:nvPr>
        </p:nvSpPr>
        <p:spPr>
          <a:solidFill>
            <a:schemeClr val="accent1"/>
          </a:solidFill>
        </p:spPr>
        <p:txBody>
          <a:bodyPr/>
          <a:lstStyle/>
          <a:p>
            <a:r>
              <a:rPr lang="en-US" dirty="0"/>
              <a:t>RTL</a:t>
            </a:r>
          </a:p>
        </p:txBody>
      </p:sp>
      <p:sp>
        <p:nvSpPr>
          <p:cNvPr id="8" name="TextBox 7">
            <a:extLst>
              <a:ext uri="{FF2B5EF4-FFF2-40B4-BE49-F238E27FC236}">
                <a16:creationId xmlns:a16="http://schemas.microsoft.com/office/drawing/2014/main" xmlns="" id="{6D72E363-3198-3D46-A243-4FAF8332DC53}"/>
              </a:ext>
            </a:extLst>
          </p:cNvPr>
          <p:cNvSpPr txBox="1"/>
          <p:nvPr/>
        </p:nvSpPr>
        <p:spPr>
          <a:xfrm>
            <a:off x="6852863" y="6325074"/>
            <a:ext cx="2095928" cy="369332"/>
          </a:xfrm>
          <a:prstGeom prst="rect">
            <a:avLst/>
          </a:prstGeom>
          <a:noFill/>
        </p:spPr>
        <p:txBody>
          <a:bodyPr wrap="square" rtlCol="0">
            <a:spAutoFit/>
          </a:bodyPr>
          <a:lstStyle/>
          <a:p>
            <a:r>
              <a:rPr lang="en-US" dirty="0"/>
              <a:t>REAP Page 4</a:t>
            </a:r>
          </a:p>
        </p:txBody>
      </p:sp>
    </p:spTree>
    <p:extLst>
      <p:ext uri="{BB962C8B-B14F-4D97-AF65-F5344CB8AC3E}">
        <p14:creationId xmlns:p14="http://schemas.microsoft.com/office/powerpoint/2010/main" val="426808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1">
            <a:extLst>
              <a:ext uri="{FF2B5EF4-FFF2-40B4-BE49-F238E27FC236}">
                <a16:creationId xmlns:a16="http://schemas.microsoft.com/office/drawing/2014/main" xmlns="" id="{1871E52C-4B48-964A-898D-C7B29DF549B7}"/>
              </a:ext>
            </a:extLst>
          </p:cNvPr>
          <p:cNvSpPr>
            <a:spLocks noGrp="1"/>
          </p:cNvSpPr>
          <p:nvPr>
            <p:ph sz="quarter" idx="1"/>
          </p:nvPr>
        </p:nvSpPr>
        <p:spPr>
          <a:xfrm>
            <a:off x="406007" y="1042147"/>
            <a:ext cx="8039351" cy="4099389"/>
          </a:xfrm>
        </p:spPr>
        <p:txBody>
          <a:bodyPr>
            <a:noAutofit/>
          </a:bodyPr>
          <a:lstStyle/>
          <a:p>
            <a:r>
              <a:rPr lang="en-US" altLang="en-US" sz="2400" dirty="0"/>
              <a:t>To make concussion information meaningful</a:t>
            </a:r>
          </a:p>
          <a:p>
            <a:r>
              <a:rPr lang="en-US" altLang="en-US" sz="2400" dirty="0"/>
              <a:t>To help to de-mystify concussion and brain injury and legislation and bring the details down to </a:t>
            </a:r>
            <a:r>
              <a:rPr lang="ja-JP" altLang="en-US" sz="2400" dirty="0"/>
              <a:t>“</a:t>
            </a:r>
            <a:r>
              <a:rPr lang="en-US" altLang="ja-JP" sz="2400" dirty="0"/>
              <a:t>brass tacks</a:t>
            </a:r>
            <a:r>
              <a:rPr lang="ja-JP" altLang="en-US" sz="2400" dirty="0"/>
              <a:t>”</a:t>
            </a:r>
            <a:endParaRPr lang="en-US" altLang="ja-JP" sz="2400" dirty="0"/>
          </a:p>
          <a:p>
            <a:r>
              <a:rPr lang="en-US" altLang="en-US" sz="2400" dirty="0"/>
              <a:t>To help you take the best care you can of kids while keeping your case loads manageable</a:t>
            </a:r>
          </a:p>
          <a:p>
            <a:r>
              <a:rPr lang="en-US" altLang="en-US" sz="2400" dirty="0"/>
              <a:t>To help you help your teachers</a:t>
            </a:r>
          </a:p>
          <a:p>
            <a:r>
              <a:rPr lang="en-US" altLang="en-US" sz="2400" dirty="0"/>
              <a:t>To help you help each other</a:t>
            </a:r>
          </a:p>
          <a:p>
            <a:r>
              <a:rPr lang="en-US" altLang="en-US" sz="2400" dirty="0"/>
              <a:t>To help you help your district systematize</a:t>
            </a:r>
          </a:p>
          <a:p>
            <a:r>
              <a:rPr lang="en-US" altLang="en-US" sz="2400" dirty="0"/>
              <a:t>To help you share the responsibility of concussion management</a:t>
            </a:r>
          </a:p>
        </p:txBody>
      </p:sp>
      <p:sp>
        <p:nvSpPr>
          <p:cNvPr id="7170" name="Title 2">
            <a:extLst>
              <a:ext uri="{FF2B5EF4-FFF2-40B4-BE49-F238E27FC236}">
                <a16:creationId xmlns:a16="http://schemas.microsoft.com/office/drawing/2014/main" xmlns="" id="{1B3721C8-6E0C-3C40-988B-1CDB0C9B9D62}"/>
              </a:ext>
            </a:extLst>
          </p:cNvPr>
          <p:cNvSpPr>
            <a:spLocks noGrp="1"/>
          </p:cNvSpPr>
          <p:nvPr>
            <p:ph type="title"/>
          </p:nvPr>
        </p:nvSpPr>
        <p:spPr/>
        <p:txBody>
          <a:bodyPr/>
          <a:lstStyle/>
          <a:p>
            <a:r>
              <a:rPr lang="en-US" altLang="en-US"/>
              <a:t>Goals:</a:t>
            </a:r>
          </a:p>
        </p:txBody>
      </p:sp>
      <p:sp>
        <p:nvSpPr>
          <p:cNvPr id="4" name="Footer Placeholder 1">
            <a:extLst>
              <a:ext uri="{FF2B5EF4-FFF2-40B4-BE49-F238E27FC236}">
                <a16:creationId xmlns:a16="http://schemas.microsoft.com/office/drawing/2014/main" xmlns="" id="{06A01915-B09D-B849-BA21-DEB7F3D71D23}"/>
              </a:ext>
            </a:extLst>
          </p:cNvPr>
          <p:cNvSpPr>
            <a:spLocks noGrp="1"/>
          </p:cNvSpPr>
          <p:nvPr>
            <p:ph type="ftr" sz="quarter" idx="11"/>
          </p:nvPr>
        </p:nvSpPr>
        <p:spPr>
          <a:xfrm>
            <a:off x="406007" y="6492875"/>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2156308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xmlns="" id="{6A0DF0A5-41C5-CD46-80D7-94274C2C03F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98600" y="1143000"/>
            <a:ext cx="614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xmlns="" id="{897DED9E-C72E-8A45-A73C-4E4A55D359C4}"/>
              </a:ext>
            </a:extLst>
          </p:cNvPr>
          <p:cNvSpPr>
            <a:spLocks noGrp="1"/>
          </p:cNvSpPr>
          <p:nvPr>
            <p:ph type="ftr" sz="quarter" idx="11"/>
          </p:nvPr>
        </p:nvSpPr>
        <p:spPr>
          <a:xfrm>
            <a:off x="498474" y="6241022"/>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052853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xmlns="" id="{D6E4FC03-B78B-B742-A4E0-EFF014BC65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659" y="483757"/>
            <a:ext cx="771366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xmlns="" id="{5B94BA56-5014-604F-8CD8-F74B367F3C67}"/>
              </a:ext>
            </a:extLst>
          </p:cNvPr>
          <p:cNvSpPr txBox="1">
            <a:spLocks noChangeArrowheads="1"/>
          </p:cNvSpPr>
          <p:nvPr/>
        </p:nvSpPr>
        <p:spPr bwMode="auto">
          <a:xfrm>
            <a:off x="541338" y="6311900"/>
            <a:ext cx="2390775" cy="201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4" name="Footer Placeholder 4">
            <a:extLst>
              <a:ext uri="{FF2B5EF4-FFF2-40B4-BE49-F238E27FC236}">
                <a16:creationId xmlns:a16="http://schemas.microsoft.com/office/drawing/2014/main" xmlns="" id="{DC26C356-2431-B449-8970-897AB790AF58}"/>
              </a:ext>
            </a:extLst>
          </p:cNvPr>
          <p:cNvSpPr>
            <a:spLocks noGrp="1"/>
          </p:cNvSpPr>
          <p:nvPr>
            <p:ph type="ftr" sz="quarter" idx="11"/>
          </p:nvPr>
        </p:nvSpPr>
        <p:spPr>
          <a:xfrm>
            <a:off x="498474" y="6600615"/>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5" name="TextBox 4">
            <a:extLst>
              <a:ext uri="{FF2B5EF4-FFF2-40B4-BE49-F238E27FC236}">
                <a16:creationId xmlns:a16="http://schemas.microsoft.com/office/drawing/2014/main" xmlns="" id="{5A582B4C-51AA-AD46-AEFC-10F814F54BB8}"/>
              </a:ext>
            </a:extLst>
          </p:cNvPr>
          <p:cNvSpPr txBox="1"/>
          <p:nvPr/>
        </p:nvSpPr>
        <p:spPr>
          <a:xfrm>
            <a:off x="6852863" y="6325074"/>
            <a:ext cx="2095928" cy="369332"/>
          </a:xfrm>
          <a:prstGeom prst="rect">
            <a:avLst/>
          </a:prstGeom>
          <a:noFill/>
        </p:spPr>
        <p:txBody>
          <a:bodyPr wrap="square" rtlCol="0">
            <a:spAutoFit/>
          </a:bodyPr>
          <a:lstStyle/>
          <a:p>
            <a:r>
              <a:rPr lang="en-US" dirty="0"/>
              <a:t>REAP Page 9</a:t>
            </a:r>
          </a:p>
        </p:txBody>
      </p:sp>
      <p:sp>
        <p:nvSpPr>
          <p:cNvPr id="2" name="TextBox 1">
            <a:extLst>
              <a:ext uri="{FF2B5EF4-FFF2-40B4-BE49-F238E27FC236}">
                <a16:creationId xmlns:a16="http://schemas.microsoft.com/office/drawing/2014/main" xmlns="" id="{6A127BB4-781B-BF4F-BDB0-D9D7740AC2BE}"/>
              </a:ext>
            </a:extLst>
          </p:cNvPr>
          <p:cNvSpPr txBox="1"/>
          <p:nvPr/>
        </p:nvSpPr>
        <p:spPr>
          <a:xfrm>
            <a:off x="226031" y="163206"/>
            <a:ext cx="7674796" cy="369332"/>
          </a:xfrm>
          <a:prstGeom prst="rect">
            <a:avLst/>
          </a:prstGeom>
          <a:noFill/>
        </p:spPr>
        <p:txBody>
          <a:bodyPr wrap="square" rtlCol="0">
            <a:spAutoFit/>
          </a:bodyPr>
          <a:lstStyle/>
          <a:p>
            <a:pPr algn="ctr"/>
            <a:r>
              <a:rPr lang="en-US" b="1" dirty="0"/>
              <a:t>Return to Learn is “Differentiated Instruction” for Concussion</a:t>
            </a:r>
          </a:p>
        </p:txBody>
      </p:sp>
    </p:spTree>
    <p:extLst>
      <p:ext uri="{BB962C8B-B14F-4D97-AF65-F5344CB8AC3E}">
        <p14:creationId xmlns:p14="http://schemas.microsoft.com/office/powerpoint/2010/main" val="285533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13356E2-C80A-6747-9ACD-D13ACCB882BF}"/>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3" name="Picture 2">
            <a:extLst>
              <a:ext uri="{FF2B5EF4-FFF2-40B4-BE49-F238E27FC236}">
                <a16:creationId xmlns:a16="http://schemas.microsoft.com/office/drawing/2014/main" xmlns="" id="{83D07DCC-84C0-8446-B059-863195B0038F}"/>
              </a:ext>
            </a:extLst>
          </p:cNvPr>
          <p:cNvPicPr>
            <a:picLocks noChangeAspect="1"/>
          </p:cNvPicPr>
          <p:nvPr/>
        </p:nvPicPr>
        <p:blipFill>
          <a:blip r:embed="rId2"/>
          <a:stretch>
            <a:fillRect/>
          </a:stretch>
        </p:blipFill>
        <p:spPr>
          <a:xfrm>
            <a:off x="0" y="322694"/>
            <a:ext cx="9144000" cy="6212612"/>
          </a:xfrm>
          <a:prstGeom prst="rect">
            <a:avLst/>
          </a:prstGeom>
        </p:spPr>
      </p:pic>
      <p:pic>
        <p:nvPicPr>
          <p:cNvPr id="4" name="Picture 8" descr="cid:image005.png@01CF1144.88043860">
            <a:extLst>
              <a:ext uri="{FF2B5EF4-FFF2-40B4-BE49-F238E27FC236}">
                <a16:creationId xmlns:a16="http://schemas.microsoft.com/office/drawing/2014/main" xmlns="" id="{54754601-E83B-0F4D-87D1-265888769883}"/>
              </a:ext>
            </a:extLst>
          </p:cNvPr>
          <p:cNvPicPr>
            <a:picLocks noChangeAspect="1" noChangeArrowheads="1"/>
          </p:cNvPicPr>
          <p:nvPr/>
        </p:nvPicPr>
        <p:blipFill>
          <a:blip r:embed="rId3" r:link="rId4" cstate="email">
            <a:extLst>
              <a:ext uri="{28A0092B-C50C-407E-A947-70E740481C1C}">
                <a14:useLocalDpi xmlns:a14="http://schemas.microsoft.com/office/drawing/2010/main" val="0"/>
              </a:ext>
            </a:extLst>
          </a:blip>
          <a:srcRect/>
          <a:stretch>
            <a:fillRect/>
          </a:stretch>
        </p:blipFill>
        <p:spPr bwMode="auto">
          <a:xfrm>
            <a:off x="5415101" y="1148636"/>
            <a:ext cx="1206267" cy="129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xmlns="" id="{36154245-D5E1-0B4B-AAD8-9697EAFA00AA}"/>
              </a:ext>
            </a:extLst>
          </p:cNvPr>
          <p:cNvSpPr txBox="1">
            <a:spLocks/>
          </p:cNvSpPr>
          <p:nvPr/>
        </p:nvSpPr>
        <p:spPr>
          <a:xfrm>
            <a:off x="650874" y="6393422"/>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6" name="TextBox 5">
            <a:extLst>
              <a:ext uri="{FF2B5EF4-FFF2-40B4-BE49-F238E27FC236}">
                <a16:creationId xmlns:a16="http://schemas.microsoft.com/office/drawing/2014/main" xmlns="" id="{803C5A57-45B5-CE41-A960-3FA03245A429}"/>
              </a:ext>
            </a:extLst>
          </p:cNvPr>
          <p:cNvSpPr txBox="1"/>
          <p:nvPr/>
        </p:nvSpPr>
        <p:spPr>
          <a:xfrm>
            <a:off x="6852863" y="6325074"/>
            <a:ext cx="2095928" cy="369332"/>
          </a:xfrm>
          <a:prstGeom prst="rect">
            <a:avLst/>
          </a:prstGeom>
          <a:noFill/>
        </p:spPr>
        <p:txBody>
          <a:bodyPr wrap="square" rtlCol="0">
            <a:spAutoFit/>
          </a:bodyPr>
          <a:lstStyle/>
          <a:p>
            <a:r>
              <a:rPr lang="en-US" dirty="0"/>
              <a:t>REAP Page 10</a:t>
            </a:r>
          </a:p>
        </p:txBody>
      </p:sp>
    </p:spTree>
    <p:extLst>
      <p:ext uri="{BB962C8B-B14F-4D97-AF65-F5344CB8AC3E}">
        <p14:creationId xmlns:p14="http://schemas.microsoft.com/office/powerpoint/2010/main" val="3297829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sp>
        <p:nvSpPr>
          <p:cNvPr id="3" name="TextBox 2"/>
          <p:cNvSpPr txBox="1"/>
          <p:nvPr/>
        </p:nvSpPr>
        <p:spPr>
          <a:xfrm>
            <a:off x="2271357" y="3826704"/>
            <a:ext cx="4738672" cy="2123658"/>
          </a:xfrm>
          <a:prstGeom prst="rect">
            <a:avLst/>
          </a:prstGeom>
          <a:noFill/>
        </p:spPr>
        <p:txBody>
          <a:bodyPr wrap="none" rtlCol="0">
            <a:spAutoFit/>
          </a:bodyPr>
          <a:lstStyle/>
          <a:p>
            <a:pPr algn="ctr"/>
            <a:r>
              <a:rPr lang="en-US" sz="4400" b="1" dirty="0"/>
              <a:t>Are YOU Ready to </a:t>
            </a:r>
          </a:p>
          <a:p>
            <a:pPr algn="ctr"/>
            <a:r>
              <a:rPr lang="en-US" sz="4400" b="1" dirty="0"/>
              <a:t>Get Schooled </a:t>
            </a:r>
          </a:p>
          <a:p>
            <a:pPr algn="ctr"/>
            <a:r>
              <a:rPr lang="en-US" sz="4400" b="1" dirty="0"/>
              <a:t>On Concussions</a:t>
            </a:r>
            <a:r>
              <a:rPr lang="en-US" sz="4400" dirty="0"/>
              <a:t>?</a:t>
            </a:r>
          </a:p>
        </p:txBody>
      </p:sp>
      <p:pic>
        <p:nvPicPr>
          <p:cNvPr id="4" name="Picture 3"/>
          <p:cNvPicPr>
            <a:picLocks noChangeAspect="1"/>
          </p:cNvPicPr>
          <p:nvPr/>
        </p:nvPicPr>
        <p:blipFill>
          <a:blip r:embed="rId2"/>
          <a:stretch>
            <a:fillRect/>
          </a:stretch>
        </p:blipFill>
        <p:spPr>
          <a:xfrm>
            <a:off x="2427697" y="229026"/>
            <a:ext cx="4582332" cy="3442486"/>
          </a:xfrm>
          <a:prstGeom prst="rect">
            <a:avLst/>
          </a:prstGeom>
        </p:spPr>
      </p:pic>
    </p:spTree>
    <p:extLst>
      <p:ext uri="{BB962C8B-B14F-4D97-AF65-F5344CB8AC3E}">
        <p14:creationId xmlns:p14="http://schemas.microsoft.com/office/powerpoint/2010/main" val="2068507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xmlns="" id="{1C6B93EC-761F-3044-9791-FECE39B8DE0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92800" y="511175"/>
            <a:ext cx="32512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a:extLst>
              <a:ext uri="{FF2B5EF4-FFF2-40B4-BE49-F238E27FC236}">
                <a16:creationId xmlns:a16="http://schemas.microsoft.com/office/drawing/2014/main" xmlns="" id="{DB00AD95-A217-224F-8341-66D1C57517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0526" y="4343138"/>
            <a:ext cx="2245314" cy="111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5BD3BA8-1BEE-1443-9885-6A153F6817DD}"/>
              </a:ext>
            </a:extLst>
          </p:cNvPr>
          <p:cNvPicPr>
            <a:picLocks noChangeAspect="1"/>
          </p:cNvPicPr>
          <p:nvPr/>
        </p:nvPicPr>
        <p:blipFill>
          <a:blip r:embed="rId4"/>
          <a:stretch>
            <a:fillRect/>
          </a:stretch>
        </p:blipFill>
        <p:spPr>
          <a:xfrm>
            <a:off x="143837" y="511175"/>
            <a:ext cx="5856823" cy="5982092"/>
          </a:xfrm>
          <a:prstGeom prst="rect">
            <a:avLst/>
          </a:prstGeom>
        </p:spPr>
      </p:pic>
      <p:pic>
        <p:nvPicPr>
          <p:cNvPr id="11" name="Picture 10">
            <a:extLst>
              <a:ext uri="{FF2B5EF4-FFF2-40B4-BE49-F238E27FC236}">
                <a16:creationId xmlns:a16="http://schemas.microsoft.com/office/drawing/2014/main" xmlns="" id="{89FB2E8D-CB5A-9548-B261-F1F4427EB430}"/>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157" y="962913"/>
            <a:ext cx="434372" cy="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5AC9358F-70FF-EF4A-88CA-B8BB6C76B71E}"/>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672" y="2668139"/>
            <a:ext cx="435885" cy="43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9E75CB50-5CEC-DC4E-9E69-EB920470DB9D}"/>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359" y="4368216"/>
            <a:ext cx="452509" cy="45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0581F629-2B8A-734E-87DB-1D7E06960A70}"/>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161" y="5059382"/>
            <a:ext cx="427867" cy="42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xmlns="" id="{6140C573-D9EA-4545-9418-8174C68D9D7E}"/>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3157" y="5856269"/>
            <a:ext cx="468805" cy="46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9935CC21-6B71-9244-B310-A5B7BACD7EAB}"/>
              </a:ext>
            </a:extLst>
          </p:cNvPr>
          <p:cNvSpPr txBox="1"/>
          <p:nvPr/>
        </p:nvSpPr>
        <p:spPr>
          <a:xfrm>
            <a:off x="287676" y="164387"/>
            <a:ext cx="6102850" cy="369332"/>
          </a:xfrm>
          <a:prstGeom prst="rect">
            <a:avLst/>
          </a:prstGeom>
          <a:noFill/>
        </p:spPr>
        <p:txBody>
          <a:bodyPr wrap="square" rtlCol="0">
            <a:spAutoFit/>
          </a:bodyPr>
          <a:lstStyle/>
          <a:p>
            <a:r>
              <a:rPr lang="en-US" b="1" dirty="0"/>
              <a:t>When can I go back to my sport?</a:t>
            </a:r>
          </a:p>
        </p:txBody>
      </p:sp>
      <p:sp>
        <p:nvSpPr>
          <p:cNvPr id="17" name="Footer Placeholder 4">
            <a:extLst>
              <a:ext uri="{FF2B5EF4-FFF2-40B4-BE49-F238E27FC236}">
                <a16:creationId xmlns:a16="http://schemas.microsoft.com/office/drawing/2014/main" xmlns="" id="{7703949D-CE06-4645-BC1F-FAA0E791A1A8}"/>
              </a:ext>
            </a:extLst>
          </p:cNvPr>
          <p:cNvSpPr txBox="1">
            <a:spLocks/>
          </p:cNvSpPr>
          <p:nvPr/>
        </p:nvSpPr>
        <p:spPr>
          <a:xfrm>
            <a:off x="297559" y="6474930"/>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5" name="TextBox 4">
            <a:extLst>
              <a:ext uri="{FF2B5EF4-FFF2-40B4-BE49-F238E27FC236}">
                <a16:creationId xmlns:a16="http://schemas.microsoft.com/office/drawing/2014/main" xmlns="" id="{EB337C69-22F5-D149-9504-6C8B06F87392}"/>
              </a:ext>
            </a:extLst>
          </p:cNvPr>
          <p:cNvSpPr txBox="1"/>
          <p:nvPr/>
        </p:nvSpPr>
        <p:spPr>
          <a:xfrm>
            <a:off x="6852863" y="6325074"/>
            <a:ext cx="2095928" cy="369332"/>
          </a:xfrm>
          <a:prstGeom prst="rect">
            <a:avLst/>
          </a:prstGeom>
          <a:noFill/>
        </p:spPr>
        <p:txBody>
          <a:bodyPr wrap="square" rtlCol="0">
            <a:spAutoFit/>
          </a:bodyPr>
          <a:lstStyle/>
          <a:p>
            <a:r>
              <a:rPr lang="en-US" dirty="0"/>
              <a:t>REAP Page 11</a:t>
            </a:r>
          </a:p>
        </p:txBody>
      </p:sp>
    </p:spTree>
    <p:extLst>
      <p:ext uri="{BB962C8B-B14F-4D97-AF65-F5344CB8AC3E}">
        <p14:creationId xmlns:p14="http://schemas.microsoft.com/office/powerpoint/2010/main" val="1973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xmlns="" id="{EA071876-1D8B-6F40-8807-56A835F0DACF}"/>
              </a:ext>
            </a:extLst>
          </p:cNvPr>
          <p:cNvSpPr>
            <a:spLocks noGrp="1"/>
          </p:cNvSpPr>
          <p:nvPr>
            <p:ph type="title"/>
          </p:nvPr>
        </p:nvSpPr>
        <p:spPr/>
        <p:txBody>
          <a:bodyPr/>
          <a:lstStyle/>
          <a:p>
            <a:pPr eaLnBrk="1" fontAlgn="auto" hangingPunct="1">
              <a:spcAft>
                <a:spcPts val="0"/>
              </a:spcAft>
              <a:defRPr/>
            </a:pPr>
            <a:endParaRPr lang="en-US" dirty="0">
              <a:solidFill>
                <a:schemeClr val="accent3"/>
              </a:solidFill>
              <a:cs typeface="+mj-cs"/>
            </a:endParaRPr>
          </a:p>
        </p:txBody>
      </p:sp>
      <p:sp>
        <p:nvSpPr>
          <p:cNvPr id="81922" name="Content Placeholder 2">
            <a:extLst>
              <a:ext uri="{FF2B5EF4-FFF2-40B4-BE49-F238E27FC236}">
                <a16:creationId xmlns:a16="http://schemas.microsoft.com/office/drawing/2014/main" xmlns="" id="{8B2F96BA-1FA1-7547-BF8D-8C85F4BC2BEA}"/>
              </a:ext>
            </a:extLst>
          </p:cNvPr>
          <p:cNvSpPr>
            <a:spLocks noGrp="1"/>
          </p:cNvSpPr>
          <p:nvPr>
            <p:ph idx="1"/>
          </p:nvPr>
        </p:nvSpPr>
        <p:spPr>
          <a:xfrm>
            <a:off x="990600" y="1524000"/>
            <a:ext cx="7620000" cy="4602163"/>
          </a:xfrm>
        </p:spPr>
        <p:txBody>
          <a:bodyPr/>
          <a:lstStyle/>
          <a:p>
            <a:pPr eaLnBrk="1" hangingPunct="1">
              <a:buFontTx/>
              <a:buNone/>
            </a:pPr>
            <a:endParaRPr lang="en-US" altLang="en-US">
              <a:latin typeface="Lucida Grande" panose="020B0600040502020204" pitchFamily="34" charset="0"/>
              <a:ea typeface="ヒラギノ角ゴ ProN W3" panose="020B0300000000000000" pitchFamily="34" charset="-128"/>
            </a:endParaRPr>
          </a:p>
          <a:p>
            <a:pPr eaLnBrk="1" hangingPunct="1">
              <a:buFontTx/>
              <a:buNone/>
            </a:pPr>
            <a:endParaRPr lang="en-US" altLang="en-US">
              <a:latin typeface="Lucida Grande" panose="020B0600040502020204" pitchFamily="34" charset="0"/>
              <a:ea typeface="ヒラギノ角ゴ ProN W3" panose="020B0300000000000000" pitchFamily="34" charset="-128"/>
            </a:endParaRPr>
          </a:p>
          <a:p>
            <a:pPr eaLnBrk="1" hangingPunct="1">
              <a:buFontTx/>
              <a:buNone/>
            </a:pPr>
            <a:endParaRPr lang="en-US" altLang="en-US">
              <a:latin typeface="Lucida Grande" panose="020B0600040502020204" pitchFamily="34" charset="0"/>
              <a:ea typeface="ヒラギノ角ゴ ProN W3" panose="020B0300000000000000" pitchFamily="34" charset="-128"/>
            </a:endParaRPr>
          </a:p>
          <a:p>
            <a:pPr eaLnBrk="1" hangingPunct="1">
              <a:buFontTx/>
              <a:buNone/>
            </a:pPr>
            <a:endParaRPr lang="en-US" altLang="en-US">
              <a:latin typeface="Lucida Grande" panose="020B0600040502020204" pitchFamily="34" charset="0"/>
              <a:ea typeface="ヒラギノ角ゴ ProN W3" panose="020B0300000000000000" pitchFamily="34" charset="-128"/>
            </a:endParaRPr>
          </a:p>
          <a:p>
            <a:pPr eaLnBrk="1" hangingPunct="1">
              <a:buFontTx/>
              <a:buNone/>
            </a:pPr>
            <a:endParaRPr lang="en-US" altLang="en-US">
              <a:latin typeface="Lucida Grande" panose="020B0600040502020204" pitchFamily="34" charset="0"/>
              <a:ea typeface="ヒラギノ角ゴ ProN W3" panose="020B0300000000000000" pitchFamily="34" charset="-128"/>
            </a:endParaRPr>
          </a:p>
          <a:p>
            <a:pPr eaLnBrk="1" hangingPunct="1">
              <a:buFontTx/>
              <a:buNone/>
            </a:pPr>
            <a:endParaRPr lang="en-US" altLang="en-US">
              <a:latin typeface="Lucida Grande" panose="020B0600040502020204" pitchFamily="34" charset="0"/>
              <a:ea typeface="ヒラギノ角ゴ ProN W3" panose="020B0300000000000000" pitchFamily="34" charset="-128"/>
            </a:endParaRPr>
          </a:p>
        </p:txBody>
      </p:sp>
      <p:sp>
        <p:nvSpPr>
          <p:cNvPr id="81923" name="Down Arrow 3">
            <a:extLst>
              <a:ext uri="{FF2B5EF4-FFF2-40B4-BE49-F238E27FC236}">
                <a16:creationId xmlns:a16="http://schemas.microsoft.com/office/drawing/2014/main" xmlns="" id="{405C6F47-E248-D745-B63A-FB3CA3B4AF99}"/>
              </a:ext>
            </a:extLst>
          </p:cNvPr>
          <p:cNvSpPr>
            <a:spLocks noChangeArrowheads="1"/>
          </p:cNvSpPr>
          <p:nvPr/>
        </p:nvSpPr>
        <p:spPr bwMode="auto">
          <a:xfrm>
            <a:off x="362744" y="1214438"/>
            <a:ext cx="609600" cy="4724400"/>
          </a:xfrm>
          <a:prstGeom prst="downArrow">
            <a:avLst>
              <a:gd name="adj1" fmla="val 50000"/>
              <a:gd name="adj2" fmla="val 50016"/>
            </a:avLst>
          </a:prstGeom>
          <a:solidFill>
            <a:srgbClr val="F27022"/>
          </a:solidFill>
          <a:ln w="9525">
            <a:solidFill>
              <a:srgbClr val="00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1924" name="TextBox 4">
            <a:extLst>
              <a:ext uri="{FF2B5EF4-FFF2-40B4-BE49-F238E27FC236}">
                <a16:creationId xmlns:a16="http://schemas.microsoft.com/office/drawing/2014/main" xmlns="" id="{7AB009FC-22A3-F64B-B066-FD9B93C84DF1}"/>
              </a:ext>
            </a:extLst>
          </p:cNvPr>
          <p:cNvSpPr txBox="1">
            <a:spLocks noChangeArrowheads="1"/>
          </p:cNvSpPr>
          <p:nvPr/>
        </p:nvSpPr>
        <p:spPr bwMode="auto">
          <a:xfrm>
            <a:off x="484188" y="1771650"/>
            <a:ext cx="381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C</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O</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N</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C</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U</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S</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S</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I</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O</a:t>
            </a:r>
          </a:p>
          <a:p>
            <a:pPr eaLnBrk="1" hangingPunct="1"/>
            <a:r>
              <a:rPr lang="en-US" altLang="en-US" sz="1800" b="1">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N</a:t>
            </a:r>
          </a:p>
        </p:txBody>
      </p:sp>
      <p:sp>
        <p:nvSpPr>
          <p:cNvPr id="81925" name="Right Arrow 5">
            <a:extLst>
              <a:ext uri="{FF2B5EF4-FFF2-40B4-BE49-F238E27FC236}">
                <a16:creationId xmlns:a16="http://schemas.microsoft.com/office/drawing/2014/main" xmlns="" id="{9AA61077-F862-FB44-9297-F91066824A19}"/>
              </a:ext>
            </a:extLst>
          </p:cNvPr>
          <p:cNvSpPr>
            <a:spLocks noChangeArrowheads="1"/>
          </p:cNvSpPr>
          <p:nvPr/>
        </p:nvSpPr>
        <p:spPr bwMode="auto">
          <a:xfrm>
            <a:off x="347502" y="5789613"/>
            <a:ext cx="8686800" cy="914400"/>
          </a:xfrm>
          <a:prstGeom prst="rightArrow">
            <a:avLst>
              <a:gd name="adj1" fmla="val 50000"/>
              <a:gd name="adj2" fmla="val 50007"/>
            </a:avLst>
          </a:prstGeom>
          <a:solidFill>
            <a:srgbClr val="92D050"/>
          </a:solidFill>
          <a:ln w="9525">
            <a:solidFill>
              <a:srgbClr val="00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1926" name="Oval 7">
            <a:extLst>
              <a:ext uri="{FF2B5EF4-FFF2-40B4-BE49-F238E27FC236}">
                <a16:creationId xmlns:a16="http://schemas.microsoft.com/office/drawing/2014/main" xmlns="" id="{A26F2699-ACAF-5D40-8DD9-062726EF857F}"/>
              </a:ext>
            </a:extLst>
          </p:cNvPr>
          <p:cNvSpPr>
            <a:spLocks noChangeArrowheads="1"/>
          </p:cNvSpPr>
          <p:nvPr/>
        </p:nvSpPr>
        <p:spPr bwMode="auto">
          <a:xfrm>
            <a:off x="6265863" y="3155950"/>
            <a:ext cx="1727200" cy="1643063"/>
          </a:xfrm>
          <a:prstGeom prst="ellipse">
            <a:avLst/>
          </a:prstGeom>
          <a:solidFill>
            <a:srgbClr val="92D050"/>
          </a:solidFill>
          <a:ln w="9525">
            <a:solidFill>
              <a:srgbClr val="00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t>Health</a:t>
            </a:r>
          </a:p>
          <a:p>
            <a:pPr eaLnBrk="1" hangingPunct="1"/>
            <a:r>
              <a:rPr lang="en-US" altLang="en-US" sz="2000" b="1"/>
              <a:t>Care </a:t>
            </a:r>
          </a:p>
          <a:p>
            <a:pPr eaLnBrk="1" hangingPunct="1"/>
            <a:r>
              <a:rPr lang="en-US" altLang="en-US" sz="2000" b="1"/>
              <a:t>Provider</a:t>
            </a:r>
          </a:p>
        </p:txBody>
      </p:sp>
      <p:sp>
        <p:nvSpPr>
          <p:cNvPr id="81927" name="Oval 10">
            <a:extLst>
              <a:ext uri="{FF2B5EF4-FFF2-40B4-BE49-F238E27FC236}">
                <a16:creationId xmlns:a16="http://schemas.microsoft.com/office/drawing/2014/main" xmlns="" id="{BE9411B0-085F-E64E-890E-7B43F72EDA85}"/>
              </a:ext>
            </a:extLst>
          </p:cNvPr>
          <p:cNvSpPr>
            <a:spLocks noChangeArrowheads="1"/>
          </p:cNvSpPr>
          <p:nvPr/>
        </p:nvSpPr>
        <p:spPr bwMode="auto">
          <a:xfrm>
            <a:off x="6189663" y="1214438"/>
            <a:ext cx="1616075" cy="1568450"/>
          </a:xfrm>
          <a:prstGeom prst="ellipse">
            <a:avLst/>
          </a:prstGeom>
          <a:solidFill>
            <a:srgbClr val="1BE4F9"/>
          </a:solidFill>
          <a:ln w="9525">
            <a:solidFill>
              <a:srgbClr val="00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t>Coach</a:t>
            </a:r>
          </a:p>
          <a:p>
            <a:pPr eaLnBrk="1" hangingPunct="1"/>
            <a:r>
              <a:rPr lang="en-US" altLang="en-US" sz="1800" b="1"/>
              <a:t>ATC</a:t>
            </a:r>
          </a:p>
          <a:p>
            <a:pPr eaLnBrk="1" hangingPunct="1"/>
            <a:endParaRPr lang="en-US" altLang="en-US" sz="1200" b="1"/>
          </a:p>
        </p:txBody>
      </p:sp>
      <p:sp>
        <p:nvSpPr>
          <p:cNvPr id="81928" name="TextBox 11">
            <a:extLst>
              <a:ext uri="{FF2B5EF4-FFF2-40B4-BE49-F238E27FC236}">
                <a16:creationId xmlns:a16="http://schemas.microsoft.com/office/drawing/2014/main" xmlns="" id="{CE0EB550-3600-8645-BAE8-EDDDDB63FA4F}"/>
              </a:ext>
            </a:extLst>
          </p:cNvPr>
          <p:cNvSpPr txBox="1">
            <a:spLocks noChangeArrowheads="1"/>
          </p:cNvSpPr>
          <p:nvPr/>
        </p:nvSpPr>
        <p:spPr bwMode="auto">
          <a:xfrm>
            <a:off x="498474" y="597231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          </a:t>
            </a:r>
            <a:r>
              <a:rPr lang="en-US" altLang="en-US" sz="2800" dirty="0">
                <a:solidFill>
                  <a:srgbClr val="000000"/>
                </a:solidFill>
                <a:latin typeface="Georgia" panose="02040502050405020303" pitchFamily="18" charset="0"/>
                <a:ea typeface="ヒラギノ角ゴ ProN W3" panose="020B0300000000000000" pitchFamily="34" charset="-128"/>
                <a:sym typeface="Arial" panose="020B0604020202020204" pitchFamily="34" charset="0"/>
              </a:rPr>
              <a:t>T    I    M    E (usually between 1 to 28 days)</a:t>
            </a:r>
          </a:p>
        </p:txBody>
      </p:sp>
      <p:sp>
        <p:nvSpPr>
          <p:cNvPr id="81929" name="TextBox 15">
            <a:extLst>
              <a:ext uri="{FF2B5EF4-FFF2-40B4-BE49-F238E27FC236}">
                <a16:creationId xmlns:a16="http://schemas.microsoft.com/office/drawing/2014/main" xmlns="" id="{30D1944F-4CDF-C246-9B41-CEF060831D6A}"/>
              </a:ext>
            </a:extLst>
          </p:cNvPr>
          <p:cNvSpPr txBox="1">
            <a:spLocks noChangeArrowheads="1"/>
          </p:cNvSpPr>
          <p:nvPr/>
        </p:nvSpPr>
        <p:spPr bwMode="auto">
          <a:xfrm>
            <a:off x="3124200" y="2286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Georgia" panose="02040502050405020303" pitchFamily="18" charset="0"/>
              <a:ea typeface="ヒラギノ角ゴ ProN W3" panose="020B0300000000000000" pitchFamily="34" charset="-128"/>
              <a:sym typeface="Arial" panose="020B0604020202020204" pitchFamily="34" charset="0"/>
            </a:endParaRPr>
          </a:p>
        </p:txBody>
      </p:sp>
      <p:sp>
        <p:nvSpPr>
          <p:cNvPr id="81930" name="TextBox 16">
            <a:extLst>
              <a:ext uri="{FF2B5EF4-FFF2-40B4-BE49-F238E27FC236}">
                <a16:creationId xmlns:a16="http://schemas.microsoft.com/office/drawing/2014/main" xmlns="" id="{F4730C08-C1A2-0449-B22E-A2547D7AAF5A}"/>
              </a:ext>
            </a:extLst>
          </p:cNvPr>
          <p:cNvSpPr txBox="1">
            <a:spLocks noChangeArrowheads="1"/>
          </p:cNvSpPr>
          <p:nvPr/>
        </p:nvSpPr>
        <p:spPr bwMode="auto">
          <a:xfrm>
            <a:off x="3276600" y="24384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Georgia" panose="02040502050405020303" pitchFamily="18" charset="0"/>
              <a:ea typeface="ヒラギノ角ゴ ProN W3" panose="020B0300000000000000" pitchFamily="34" charset="-128"/>
              <a:sym typeface="Arial" panose="020B0604020202020204" pitchFamily="34" charset="0"/>
            </a:endParaRPr>
          </a:p>
        </p:txBody>
      </p:sp>
      <p:sp>
        <p:nvSpPr>
          <p:cNvPr id="81931" name="TextBox 17">
            <a:extLst>
              <a:ext uri="{FF2B5EF4-FFF2-40B4-BE49-F238E27FC236}">
                <a16:creationId xmlns:a16="http://schemas.microsoft.com/office/drawing/2014/main" xmlns="" id="{F0367EAB-0454-3C49-A5F6-999B1E938733}"/>
              </a:ext>
            </a:extLst>
          </p:cNvPr>
          <p:cNvSpPr txBox="1">
            <a:spLocks noChangeArrowheads="1"/>
          </p:cNvSpPr>
          <p:nvPr/>
        </p:nvSpPr>
        <p:spPr bwMode="auto">
          <a:xfrm>
            <a:off x="3429000" y="25908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Georgia" panose="02040502050405020303" pitchFamily="18" charset="0"/>
              <a:ea typeface="ヒラギノ角ゴ ProN W3" panose="020B0300000000000000" pitchFamily="34" charset="-128"/>
              <a:sym typeface="Arial" panose="020B0604020202020204" pitchFamily="34" charset="0"/>
            </a:endParaRPr>
          </a:p>
        </p:txBody>
      </p:sp>
      <p:sp>
        <p:nvSpPr>
          <p:cNvPr id="81932" name="TextBox 18">
            <a:extLst>
              <a:ext uri="{FF2B5EF4-FFF2-40B4-BE49-F238E27FC236}">
                <a16:creationId xmlns:a16="http://schemas.microsoft.com/office/drawing/2014/main" xmlns="" id="{C03F240D-9B12-EC4F-972D-639FFE69DA66}"/>
              </a:ext>
            </a:extLst>
          </p:cNvPr>
          <p:cNvSpPr txBox="1">
            <a:spLocks noChangeArrowheads="1"/>
          </p:cNvSpPr>
          <p:nvPr/>
        </p:nvSpPr>
        <p:spPr bwMode="auto">
          <a:xfrm>
            <a:off x="2971800" y="274320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latin typeface="Georgia" panose="02040502050405020303" pitchFamily="18" charset="0"/>
              <a:ea typeface="ヒラギノ角ゴ ProN W3" panose="020B0300000000000000" pitchFamily="34" charset="-128"/>
              <a:sym typeface="Arial" panose="020B0604020202020204" pitchFamily="34" charset="0"/>
            </a:endParaRPr>
          </a:p>
        </p:txBody>
      </p:sp>
      <p:sp>
        <p:nvSpPr>
          <p:cNvPr id="23" name="Down Arrow Callout 22">
            <a:extLst>
              <a:ext uri="{FF2B5EF4-FFF2-40B4-BE49-F238E27FC236}">
                <a16:creationId xmlns:a16="http://schemas.microsoft.com/office/drawing/2014/main" xmlns="" id="{8199BD07-53DE-744D-880E-BDD7F738E8D8}"/>
              </a:ext>
            </a:extLst>
          </p:cNvPr>
          <p:cNvSpPr>
            <a:spLocks noChangeArrowheads="1"/>
          </p:cNvSpPr>
          <p:nvPr/>
        </p:nvSpPr>
        <p:spPr bwMode="auto">
          <a:xfrm>
            <a:off x="2092325" y="2895600"/>
            <a:ext cx="1474788" cy="2874963"/>
          </a:xfrm>
          <a:prstGeom prst="downArrowCallout">
            <a:avLst>
              <a:gd name="adj1" fmla="val 25000"/>
              <a:gd name="adj2" fmla="val 25000"/>
              <a:gd name="adj3" fmla="val 24999"/>
              <a:gd name="adj4" fmla="val 77625"/>
            </a:avLst>
          </a:prstGeom>
          <a:solidFill>
            <a:srgbClr val="FF6600"/>
          </a:solidFill>
          <a:ln w="12700">
            <a:solidFill>
              <a:srgbClr val="990000"/>
            </a:solidFill>
            <a:miter lim="800000"/>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24" name="Down Arrow Callout 23">
            <a:extLst>
              <a:ext uri="{FF2B5EF4-FFF2-40B4-BE49-F238E27FC236}">
                <a16:creationId xmlns:a16="http://schemas.microsoft.com/office/drawing/2014/main" xmlns="" id="{70977A88-764E-8249-8FDC-6519BE66CC75}"/>
              </a:ext>
            </a:extLst>
          </p:cNvPr>
          <p:cNvSpPr>
            <a:spLocks noChangeArrowheads="1"/>
          </p:cNvSpPr>
          <p:nvPr/>
        </p:nvSpPr>
        <p:spPr bwMode="auto">
          <a:xfrm>
            <a:off x="3884613" y="2895600"/>
            <a:ext cx="1344612" cy="2894013"/>
          </a:xfrm>
          <a:prstGeom prst="downArrowCallout">
            <a:avLst>
              <a:gd name="adj1" fmla="val 25000"/>
              <a:gd name="adj2" fmla="val 25000"/>
              <a:gd name="adj3" fmla="val 25001"/>
              <a:gd name="adj4" fmla="val 77343"/>
            </a:avLst>
          </a:prstGeom>
          <a:solidFill>
            <a:srgbClr val="0000FF"/>
          </a:solidFill>
          <a:ln w="12700">
            <a:solidFill>
              <a:srgbClr val="990000"/>
            </a:solidFill>
            <a:miter lim="800000"/>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81935" name="TextBox 1">
            <a:extLst>
              <a:ext uri="{FF2B5EF4-FFF2-40B4-BE49-F238E27FC236}">
                <a16:creationId xmlns:a16="http://schemas.microsoft.com/office/drawing/2014/main" xmlns="" id="{561C533B-249A-1F41-9113-9AEDCDD76C4F}"/>
              </a:ext>
            </a:extLst>
          </p:cNvPr>
          <p:cNvSpPr txBox="1">
            <a:spLocks noChangeArrowheads="1"/>
          </p:cNvSpPr>
          <p:nvPr/>
        </p:nvSpPr>
        <p:spPr bwMode="auto">
          <a:xfrm>
            <a:off x="2128838" y="3194050"/>
            <a:ext cx="1400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100% back to pre-concussion level  at home now!</a:t>
            </a:r>
          </a:p>
        </p:txBody>
      </p:sp>
      <p:sp>
        <p:nvSpPr>
          <p:cNvPr id="81936" name="TextBox 20">
            <a:extLst>
              <a:ext uri="{FF2B5EF4-FFF2-40B4-BE49-F238E27FC236}">
                <a16:creationId xmlns:a16="http://schemas.microsoft.com/office/drawing/2014/main" xmlns="" id="{63061976-E160-504F-B7D4-79A7B2E2E2D9}"/>
              </a:ext>
            </a:extLst>
          </p:cNvPr>
          <p:cNvSpPr txBox="1">
            <a:spLocks noChangeArrowheads="1"/>
          </p:cNvSpPr>
          <p:nvPr/>
        </p:nvSpPr>
        <p:spPr bwMode="auto">
          <a:xfrm>
            <a:off x="3875088" y="3051512"/>
            <a:ext cx="13271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100% back to pre-concussion learning level at school</a:t>
            </a:r>
          </a:p>
          <a:p>
            <a:pPr algn="ctr" eaLnBrk="1" hangingPunct="1"/>
            <a:r>
              <a:rPr lang="en-US" altLang="en-US" sz="1800" dirty="0"/>
              <a:t>now!</a:t>
            </a:r>
          </a:p>
        </p:txBody>
      </p:sp>
      <p:pic>
        <p:nvPicPr>
          <p:cNvPr id="81937" name="Picture 2" descr="j0149024.jpg">
            <a:extLst>
              <a:ext uri="{FF2B5EF4-FFF2-40B4-BE49-F238E27FC236}">
                <a16:creationId xmlns:a16="http://schemas.microsoft.com/office/drawing/2014/main" xmlns="" id="{0E0E3F86-2CC7-894D-B80C-9DD64137920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93838" y="479425"/>
            <a:ext cx="435133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ooter Placeholder 4">
            <a:extLst>
              <a:ext uri="{FF2B5EF4-FFF2-40B4-BE49-F238E27FC236}">
                <a16:creationId xmlns:a16="http://schemas.microsoft.com/office/drawing/2014/main" xmlns="" id="{4F861593-DCB4-654E-86B9-8D8CFBF25A13}"/>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51066447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a:extLst>
              <a:ext uri="{FF2B5EF4-FFF2-40B4-BE49-F238E27FC236}">
                <a16:creationId xmlns:a16="http://schemas.microsoft.com/office/drawing/2014/main" xmlns="" id="{4C66FF9A-BF4A-4E40-B89D-0FB8514B625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xmlns="" id="{786E5975-E53D-6642-BB5D-CADB4BADE2AE}"/>
              </a:ext>
            </a:extLst>
          </p:cNvPr>
          <p:cNvSpPr txBox="1">
            <a:spLocks/>
          </p:cNvSpPr>
          <p:nvPr/>
        </p:nvSpPr>
        <p:spPr>
          <a:xfrm>
            <a:off x="1499440" y="6020810"/>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4" name="TextBox 3">
            <a:extLst>
              <a:ext uri="{FF2B5EF4-FFF2-40B4-BE49-F238E27FC236}">
                <a16:creationId xmlns:a16="http://schemas.microsoft.com/office/drawing/2014/main" xmlns="" id="{A0EECE66-F6A5-8540-98C1-A9BE25BC8095}"/>
              </a:ext>
            </a:extLst>
          </p:cNvPr>
          <p:cNvSpPr txBox="1"/>
          <p:nvPr/>
        </p:nvSpPr>
        <p:spPr>
          <a:xfrm>
            <a:off x="7787811" y="304418"/>
            <a:ext cx="1099335" cy="276999"/>
          </a:xfrm>
          <a:prstGeom prst="rect">
            <a:avLst/>
          </a:prstGeom>
          <a:noFill/>
        </p:spPr>
        <p:txBody>
          <a:bodyPr wrap="square" rtlCol="0">
            <a:spAutoFit/>
          </a:bodyPr>
          <a:lstStyle/>
          <a:p>
            <a:r>
              <a:rPr lang="en-US" sz="1200" dirty="0"/>
              <a:t>REAP Page 15</a:t>
            </a:r>
          </a:p>
        </p:txBody>
      </p:sp>
    </p:spTree>
    <p:extLst>
      <p:ext uri="{BB962C8B-B14F-4D97-AF65-F5344CB8AC3E}">
        <p14:creationId xmlns:p14="http://schemas.microsoft.com/office/powerpoint/2010/main" val="4270409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a:extLst>
              <a:ext uri="{FF2B5EF4-FFF2-40B4-BE49-F238E27FC236}">
                <a16:creationId xmlns:a16="http://schemas.microsoft.com/office/drawing/2014/main" xmlns="" id="{2508A868-D129-CF40-9468-C8A6C2FB116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98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xmlns="" id="{CD4B121E-925D-B241-9869-0E6F5E64301F}"/>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4" name="TextBox 3">
            <a:extLst>
              <a:ext uri="{FF2B5EF4-FFF2-40B4-BE49-F238E27FC236}">
                <a16:creationId xmlns:a16="http://schemas.microsoft.com/office/drawing/2014/main" xmlns="" id="{992814F4-ADB4-4345-A0AA-89814A384734}"/>
              </a:ext>
            </a:extLst>
          </p:cNvPr>
          <p:cNvSpPr txBox="1"/>
          <p:nvPr/>
        </p:nvSpPr>
        <p:spPr>
          <a:xfrm>
            <a:off x="7736441" y="263321"/>
            <a:ext cx="1099335" cy="276999"/>
          </a:xfrm>
          <a:prstGeom prst="rect">
            <a:avLst/>
          </a:prstGeom>
          <a:noFill/>
        </p:spPr>
        <p:txBody>
          <a:bodyPr wrap="square" rtlCol="0">
            <a:spAutoFit/>
          </a:bodyPr>
          <a:lstStyle/>
          <a:p>
            <a:r>
              <a:rPr lang="en-US" sz="1200" dirty="0"/>
              <a:t>REAP Page 16</a:t>
            </a:r>
          </a:p>
        </p:txBody>
      </p:sp>
    </p:spTree>
    <p:extLst>
      <p:ext uri="{BB962C8B-B14F-4D97-AF65-F5344CB8AC3E}">
        <p14:creationId xmlns:p14="http://schemas.microsoft.com/office/powerpoint/2010/main" val="282948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40D32-CAB7-2449-B313-56E829EE42B1}"/>
              </a:ext>
            </a:extLst>
          </p:cNvPr>
          <p:cNvSpPr>
            <a:spLocks noGrp="1"/>
          </p:cNvSpPr>
          <p:nvPr>
            <p:ph type="title"/>
          </p:nvPr>
        </p:nvSpPr>
        <p:spPr/>
        <p:txBody>
          <a:bodyPr/>
          <a:lstStyle/>
          <a:p>
            <a:r>
              <a:rPr lang="en-US" sz="2800" dirty="0"/>
              <a:t>This is why a well-developed, well-executed,  interdisciplinary team approach to:</a:t>
            </a:r>
            <a:br>
              <a:rPr lang="en-US" sz="2800" dirty="0"/>
            </a:br>
            <a:endParaRPr lang="en-US" sz="2800" dirty="0"/>
          </a:p>
        </p:txBody>
      </p:sp>
      <p:sp>
        <p:nvSpPr>
          <p:cNvPr id="3" name="Content Placeholder 2">
            <a:extLst>
              <a:ext uri="{FF2B5EF4-FFF2-40B4-BE49-F238E27FC236}">
                <a16:creationId xmlns:a16="http://schemas.microsoft.com/office/drawing/2014/main" xmlns="" id="{7695B83E-5917-9B4A-9FCE-AAA16407FCB5}"/>
              </a:ext>
            </a:extLst>
          </p:cNvPr>
          <p:cNvSpPr>
            <a:spLocks noGrp="1"/>
          </p:cNvSpPr>
          <p:nvPr>
            <p:ph idx="1"/>
          </p:nvPr>
        </p:nvSpPr>
        <p:spPr>
          <a:xfrm>
            <a:off x="246580" y="1600200"/>
            <a:ext cx="8465905" cy="2571108"/>
          </a:xfrm>
        </p:spPr>
        <p:txBody>
          <a:bodyPr>
            <a:normAutofit fontScale="92500" lnSpcReduction="20000"/>
          </a:bodyPr>
          <a:lstStyle/>
          <a:p>
            <a:pPr marL="285750" indent="-285750">
              <a:buFont typeface="Arial" panose="020B0604020202020204" pitchFamily="34" charset="0"/>
              <a:buChar char="•"/>
            </a:pPr>
            <a:r>
              <a:rPr lang="en-US" sz="2900" b="1" dirty="0"/>
              <a:t>Return to School </a:t>
            </a:r>
          </a:p>
          <a:p>
            <a:pPr marL="285750" indent="-285750">
              <a:buFont typeface="Arial" panose="020B0604020202020204" pitchFamily="34" charset="0"/>
              <a:buChar char="•"/>
            </a:pPr>
            <a:r>
              <a:rPr lang="en-US" sz="2900" b="1" dirty="0"/>
              <a:t>Return to Learn</a:t>
            </a:r>
          </a:p>
          <a:p>
            <a:pPr marL="285750" indent="-285750">
              <a:buFont typeface="Arial" panose="020B0604020202020204" pitchFamily="34" charset="0"/>
              <a:buChar char="•"/>
            </a:pPr>
            <a:r>
              <a:rPr lang="en-US" sz="2900" b="1" dirty="0"/>
              <a:t>Return to Activity </a:t>
            </a:r>
            <a:r>
              <a:rPr lang="en-US" sz="2900" dirty="0"/>
              <a:t>(including some social activities, electronics, </a:t>
            </a:r>
            <a:r>
              <a:rPr lang="en-US" sz="2900" dirty="0">
                <a:solidFill>
                  <a:srgbClr val="00B050"/>
                </a:solidFill>
              </a:rPr>
              <a:t>normalization</a:t>
            </a:r>
            <a:r>
              <a:rPr lang="en-US" sz="2900" dirty="0"/>
              <a:t> of teenage life)  </a:t>
            </a:r>
          </a:p>
          <a:p>
            <a:pPr marL="0" indent="0">
              <a:buNone/>
            </a:pPr>
            <a:r>
              <a:rPr lang="en-US" sz="2900" dirty="0"/>
              <a:t>Plan leads to a faster, safer </a:t>
            </a:r>
            <a:r>
              <a:rPr lang="en-US" sz="2900" b="1" dirty="0"/>
              <a:t>Return to Play/Sport</a:t>
            </a:r>
            <a:r>
              <a:rPr lang="en-US" sz="2900" dirty="0"/>
              <a:t>!</a:t>
            </a:r>
          </a:p>
          <a:p>
            <a:pPr marL="0" indent="0">
              <a:buNone/>
            </a:pPr>
            <a:endParaRPr lang="en-US" dirty="0"/>
          </a:p>
        </p:txBody>
      </p:sp>
      <p:sp>
        <p:nvSpPr>
          <p:cNvPr id="4" name="Footer Placeholder 3">
            <a:extLst>
              <a:ext uri="{FF2B5EF4-FFF2-40B4-BE49-F238E27FC236}">
                <a16:creationId xmlns:a16="http://schemas.microsoft.com/office/drawing/2014/main" xmlns="" id="{F0D6AC2F-3056-804A-97E9-E26B1A705CF3}"/>
              </a:ext>
            </a:extLst>
          </p:cNvPr>
          <p:cNvSpPr>
            <a:spLocks noGrp="1"/>
          </p:cNvSpPr>
          <p:nvPr>
            <p:ph type="ftr" sz="quarter" idx="11"/>
          </p:nvPr>
        </p:nvSpPr>
        <p:spPr>
          <a:xfrm>
            <a:off x="246580" y="6489917"/>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5" name="Rectangle 4">
            <a:extLst>
              <a:ext uri="{FF2B5EF4-FFF2-40B4-BE49-F238E27FC236}">
                <a16:creationId xmlns:a16="http://schemas.microsoft.com/office/drawing/2014/main" xmlns="" id="{A4C7DF20-FB1A-1740-A761-0218688F6639}"/>
              </a:ext>
            </a:extLst>
          </p:cNvPr>
          <p:cNvSpPr/>
          <p:nvPr/>
        </p:nvSpPr>
        <p:spPr>
          <a:xfrm>
            <a:off x="498474" y="4171308"/>
            <a:ext cx="8296205" cy="2031325"/>
          </a:xfrm>
          <a:prstGeom prst="rect">
            <a:avLst/>
          </a:prstGeom>
          <a:solidFill>
            <a:schemeClr val="accent5">
              <a:lumMod val="20000"/>
              <a:lumOff val="80000"/>
            </a:schemeClr>
          </a:solidFill>
        </p:spPr>
        <p:txBody>
          <a:bodyPr wrap="square">
            <a:spAutoFit/>
          </a:bodyPr>
          <a:lstStyle/>
          <a:p>
            <a:r>
              <a:rPr lang="en-US" sz="1400" b="1" dirty="0">
                <a:latin typeface="GlyphaLTStd"/>
              </a:rPr>
              <a:t>Return to Activity </a:t>
            </a:r>
            <a:r>
              <a:rPr lang="en-US" sz="1400" dirty="0">
                <a:latin typeface="Avenir" panose="02000503020000020003" pitchFamily="2" charset="0"/>
              </a:rPr>
              <a:t>is defined as the process of encouraging a person with a concussion to begin to add in sub-symptom threshold levels of physical and cognitive activity WHILE still in the recovery phase. A gradual re-introduction of cognitive, social and cardio activity (safe aerobic activity under close supervision) has been found to be therapeutic.4 Return to Activity differs from the progressive Graduated Return to Sport and it is not intended to take the place of the Graduated Return to Sport. Return to Activity happens prior to Graduated Return to Sport with the goal of contributing to asymptomatic status, thus allowing for the start of the Graduated Return to Sport. Widely applied, Return to Activity is a positive term used to encourage people recovering from concussion to stay engaged in their own physical, cognitive and emotional rehabilitation </a:t>
            </a:r>
            <a:endParaRPr lang="en-US" sz="1400" dirty="0"/>
          </a:p>
        </p:txBody>
      </p:sp>
    </p:spTree>
    <p:extLst>
      <p:ext uri="{BB962C8B-B14F-4D97-AF65-F5344CB8AC3E}">
        <p14:creationId xmlns:p14="http://schemas.microsoft.com/office/powerpoint/2010/main" val="262680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F682F82-75D4-9A4D-959E-941537AC0258}"/>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3" name="Picture 2">
            <a:extLst>
              <a:ext uri="{FF2B5EF4-FFF2-40B4-BE49-F238E27FC236}">
                <a16:creationId xmlns:a16="http://schemas.microsoft.com/office/drawing/2014/main" xmlns="" id="{E3355CD9-4114-9C4E-A5A0-267BFAB468AF}"/>
              </a:ext>
            </a:extLst>
          </p:cNvPr>
          <p:cNvPicPr>
            <a:picLocks noChangeAspect="1"/>
          </p:cNvPicPr>
          <p:nvPr/>
        </p:nvPicPr>
        <p:blipFill>
          <a:blip r:embed="rId2"/>
          <a:stretch>
            <a:fillRect/>
          </a:stretch>
        </p:blipFill>
        <p:spPr>
          <a:xfrm>
            <a:off x="0" y="1632627"/>
            <a:ext cx="9144000" cy="3981671"/>
          </a:xfrm>
          <a:prstGeom prst="rect">
            <a:avLst/>
          </a:prstGeom>
        </p:spPr>
      </p:pic>
      <p:sp>
        <p:nvSpPr>
          <p:cNvPr id="5" name="TextBox 4">
            <a:extLst>
              <a:ext uri="{FF2B5EF4-FFF2-40B4-BE49-F238E27FC236}">
                <a16:creationId xmlns:a16="http://schemas.microsoft.com/office/drawing/2014/main" xmlns="" id="{0ADAEB19-2106-7D4D-A9B7-6FADBDB8E88F}"/>
              </a:ext>
            </a:extLst>
          </p:cNvPr>
          <p:cNvSpPr txBox="1"/>
          <p:nvPr/>
        </p:nvSpPr>
        <p:spPr>
          <a:xfrm>
            <a:off x="426378" y="210238"/>
            <a:ext cx="8291244" cy="1754326"/>
          </a:xfrm>
          <a:prstGeom prst="rect">
            <a:avLst/>
          </a:prstGeom>
          <a:noFill/>
        </p:spPr>
        <p:txBody>
          <a:bodyPr wrap="square" rtlCol="0">
            <a:spAutoFit/>
          </a:bodyPr>
          <a:lstStyle/>
          <a:p>
            <a:pPr algn="ctr"/>
            <a:r>
              <a:rPr lang="en-US" sz="3600" b="1" dirty="0"/>
              <a:t>#RTLB4RTS</a:t>
            </a:r>
          </a:p>
          <a:p>
            <a:pPr algn="ctr"/>
            <a:r>
              <a:rPr lang="en-US" b="1" dirty="0"/>
              <a:t>Graduated Return to Sport </a:t>
            </a:r>
            <a:r>
              <a:rPr lang="en-US" dirty="0"/>
              <a:t>is the process of progressively returning athletes back to sport once they are 100% symptom-free </a:t>
            </a:r>
            <a:endParaRPr lang="en-US" sz="3600" dirty="0"/>
          </a:p>
          <a:p>
            <a:pPr algn="ctr"/>
            <a:endParaRPr lang="en-US" sz="3600" b="1" dirty="0"/>
          </a:p>
        </p:txBody>
      </p:sp>
      <p:sp>
        <p:nvSpPr>
          <p:cNvPr id="6" name="TextBox 5">
            <a:extLst>
              <a:ext uri="{FF2B5EF4-FFF2-40B4-BE49-F238E27FC236}">
                <a16:creationId xmlns:a16="http://schemas.microsoft.com/office/drawing/2014/main" xmlns="" id="{15ED85E8-2F68-3149-9253-0D667E582F4C}"/>
              </a:ext>
            </a:extLst>
          </p:cNvPr>
          <p:cNvSpPr txBox="1"/>
          <p:nvPr/>
        </p:nvSpPr>
        <p:spPr>
          <a:xfrm>
            <a:off x="7741251" y="273595"/>
            <a:ext cx="1104799" cy="276999"/>
          </a:xfrm>
          <a:prstGeom prst="rect">
            <a:avLst/>
          </a:prstGeom>
          <a:noFill/>
        </p:spPr>
        <p:txBody>
          <a:bodyPr wrap="square" rtlCol="0">
            <a:spAutoFit/>
          </a:bodyPr>
          <a:lstStyle/>
          <a:p>
            <a:r>
              <a:rPr lang="en-US" sz="1200" dirty="0"/>
              <a:t>REAP Page 12</a:t>
            </a:r>
          </a:p>
        </p:txBody>
      </p:sp>
    </p:spTree>
    <p:extLst>
      <p:ext uri="{BB962C8B-B14F-4D97-AF65-F5344CB8AC3E}">
        <p14:creationId xmlns:p14="http://schemas.microsoft.com/office/powerpoint/2010/main" val="168195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48924"/>
            <a:ext cx="7556313" cy="1116106"/>
          </a:xfrm>
        </p:spPr>
        <p:txBody>
          <a:bodyPr/>
          <a:lstStyle/>
          <a:p>
            <a:r>
              <a:rPr lang="en-US" dirty="0"/>
              <a:t>Who Am I?</a:t>
            </a:r>
          </a:p>
        </p:txBody>
      </p:sp>
      <p:sp>
        <p:nvSpPr>
          <p:cNvPr id="3" name="Content Placeholder 2"/>
          <p:cNvSpPr>
            <a:spLocks noGrp="1"/>
          </p:cNvSpPr>
          <p:nvPr>
            <p:ph sz="half" idx="1"/>
          </p:nvPr>
        </p:nvSpPr>
        <p:spPr>
          <a:xfrm>
            <a:off x="330873" y="3676927"/>
            <a:ext cx="7891514" cy="2460884"/>
          </a:xfrm>
          <a:solidFill>
            <a:schemeClr val="accent3">
              <a:lumMod val="40000"/>
              <a:lumOff val="60000"/>
            </a:schemeClr>
          </a:solidFill>
        </p:spPr>
        <p:txBody>
          <a:bodyPr>
            <a:normAutofit fontScale="92500" lnSpcReduction="10000"/>
          </a:bodyPr>
          <a:lstStyle/>
          <a:p>
            <a:r>
              <a:rPr lang="en-US" sz="2000" b="1" dirty="0">
                <a:solidFill>
                  <a:schemeClr val="accent6"/>
                </a:solidFill>
              </a:rPr>
              <a:t>Clinical Psychologist</a:t>
            </a:r>
          </a:p>
          <a:p>
            <a:r>
              <a:rPr lang="en-US" sz="2000" dirty="0"/>
              <a:t>Director of the Center for Concussion, Rocky Mountain Hospital for Children, Denver, CO.</a:t>
            </a:r>
          </a:p>
          <a:p>
            <a:r>
              <a:rPr lang="en-US" sz="2000" dirty="0"/>
              <a:t>Director, Concussion and </a:t>
            </a:r>
            <a:r>
              <a:rPr lang="en-US" sz="2000" dirty="0" err="1"/>
              <a:t>NeuroHealth</a:t>
            </a:r>
            <a:r>
              <a:rPr lang="en-US" sz="2000" dirty="0"/>
              <a:t> Center, </a:t>
            </a:r>
            <a:r>
              <a:rPr lang="en-US" sz="2000" dirty="0" err="1"/>
              <a:t>Berkana</a:t>
            </a:r>
            <a:r>
              <a:rPr lang="en-US" sz="2000" dirty="0"/>
              <a:t> Rehabilitation Institute, Ft Collins, CO. </a:t>
            </a:r>
          </a:p>
          <a:p>
            <a:r>
              <a:rPr lang="en-US" sz="2000" dirty="0"/>
              <a:t>Author of REAP – Remove/Reduce*Educate*Adjust/Accommodate*Pace</a:t>
            </a:r>
          </a:p>
          <a:p>
            <a:endParaRPr lang="en-US" sz="2400" dirty="0"/>
          </a:p>
          <a:p>
            <a:endParaRPr lang="en-US" sz="2400" dirty="0"/>
          </a:p>
          <a:p>
            <a:endParaRPr lang="en-US" dirty="0"/>
          </a:p>
        </p:txBody>
      </p:sp>
      <p:sp>
        <p:nvSpPr>
          <p:cNvPr id="4" name="Footer Placeholder 3"/>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5" name="Content Placeholder 4"/>
          <p:cNvSpPr>
            <a:spLocks noGrp="1"/>
          </p:cNvSpPr>
          <p:nvPr>
            <p:ph sz="half" idx="14"/>
          </p:nvPr>
        </p:nvSpPr>
        <p:spPr>
          <a:xfrm>
            <a:off x="324429" y="934772"/>
            <a:ext cx="7904401" cy="2638944"/>
          </a:xfrm>
          <a:solidFill>
            <a:schemeClr val="accent6">
              <a:lumMod val="20000"/>
              <a:lumOff val="80000"/>
            </a:schemeClr>
          </a:solidFill>
        </p:spPr>
        <p:txBody>
          <a:bodyPr>
            <a:noAutofit/>
          </a:bodyPr>
          <a:lstStyle/>
          <a:p>
            <a:r>
              <a:rPr lang="en-US" sz="2000" b="1" dirty="0">
                <a:solidFill>
                  <a:schemeClr val="accent3"/>
                </a:solidFill>
              </a:rPr>
              <a:t>School Psychologist </a:t>
            </a:r>
            <a:r>
              <a:rPr lang="en-US" sz="2000" dirty="0"/>
              <a:t>– 2 Elementary Schools, 2 Middle Schools, 1 High School, 1 Charter School </a:t>
            </a:r>
          </a:p>
          <a:p>
            <a:r>
              <a:rPr lang="en-US" sz="2000" dirty="0"/>
              <a:t>Coordinator of Mental Health, Brain Injury Team, Manifestation Determinations</a:t>
            </a:r>
          </a:p>
          <a:p>
            <a:r>
              <a:rPr lang="en-US" sz="2000" dirty="0"/>
              <a:t>Brain Injury Specialist for Colorado Department of Education</a:t>
            </a:r>
          </a:p>
          <a:p>
            <a:r>
              <a:rPr lang="en-US" sz="2000" dirty="0"/>
              <a:t>Co-Founder and Owner of </a:t>
            </a:r>
            <a:r>
              <a:rPr lang="en-US" sz="2000" dirty="0" err="1"/>
              <a:t>GetSchooledOnConcussions.com</a:t>
            </a:r>
            <a:endParaRPr lang="en-US" sz="2000" dirty="0"/>
          </a:p>
        </p:txBody>
      </p:sp>
    </p:spTree>
    <p:extLst>
      <p:ext uri="{BB962C8B-B14F-4D97-AF65-F5344CB8AC3E}">
        <p14:creationId xmlns:p14="http://schemas.microsoft.com/office/powerpoint/2010/main" val="212238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2">
            <a:extLst>
              <a:ext uri="{FF2B5EF4-FFF2-40B4-BE49-F238E27FC236}">
                <a16:creationId xmlns:a16="http://schemas.microsoft.com/office/drawing/2014/main" xmlns="" id="{80A932B7-52FB-C545-B006-E5C2F19148A2}"/>
              </a:ext>
            </a:extLst>
          </p:cNvPr>
          <p:cNvSpPr>
            <a:spLocks noGrp="1"/>
          </p:cNvSpPr>
          <p:nvPr>
            <p:ph type="title"/>
          </p:nvPr>
        </p:nvSpPr>
        <p:spPr>
          <a:xfrm>
            <a:off x="838200" y="304800"/>
            <a:ext cx="8001000" cy="1143000"/>
          </a:xfrm>
        </p:spPr>
        <p:txBody>
          <a:bodyPr/>
          <a:lstStyle/>
          <a:p>
            <a:r>
              <a:rPr lang="en-US" altLang="en-US" dirty="0">
                <a:latin typeface="Corbel" panose="020B0503020204020204" pitchFamily="34" charset="0"/>
              </a:rPr>
              <a:t>A lot of Moving Parts</a:t>
            </a:r>
          </a:p>
        </p:txBody>
      </p:sp>
      <p:sp>
        <p:nvSpPr>
          <p:cNvPr id="4" name="Oval 3">
            <a:extLst>
              <a:ext uri="{FF2B5EF4-FFF2-40B4-BE49-F238E27FC236}">
                <a16:creationId xmlns:a16="http://schemas.microsoft.com/office/drawing/2014/main" xmlns="" id="{0D63BC75-3162-3A4D-ADAD-9E92E7DA85A4}"/>
              </a:ext>
            </a:extLst>
          </p:cNvPr>
          <p:cNvSpPr>
            <a:spLocks noChangeArrowheads="1"/>
          </p:cNvSpPr>
          <p:nvPr/>
        </p:nvSpPr>
        <p:spPr bwMode="auto">
          <a:xfrm>
            <a:off x="2971800" y="1905000"/>
            <a:ext cx="1736725" cy="1676400"/>
          </a:xfrm>
          <a:prstGeom prst="ellipse">
            <a:avLst/>
          </a:prstGeom>
          <a:gradFill rotWithShape="1">
            <a:gsLst>
              <a:gs pos="0">
                <a:srgbClr val="FF5900"/>
              </a:gs>
              <a:gs pos="100000">
                <a:srgbClr val="FF500B"/>
              </a:gs>
            </a:gsLst>
            <a:lin ang="5400000"/>
          </a:gradFill>
          <a:ln w="12700">
            <a:solidFill>
              <a:srgbClr val="FF6200"/>
            </a:solidFill>
            <a:round/>
            <a:headEnd/>
            <a:tailEnd/>
          </a:ln>
          <a:effectLst>
            <a:outerShdw dist="25400" dir="6599969" sx="100999" sy="100999" rotWithShape="0">
              <a:srgbClr val="808080">
                <a:alpha val="75000"/>
              </a:srgbClr>
            </a:outerShdw>
          </a:effectLst>
        </p:spPr>
        <p:txBody>
          <a:bodyPr/>
          <a:lstStyle/>
          <a:p>
            <a:pPr>
              <a:defRPr/>
            </a:pPr>
            <a:endParaRPr lang="en-US">
              <a:solidFill>
                <a:schemeClr val="lt1"/>
              </a:solidFill>
              <a:latin typeface="+mn-lt"/>
              <a:ea typeface="+mn-ea"/>
            </a:endParaRPr>
          </a:p>
        </p:txBody>
      </p:sp>
      <p:sp>
        <p:nvSpPr>
          <p:cNvPr id="5" name="Oval 4">
            <a:extLst>
              <a:ext uri="{FF2B5EF4-FFF2-40B4-BE49-F238E27FC236}">
                <a16:creationId xmlns:a16="http://schemas.microsoft.com/office/drawing/2014/main" xmlns="" id="{F4C60465-A0CD-BD4C-94A8-94A4E2439B30}"/>
              </a:ext>
            </a:extLst>
          </p:cNvPr>
          <p:cNvSpPr>
            <a:spLocks noChangeArrowheads="1"/>
          </p:cNvSpPr>
          <p:nvPr/>
        </p:nvSpPr>
        <p:spPr bwMode="auto">
          <a:xfrm>
            <a:off x="5562600" y="1828800"/>
            <a:ext cx="1676400" cy="1676400"/>
          </a:xfrm>
          <a:prstGeom prst="ellipse">
            <a:avLst/>
          </a:prstGeom>
          <a:solidFill>
            <a:srgbClr val="3366FF"/>
          </a:solidFill>
          <a:ln w="12700">
            <a:solidFill>
              <a:srgbClr val="990000"/>
            </a:solidFill>
            <a:round/>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6" name="Oval 5">
            <a:extLst>
              <a:ext uri="{FF2B5EF4-FFF2-40B4-BE49-F238E27FC236}">
                <a16:creationId xmlns:a16="http://schemas.microsoft.com/office/drawing/2014/main" xmlns="" id="{C0C48851-A627-A04F-A9AB-6D8A1A0EB49A}"/>
              </a:ext>
            </a:extLst>
          </p:cNvPr>
          <p:cNvSpPr>
            <a:spLocks noChangeArrowheads="1"/>
          </p:cNvSpPr>
          <p:nvPr/>
        </p:nvSpPr>
        <p:spPr bwMode="auto">
          <a:xfrm>
            <a:off x="5562600" y="4036398"/>
            <a:ext cx="1828800" cy="1754801"/>
          </a:xfrm>
          <a:prstGeom prst="ellipse">
            <a:avLst/>
          </a:prstGeom>
          <a:solidFill>
            <a:srgbClr val="8FD228"/>
          </a:solidFill>
          <a:ln w="12700">
            <a:solidFill>
              <a:srgbClr val="990000"/>
            </a:solidFill>
            <a:round/>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7" name="Oval 6">
            <a:extLst>
              <a:ext uri="{FF2B5EF4-FFF2-40B4-BE49-F238E27FC236}">
                <a16:creationId xmlns:a16="http://schemas.microsoft.com/office/drawing/2014/main" xmlns="" id="{AE1EC3FB-B590-2742-9A2E-506994BCBE65}"/>
              </a:ext>
            </a:extLst>
          </p:cNvPr>
          <p:cNvSpPr>
            <a:spLocks noChangeArrowheads="1"/>
          </p:cNvSpPr>
          <p:nvPr/>
        </p:nvSpPr>
        <p:spPr bwMode="auto">
          <a:xfrm>
            <a:off x="2971800" y="3962400"/>
            <a:ext cx="1828800" cy="1828800"/>
          </a:xfrm>
          <a:prstGeom prst="ellipse">
            <a:avLst/>
          </a:prstGeom>
          <a:solidFill>
            <a:srgbClr val="49E6FB"/>
          </a:solidFill>
          <a:ln w="12700">
            <a:solidFill>
              <a:srgbClr val="990000"/>
            </a:solidFill>
            <a:round/>
            <a:headEnd/>
            <a:tailEnd/>
          </a:ln>
          <a:effectLst>
            <a:outerShdw dist="25400" dir="6599969" sx="100999" sy="100999" rotWithShape="0">
              <a:srgbClr val="808080">
                <a:alpha val="75000"/>
              </a:srgbClr>
            </a:outerShdw>
          </a:effectLst>
        </p:spPr>
        <p:txBody>
          <a:bodyPr anchor="ctr"/>
          <a:lstStyle/>
          <a:p>
            <a:pPr algn="ctr">
              <a:defRPr/>
            </a:pPr>
            <a:endParaRPr lang="en-US">
              <a:solidFill>
                <a:schemeClr val="lt1"/>
              </a:solidFill>
              <a:latin typeface="+mn-lt"/>
              <a:ea typeface="+mn-ea"/>
            </a:endParaRPr>
          </a:p>
        </p:txBody>
      </p:sp>
      <p:sp>
        <p:nvSpPr>
          <p:cNvPr id="9" name="TextBox 8">
            <a:extLst>
              <a:ext uri="{FF2B5EF4-FFF2-40B4-BE49-F238E27FC236}">
                <a16:creationId xmlns:a16="http://schemas.microsoft.com/office/drawing/2014/main" xmlns="" id="{FBA972F4-3B19-6647-95DC-F49B32F05974}"/>
              </a:ext>
            </a:extLst>
          </p:cNvPr>
          <p:cNvSpPr txBox="1">
            <a:spLocks noChangeArrowheads="1"/>
          </p:cNvSpPr>
          <p:nvPr/>
        </p:nvSpPr>
        <p:spPr bwMode="auto">
          <a:xfrm>
            <a:off x="3352800" y="236220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Student</a:t>
            </a:r>
          </a:p>
          <a:p>
            <a:pPr eaLnBrk="1" hangingPunct="1"/>
            <a:r>
              <a:rPr lang="en-US" altLang="en-US" sz="1800"/>
              <a:t>Parent</a:t>
            </a:r>
          </a:p>
        </p:txBody>
      </p:sp>
      <p:sp>
        <p:nvSpPr>
          <p:cNvPr id="10" name="TextBox 9">
            <a:extLst>
              <a:ext uri="{FF2B5EF4-FFF2-40B4-BE49-F238E27FC236}">
                <a16:creationId xmlns:a16="http://schemas.microsoft.com/office/drawing/2014/main" xmlns="" id="{64C26921-1751-DD44-8303-63C7BC5125F7}"/>
              </a:ext>
            </a:extLst>
          </p:cNvPr>
          <p:cNvSpPr txBox="1">
            <a:spLocks noChangeArrowheads="1"/>
          </p:cNvSpPr>
          <p:nvPr/>
        </p:nvSpPr>
        <p:spPr bwMode="auto">
          <a:xfrm>
            <a:off x="5867400" y="2281237"/>
            <a:ext cx="144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Educator Counselor</a:t>
            </a:r>
          </a:p>
          <a:p>
            <a:pPr eaLnBrk="1" hangingPunct="1"/>
            <a:endParaRPr lang="en-US" altLang="en-US" sz="1800" dirty="0"/>
          </a:p>
        </p:txBody>
      </p:sp>
      <p:sp>
        <p:nvSpPr>
          <p:cNvPr id="11" name="TextBox 10">
            <a:extLst>
              <a:ext uri="{FF2B5EF4-FFF2-40B4-BE49-F238E27FC236}">
                <a16:creationId xmlns:a16="http://schemas.microsoft.com/office/drawing/2014/main" xmlns="" id="{82EB1640-FF9D-234C-82E4-64A94F27D28C}"/>
              </a:ext>
            </a:extLst>
          </p:cNvPr>
          <p:cNvSpPr txBox="1">
            <a:spLocks noChangeArrowheads="1"/>
          </p:cNvSpPr>
          <p:nvPr/>
        </p:nvSpPr>
        <p:spPr bwMode="auto">
          <a:xfrm>
            <a:off x="3276600" y="4535488"/>
            <a:ext cx="1143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Coach</a:t>
            </a:r>
          </a:p>
          <a:p>
            <a:pPr algn="ctr" eaLnBrk="1" hangingPunct="1"/>
            <a:r>
              <a:rPr lang="en-US" altLang="en-US" sz="1800" dirty="0"/>
              <a:t>Athletic </a:t>
            </a:r>
          </a:p>
          <a:p>
            <a:pPr algn="ctr" eaLnBrk="1" hangingPunct="1"/>
            <a:r>
              <a:rPr lang="en-US" altLang="en-US" sz="1800" dirty="0"/>
              <a:t>Trainer</a:t>
            </a:r>
          </a:p>
        </p:txBody>
      </p:sp>
      <p:sp>
        <p:nvSpPr>
          <p:cNvPr id="12" name="TextBox 11">
            <a:extLst>
              <a:ext uri="{FF2B5EF4-FFF2-40B4-BE49-F238E27FC236}">
                <a16:creationId xmlns:a16="http://schemas.microsoft.com/office/drawing/2014/main" xmlns="" id="{3CDF5805-91D2-7846-BF66-08182EEC6749}"/>
              </a:ext>
            </a:extLst>
          </p:cNvPr>
          <p:cNvSpPr txBox="1">
            <a:spLocks noChangeArrowheads="1"/>
          </p:cNvSpPr>
          <p:nvPr/>
        </p:nvSpPr>
        <p:spPr bwMode="auto">
          <a:xfrm>
            <a:off x="5843284" y="4272379"/>
            <a:ext cx="137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Licensed Health</a:t>
            </a:r>
          </a:p>
          <a:p>
            <a:pPr algn="ctr" eaLnBrk="1" hangingPunct="1"/>
            <a:r>
              <a:rPr lang="en-US" altLang="en-US" sz="1800" dirty="0"/>
              <a:t>Care </a:t>
            </a:r>
          </a:p>
          <a:p>
            <a:pPr algn="ctr" eaLnBrk="1" hangingPunct="1"/>
            <a:r>
              <a:rPr lang="en-US" altLang="en-US" sz="1800" dirty="0"/>
              <a:t>Provider</a:t>
            </a:r>
          </a:p>
        </p:txBody>
      </p:sp>
      <p:sp>
        <p:nvSpPr>
          <p:cNvPr id="14" name="Footer Placeholder 4">
            <a:extLst>
              <a:ext uri="{FF2B5EF4-FFF2-40B4-BE49-F238E27FC236}">
                <a16:creationId xmlns:a16="http://schemas.microsoft.com/office/drawing/2014/main" xmlns="" id="{9DEA61D7-8CF6-CB41-BBC0-619C302BD576}"/>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2" name="TextBox 1">
            <a:extLst>
              <a:ext uri="{FF2B5EF4-FFF2-40B4-BE49-F238E27FC236}">
                <a16:creationId xmlns:a16="http://schemas.microsoft.com/office/drawing/2014/main" xmlns="" id="{581DCC48-29A3-F14D-87B3-352BC9F0BCC4}"/>
              </a:ext>
            </a:extLst>
          </p:cNvPr>
          <p:cNvSpPr txBox="1"/>
          <p:nvPr/>
        </p:nvSpPr>
        <p:spPr>
          <a:xfrm>
            <a:off x="503434" y="2685256"/>
            <a:ext cx="2087366" cy="1569660"/>
          </a:xfrm>
          <a:prstGeom prst="rect">
            <a:avLst/>
          </a:prstGeom>
          <a:noFill/>
        </p:spPr>
        <p:txBody>
          <a:bodyPr wrap="square" rtlCol="0">
            <a:spAutoFit/>
          </a:bodyPr>
          <a:lstStyle/>
          <a:p>
            <a:pPr algn="ctr"/>
            <a:r>
              <a:rPr lang="en-US" sz="2400" b="1" dirty="0"/>
              <a:t>It’s not hard </a:t>
            </a:r>
          </a:p>
          <a:p>
            <a:pPr algn="ctr"/>
            <a:r>
              <a:rPr lang="en-US" sz="2400" b="1" dirty="0"/>
              <a:t>but </a:t>
            </a:r>
          </a:p>
          <a:p>
            <a:pPr algn="ctr"/>
            <a:r>
              <a:rPr lang="en-US" sz="2400" b="1" dirty="0"/>
              <a:t>it’s complicated!</a:t>
            </a:r>
          </a:p>
        </p:txBody>
      </p:sp>
    </p:spTree>
    <p:extLst>
      <p:ext uri="{BB962C8B-B14F-4D97-AF65-F5344CB8AC3E}">
        <p14:creationId xmlns:p14="http://schemas.microsoft.com/office/powerpoint/2010/main" val="739464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80B26-DAD5-8C4D-AD3E-658B72E9FF8A}"/>
              </a:ext>
            </a:extLst>
          </p:cNvPr>
          <p:cNvSpPr>
            <a:spLocks noGrp="1"/>
          </p:cNvSpPr>
          <p:nvPr>
            <p:ph type="title"/>
          </p:nvPr>
        </p:nvSpPr>
        <p:spPr>
          <a:xfrm>
            <a:off x="123290" y="638206"/>
            <a:ext cx="7797933" cy="1116106"/>
          </a:xfrm>
        </p:spPr>
        <p:txBody>
          <a:bodyPr/>
          <a:lstStyle/>
          <a:p>
            <a:r>
              <a:rPr lang="en-US" dirty="0"/>
              <a:t>Here’s my favorite part as an educator …</a:t>
            </a:r>
          </a:p>
        </p:txBody>
      </p:sp>
      <p:sp>
        <p:nvSpPr>
          <p:cNvPr id="3" name="Content Placeholder 2">
            <a:extLst>
              <a:ext uri="{FF2B5EF4-FFF2-40B4-BE49-F238E27FC236}">
                <a16:creationId xmlns:a16="http://schemas.microsoft.com/office/drawing/2014/main" xmlns="" id="{BB8D7165-321C-694E-8917-00A01DF0A5E5}"/>
              </a:ext>
            </a:extLst>
          </p:cNvPr>
          <p:cNvSpPr>
            <a:spLocks noGrp="1"/>
          </p:cNvSpPr>
          <p:nvPr>
            <p:ph idx="1"/>
          </p:nvPr>
        </p:nvSpPr>
        <p:spPr>
          <a:xfrm>
            <a:off x="498473" y="1600200"/>
            <a:ext cx="7556313" cy="4144963"/>
          </a:xfrm>
        </p:spPr>
        <p:txBody>
          <a:bodyPr>
            <a:normAutofit lnSpcReduction="10000"/>
          </a:bodyPr>
          <a:lstStyle/>
          <a:p>
            <a:pPr marL="342900" indent="-342900">
              <a:buFont typeface="Wingdings" pitchFamily="2" charset="2"/>
              <a:buChar char="q"/>
            </a:pPr>
            <a:r>
              <a:rPr lang="en-US" dirty="0"/>
              <a:t>So … If the majority of students with a concussion can (and usually are) back at school within 2 to 4 days from the date of their injury …</a:t>
            </a:r>
          </a:p>
          <a:p>
            <a:pPr marL="342900" indent="-342900">
              <a:buFont typeface="Wingdings" pitchFamily="2" charset="2"/>
              <a:buChar char="q"/>
            </a:pPr>
            <a:r>
              <a:rPr lang="en-US" dirty="0"/>
              <a:t>And 70% of students will make a slow and steady recovery over 1 to 4 weeks …</a:t>
            </a:r>
          </a:p>
          <a:p>
            <a:pPr marL="342900" indent="-342900">
              <a:buFont typeface="Wingdings" pitchFamily="2" charset="2"/>
              <a:buChar char="q"/>
            </a:pPr>
            <a:r>
              <a:rPr lang="en-US" dirty="0"/>
              <a:t>But they feel lousy and symptomatic (headache, dizzy, tired) over those 4 weeks …</a:t>
            </a:r>
          </a:p>
          <a:p>
            <a:pPr marL="342900" indent="-342900">
              <a:buFont typeface="Wingdings" pitchFamily="2" charset="2"/>
              <a:buChar char="q"/>
            </a:pPr>
            <a:r>
              <a:rPr lang="en-US" dirty="0"/>
              <a:t>And they have trouble concentrating, remembering and getting work done at a quick speed …</a:t>
            </a:r>
          </a:p>
          <a:p>
            <a:pPr marL="342900" indent="-342900">
              <a:buFont typeface="Wingdings" pitchFamily="2" charset="2"/>
              <a:buChar char="q"/>
            </a:pPr>
            <a:r>
              <a:rPr lang="en-US" dirty="0"/>
              <a:t>But they are not “sick” enough to be home from school or completely exempted from any and all schoolwork…</a:t>
            </a:r>
          </a:p>
          <a:p>
            <a:pPr marL="0" indent="0">
              <a:buNone/>
            </a:pPr>
            <a:endParaRPr lang="en-US" dirty="0"/>
          </a:p>
        </p:txBody>
      </p:sp>
      <p:sp>
        <p:nvSpPr>
          <p:cNvPr id="4" name="Footer Placeholder 3">
            <a:extLst>
              <a:ext uri="{FF2B5EF4-FFF2-40B4-BE49-F238E27FC236}">
                <a16:creationId xmlns:a16="http://schemas.microsoft.com/office/drawing/2014/main" xmlns="" id="{1E7116B0-976B-9B4A-BDE1-77717D22A189}"/>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spTree>
    <p:extLst>
      <p:ext uri="{BB962C8B-B14F-4D97-AF65-F5344CB8AC3E}">
        <p14:creationId xmlns:p14="http://schemas.microsoft.com/office/powerpoint/2010/main" val="3257627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310A92-EB4D-FC41-B3FA-B97C0E707FD7}"/>
              </a:ext>
            </a:extLst>
          </p:cNvPr>
          <p:cNvSpPr>
            <a:spLocks noGrp="1"/>
          </p:cNvSpPr>
          <p:nvPr>
            <p:ph type="title"/>
          </p:nvPr>
        </p:nvSpPr>
        <p:spPr/>
        <p:txBody>
          <a:bodyPr/>
          <a:lstStyle/>
          <a:p>
            <a:r>
              <a:rPr lang="en-US" dirty="0"/>
              <a:t>You do the math!</a:t>
            </a:r>
          </a:p>
        </p:txBody>
      </p:sp>
      <p:sp>
        <p:nvSpPr>
          <p:cNvPr id="3" name="Content Placeholder 2">
            <a:extLst>
              <a:ext uri="{FF2B5EF4-FFF2-40B4-BE49-F238E27FC236}">
                <a16:creationId xmlns:a16="http://schemas.microsoft.com/office/drawing/2014/main" xmlns="" id="{7EDD19DD-1A36-2949-B5E0-A569BD6089EB}"/>
              </a:ext>
            </a:extLst>
          </p:cNvPr>
          <p:cNvSpPr>
            <a:spLocks noGrp="1"/>
          </p:cNvSpPr>
          <p:nvPr>
            <p:ph idx="1"/>
          </p:nvPr>
        </p:nvSpPr>
        <p:spPr>
          <a:xfrm>
            <a:off x="385458" y="1277017"/>
            <a:ext cx="7556313" cy="4144963"/>
          </a:xfrm>
        </p:spPr>
        <p:txBody>
          <a:bodyPr/>
          <a:lstStyle/>
          <a:p>
            <a:pPr marL="0" indent="0" algn="ctr">
              <a:buNone/>
            </a:pPr>
            <a:r>
              <a:rPr lang="is-IS" dirty="0"/>
              <a:t>Where does concussion management really happen?</a:t>
            </a:r>
          </a:p>
          <a:p>
            <a:pPr marL="0" indent="0" algn="ctr">
              <a:buNone/>
            </a:pPr>
            <a:r>
              <a:rPr lang="is-IS" dirty="0">
                <a:solidFill>
                  <a:srgbClr val="22BDA8"/>
                </a:solidFill>
              </a:rPr>
              <a:t>YES</a:t>
            </a:r>
            <a:r>
              <a:rPr lang="is-IS" dirty="0"/>
              <a:t>! In the general education classroom!</a:t>
            </a:r>
          </a:p>
          <a:p>
            <a:pPr marL="0" indent="0" algn="ctr">
              <a:buNone/>
            </a:pPr>
            <a:r>
              <a:rPr lang="is-IS" dirty="0"/>
              <a:t>(Fortunately) the majority of concussions are not a 504 issue or an IEP issue! </a:t>
            </a:r>
          </a:p>
          <a:p>
            <a:pPr marL="0" indent="0" algn="ctr">
              <a:buNone/>
            </a:pPr>
            <a:r>
              <a:rPr lang="is-IS" dirty="0">
                <a:solidFill>
                  <a:srgbClr val="FF0000"/>
                </a:solidFill>
              </a:rPr>
              <a:t>Good concussion management = quick, flexible, short-term, academic “adjustments“</a:t>
            </a:r>
          </a:p>
          <a:p>
            <a:pPr marL="0" indent="0" algn="ctr">
              <a:buNone/>
            </a:pPr>
            <a:r>
              <a:rPr lang="is-IS" dirty="0">
                <a:solidFill>
                  <a:srgbClr val="FF0000"/>
                </a:solidFill>
              </a:rPr>
              <a:t>(not accommodations aka 504; not modifications aka Special Ed) </a:t>
            </a:r>
          </a:p>
          <a:p>
            <a:pPr marL="0" indent="0">
              <a:buNone/>
            </a:pPr>
            <a:r>
              <a:rPr lang="is-IS" dirty="0">
                <a:solidFill>
                  <a:srgbClr val="FF0000"/>
                </a:solidFill>
              </a:rPr>
              <a:t>	</a:t>
            </a:r>
            <a:r>
              <a:rPr lang="is-IS" b="1" dirty="0">
                <a:solidFill>
                  <a:srgbClr val="FF0000"/>
                </a:solidFill>
              </a:rPr>
              <a:t>“adjustments“, supports, differentiated instruction</a:t>
            </a:r>
          </a:p>
          <a:p>
            <a:pPr marL="0" indent="0">
              <a:buNone/>
            </a:pPr>
            <a:endParaRPr lang="en-US" dirty="0"/>
          </a:p>
        </p:txBody>
      </p:sp>
      <p:sp>
        <p:nvSpPr>
          <p:cNvPr id="4" name="Footer Placeholder 3">
            <a:extLst>
              <a:ext uri="{FF2B5EF4-FFF2-40B4-BE49-F238E27FC236}">
                <a16:creationId xmlns:a16="http://schemas.microsoft.com/office/drawing/2014/main" xmlns="" id="{19FC45A3-FC30-5C49-A460-D2BED57EAE1D}"/>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6" name="Picture 5" descr="AA020053.png">
            <a:extLst>
              <a:ext uri="{FF2B5EF4-FFF2-40B4-BE49-F238E27FC236}">
                <a16:creationId xmlns:a16="http://schemas.microsoft.com/office/drawing/2014/main" xmlns="" id="{04A0CEB7-6487-4D42-B820-44792672BE9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21368" y="4856848"/>
            <a:ext cx="2080467" cy="1749299"/>
          </a:xfrm>
          <a:prstGeom prst="rect">
            <a:avLst/>
          </a:prstGeom>
        </p:spPr>
      </p:pic>
    </p:spTree>
    <p:extLst>
      <p:ext uri="{BB962C8B-B14F-4D97-AF65-F5344CB8AC3E}">
        <p14:creationId xmlns:p14="http://schemas.microsoft.com/office/powerpoint/2010/main" val="3222053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3" name="Picture 2"/>
          <p:cNvPicPr>
            <a:picLocks noChangeAspect="1"/>
          </p:cNvPicPr>
          <p:nvPr/>
        </p:nvPicPr>
        <p:blipFill>
          <a:blip r:embed="rId2"/>
          <a:stretch>
            <a:fillRect/>
          </a:stretch>
        </p:blipFill>
        <p:spPr>
          <a:xfrm>
            <a:off x="498475" y="0"/>
            <a:ext cx="6122894" cy="6858000"/>
          </a:xfrm>
          <a:prstGeom prst="rect">
            <a:avLst/>
          </a:prstGeom>
        </p:spPr>
      </p:pic>
      <p:sp>
        <p:nvSpPr>
          <p:cNvPr id="4" name="TextBox 3"/>
          <p:cNvSpPr txBox="1"/>
          <p:nvPr/>
        </p:nvSpPr>
        <p:spPr>
          <a:xfrm>
            <a:off x="6621369" y="964177"/>
            <a:ext cx="2522631" cy="5293757"/>
          </a:xfrm>
          <a:prstGeom prst="rect">
            <a:avLst/>
          </a:prstGeom>
          <a:noFill/>
        </p:spPr>
        <p:txBody>
          <a:bodyPr wrap="square" rtlCol="0">
            <a:spAutoFit/>
          </a:bodyPr>
          <a:lstStyle/>
          <a:p>
            <a:pPr marL="342900" indent="-342900">
              <a:buFont typeface="Wingdings" charset="2"/>
              <a:buChar char="ü"/>
            </a:pPr>
            <a:r>
              <a:rPr lang="en-US" sz="2000" dirty="0"/>
              <a:t>What to do in the classroom?</a:t>
            </a:r>
          </a:p>
          <a:p>
            <a:endParaRPr lang="en-US" sz="2000" dirty="0"/>
          </a:p>
          <a:p>
            <a:pPr marL="342900" indent="-342900">
              <a:buFont typeface="Wingdings" charset="2"/>
              <a:buChar char="ü"/>
            </a:pPr>
            <a:r>
              <a:rPr lang="en-US" sz="2000" dirty="0"/>
              <a:t>What to do about missed instruction?</a:t>
            </a:r>
          </a:p>
          <a:p>
            <a:endParaRPr lang="en-US" sz="2000" dirty="0"/>
          </a:p>
          <a:p>
            <a:pPr marL="342900" indent="-342900">
              <a:buFont typeface="Wingdings" charset="2"/>
              <a:buChar char="ü"/>
            </a:pPr>
            <a:r>
              <a:rPr lang="en-US" sz="2000" dirty="0"/>
              <a:t>What to do about make-up work?</a:t>
            </a:r>
          </a:p>
          <a:p>
            <a:endParaRPr lang="en-US" sz="2000" dirty="0"/>
          </a:p>
          <a:p>
            <a:pPr marL="342900" indent="-342900">
              <a:buFont typeface="Wingdings" charset="2"/>
              <a:buChar char="ü"/>
            </a:pPr>
            <a:r>
              <a:rPr lang="en-US" sz="2000" dirty="0"/>
              <a:t>What to do about quizzes/test?</a:t>
            </a:r>
          </a:p>
          <a:p>
            <a:endParaRPr lang="en-US" sz="2000" dirty="0"/>
          </a:p>
          <a:p>
            <a:pPr marL="342900" indent="-342900">
              <a:buFont typeface="Wingdings" charset="2"/>
              <a:buChar char="ü"/>
            </a:pPr>
            <a:r>
              <a:rPr lang="en-US" sz="2000" dirty="0"/>
              <a:t>What to do about extracurricular activities?</a:t>
            </a:r>
          </a:p>
          <a:p>
            <a:endParaRPr lang="en-US" dirty="0"/>
          </a:p>
        </p:txBody>
      </p:sp>
      <p:sp>
        <p:nvSpPr>
          <p:cNvPr id="5" name="Footer Placeholder 3">
            <a:extLst>
              <a:ext uri="{FF2B5EF4-FFF2-40B4-BE49-F238E27FC236}">
                <a16:creationId xmlns:a16="http://schemas.microsoft.com/office/drawing/2014/main" xmlns="" id="{FBF843DF-4A66-9348-B0D2-A70D02843C58}"/>
              </a:ext>
            </a:extLst>
          </p:cNvPr>
          <p:cNvSpPr txBox="1">
            <a:spLocks/>
          </p:cNvSpPr>
          <p:nvPr/>
        </p:nvSpPr>
        <p:spPr>
          <a:xfrm>
            <a:off x="6537965" y="6378194"/>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p>
          <a:p>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2738480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Mental Fatigue</a:t>
            </a:r>
            <a:br>
              <a:rPr lang="en-US" dirty="0"/>
            </a:br>
            <a:r>
              <a:rPr lang="en-US" dirty="0"/>
              <a:t>Symptom Management is KEY!	</a:t>
            </a:r>
            <a:endParaRPr lang="en-US" sz="1800" dirty="0"/>
          </a:p>
        </p:txBody>
      </p:sp>
      <p:pic>
        <p:nvPicPr>
          <p:cNvPr id="5" name="Content Placeholder 4">
            <a:extLst>
              <a:ext uri="{FF2B5EF4-FFF2-40B4-BE49-F238E27FC236}">
                <a16:creationId xmlns:a16="http://schemas.microsoft.com/office/drawing/2014/main" xmlns="" id="{F933ADBD-BCEA-364F-B3C0-0E1346C6AA72}"/>
              </a:ext>
            </a:extLst>
          </p:cNvPr>
          <p:cNvPicPr>
            <a:picLocks noGrp="1" noChangeAspect="1"/>
          </p:cNvPicPr>
          <p:nvPr>
            <p:ph idx="1"/>
          </p:nvPr>
        </p:nvPicPr>
        <p:blipFill>
          <a:blip r:embed="rId2"/>
          <a:stretch>
            <a:fillRect/>
          </a:stretch>
        </p:blipFill>
        <p:spPr>
          <a:xfrm>
            <a:off x="1065347" y="1981200"/>
            <a:ext cx="6422755" cy="4144963"/>
          </a:xfrm>
          <a:prstGeom prst="rect">
            <a:avLst/>
          </a:prstGeom>
        </p:spPr>
      </p:pic>
      <p:sp>
        <p:nvSpPr>
          <p:cNvPr id="4" name="Footer Placeholder 3"/>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7" name="Picture 6">
            <a:extLst>
              <a:ext uri="{FF2B5EF4-FFF2-40B4-BE49-F238E27FC236}">
                <a16:creationId xmlns:a16="http://schemas.microsoft.com/office/drawing/2014/main" xmlns="" id="{60F951A8-E551-FF4B-947A-C6C5725C8FE7}"/>
              </a:ext>
            </a:extLst>
          </p:cNvPr>
          <p:cNvPicPr>
            <a:picLocks noChangeAspect="1"/>
          </p:cNvPicPr>
          <p:nvPr/>
        </p:nvPicPr>
        <p:blipFill>
          <a:blip r:embed="rId3"/>
          <a:stretch>
            <a:fillRect/>
          </a:stretch>
        </p:blipFill>
        <p:spPr>
          <a:xfrm>
            <a:off x="6329495" y="261629"/>
            <a:ext cx="2644054" cy="1604712"/>
          </a:xfrm>
          <a:prstGeom prst="rect">
            <a:avLst/>
          </a:prstGeom>
        </p:spPr>
      </p:pic>
    </p:spTree>
    <p:extLst>
      <p:ext uri="{BB962C8B-B14F-4D97-AF65-F5344CB8AC3E}">
        <p14:creationId xmlns:p14="http://schemas.microsoft.com/office/powerpoint/2010/main" val="2144439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689BB3-B062-8344-88DE-72FA043ABB47}"/>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3" name="Picture 2">
            <a:extLst>
              <a:ext uri="{FF2B5EF4-FFF2-40B4-BE49-F238E27FC236}">
                <a16:creationId xmlns:a16="http://schemas.microsoft.com/office/drawing/2014/main" xmlns="" id="{864B9F8D-EE5E-C648-A0C0-45B5D552511D}"/>
              </a:ext>
            </a:extLst>
          </p:cNvPr>
          <p:cNvPicPr>
            <a:picLocks noChangeAspect="1"/>
          </p:cNvPicPr>
          <p:nvPr/>
        </p:nvPicPr>
        <p:blipFill>
          <a:blip r:embed="rId2"/>
          <a:stretch>
            <a:fillRect/>
          </a:stretch>
        </p:blipFill>
        <p:spPr>
          <a:xfrm>
            <a:off x="575352" y="0"/>
            <a:ext cx="7017249" cy="6858000"/>
          </a:xfrm>
          <a:prstGeom prst="rect">
            <a:avLst/>
          </a:prstGeom>
        </p:spPr>
      </p:pic>
      <p:sp>
        <p:nvSpPr>
          <p:cNvPr id="6" name="Footer Placeholder 3">
            <a:extLst>
              <a:ext uri="{FF2B5EF4-FFF2-40B4-BE49-F238E27FC236}">
                <a16:creationId xmlns:a16="http://schemas.microsoft.com/office/drawing/2014/main" xmlns="" id="{88C704E1-CFC4-4646-ACDC-F6F76EC8C609}"/>
              </a:ext>
            </a:extLst>
          </p:cNvPr>
          <p:cNvSpPr txBox="1">
            <a:spLocks/>
          </p:cNvSpPr>
          <p:nvPr/>
        </p:nvSpPr>
        <p:spPr>
          <a:xfrm>
            <a:off x="6517417" y="6549511"/>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p>
          <a:p>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813658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8B72F21-CABB-FB40-B75E-2FDE549DBF2C}"/>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3" name="Picture 2">
            <a:extLst>
              <a:ext uri="{FF2B5EF4-FFF2-40B4-BE49-F238E27FC236}">
                <a16:creationId xmlns:a16="http://schemas.microsoft.com/office/drawing/2014/main" xmlns="" id="{8403417E-77B3-DC49-8B24-84D1BBCD5268}"/>
              </a:ext>
            </a:extLst>
          </p:cNvPr>
          <p:cNvPicPr>
            <a:picLocks noChangeAspect="1"/>
          </p:cNvPicPr>
          <p:nvPr/>
        </p:nvPicPr>
        <p:blipFill>
          <a:blip r:embed="rId2"/>
          <a:stretch>
            <a:fillRect/>
          </a:stretch>
        </p:blipFill>
        <p:spPr>
          <a:xfrm>
            <a:off x="250181" y="-99453"/>
            <a:ext cx="7378321" cy="6858000"/>
          </a:xfrm>
          <a:prstGeom prst="rect">
            <a:avLst/>
          </a:prstGeom>
        </p:spPr>
      </p:pic>
      <p:sp>
        <p:nvSpPr>
          <p:cNvPr id="5" name="Footer Placeholder 3">
            <a:extLst>
              <a:ext uri="{FF2B5EF4-FFF2-40B4-BE49-F238E27FC236}">
                <a16:creationId xmlns:a16="http://schemas.microsoft.com/office/drawing/2014/main" xmlns="" id="{844B25FD-9338-8249-B878-6EE28085067C}"/>
              </a:ext>
            </a:extLst>
          </p:cNvPr>
          <p:cNvSpPr txBox="1">
            <a:spLocks/>
          </p:cNvSpPr>
          <p:nvPr/>
        </p:nvSpPr>
        <p:spPr>
          <a:xfrm>
            <a:off x="6621368" y="6499785"/>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p>
          <a:p>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227371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3A346-5FE3-3344-A8C1-89C1B75F6A2A}"/>
              </a:ext>
            </a:extLst>
          </p:cNvPr>
          <p:cNvSpPr>
            <a:spLocks noGrp="1"/>
          </p:cNvSpPr>
          <p:nvPr>
            <p:ph type="title"/>
          </p:nvPr>
        </p:nvSpPr>
        <p:spPr/>
        <p:txBody>
          <a:bodyPr>
            <a:normAutofit fontScale="90000"/>
          </a:bodyPr>
          <a:lstStyle/>
          <a:p>
            <a:r>
              <a:rPr lang="en-US" altLang="en-US" sz="2900" dirty="0"/>
              <a:t>It takes a village – working together, we will take better care of ALL our children, not just athletes and not just those who fall under Return to Sport protections!</a:t>
            </a:r>
          </a:p>
        </p:txBody>
      </p:sp>
      <p:pic>
        <p:nvPicPr>
          <p:cNvPr id="3" name="Content Placeholder 2">
            <a:extLst>
              <a:ext uri="{FF2B5EF4-FFF2-40B4-BE49-F238E27FC236}">
                <a16:creationId xmlns:a16="http://schemas.microsoft.com/office/drawing/2014/main" xmlns="" id="{03FEC9EA-69E7-C444-81C1-2951AE10FDD9}"/>
              </a:ext>
            </a:extLst>
          </p:cNvPr>
          <p:cNvPicPr>
            <a:picLocks noGrp="1" noChangeAspect="1"/>
          </p:cNvPicPr>
          <p:nvPr>
            <p:ph idx="1"/>
          </p:nvPr>
        </p:nvPicPr>
        <p:blipFill>
          <a:blip r:embed="rId2"/>
          <a:stretch>
            <a:fillRect/>
          </a:stretch>
        </p:blipFill>
        <p:spPr>
          <a:xfrm>
            <a:off x="341687" y="1992751"/>
            <a:ext cx="7556500" cy="2786149"/>
          </a:xfrm>
          <a:prstGeom prst="rect">
            <a:avLst/>
          </a:prstGeom>
        </p:spPr>
      </p:pic>
      <p:sp>
        <p:nvSpPr>
          <p:cNvPr id="5" name="Footer Placeholder 3">
            <a:extLst>
              <a:ext uri="{FF2B5EF4-FFF2-40B4-BE49-F238E27FC236}">
                <a16:creationId xmlns:a16="http://schemas.microsoft.com/office/drawing/2014/main" xmlns="" id="{5532A115-9765-A84E-BF72-015056782990}"/>
              </a:ext>
            </a:extLst>
          </p:cNvPr>
          <p:cNvSpPr txBox="1">
            <a:spLocks/>
          </p:cNvSpPr>
          <p:nvPr/>
        </p:nvSpPr>
        <p:spPr>
          <a:xfrm>
            <a:off x="116617" y="6428861"/>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pic>
        <p:nvPicPr>
          <p:cNvPr id="4" name="Picture 3">
            <a:extLst>
              <a:ext uri="{FF2B5EF4-FFF2-40B4-BE49-F238E27FC236}">
                <a16:creationId xmlns:a16="http://schemas.microsoft.com/office/drawing/2014/main" xmlns="" id="{97B2719E-6F73-C04F-B33F-361224EA388B}"/>
              </a:ext>
            </a:extLst>
          </p:cNvPr>
          <p:cNvPicPr>
            <a:picLocks noChangeAspect="1"/>
          </p:cNvPicPr>
          <p:nvPr/>
        </p:nvPicPr>
        <p:blipFill>
          <a:blip r:embed="rId3"/>
          <a:stretch>
            <a:fillRect/>
          </a:stretch>
        </p:blipFill>
        <p:spPr>
          <a:xfrm>
            <a:off x="4119937" y="4425088"/>
            <a:ext cx="4738271" cy="2250349"/>
          </a:xfrm>
          <a:prstGeom prst="rect">
            <a:avLst/>
          </a:prstGeom>
        </p:spPr>
      </p:pic>
    </p:spTree>
    <p:extLst>
      <p:ext uri="{BB962C8B-B14F-4D97-AF65-F5344CB8AC3E}">
        <p14:creationId xmlns:p14="http://schemas.microsoft.com/office/powerpoint/2010/main" val="981890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a:extLst>
              <a:ext uri="{FF2B5EF4-FFF2-40B4-BE49-F238E27FC236}">
                <a16:creationId xmlns:a16="http://schemas.microsoft.com/office/drawing/2014/main" xmlns="" id="{6DBDBA30-109A-0648-A3E2-4EF0FEE3AECB}"/>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0"/>
            <a:ext cx="519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Box 1">
            <a:extLst>
              <a:ext uri="{FF2B5EF4-FFF2-40B4-BE49-F238E27FC236}">
                <a16:creationId xmlns:a16="http://schemas.microsoft.com/office/drawing/2014/main" xmlns="" id="{54DCB248-16EA-F44B-B15F-40CD2543747F}"/>
              </a:ext>
            </a:extLst>
          </p:cNvPr>
          <p:cNvSpPr txBox="1">
            <a:spLocks noChangeArrowheads="1"/>
          </p:cNvSpPr>
          <p:nvPr/>
        </p:nvSpPr>
        <p:spPr bwMode="auto">
          <a:xfrm>
            <a:off x="6553200" y="1752600"/>
            <a:ext cx="228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t>Colorado Department of Education:</a:t>
            </a:r>
          </a:p>
          <a:p>
            <a:pPr algn="ctr" eaLnBrk="1" hangingPunct="1"/>
            <a:r>
              <a:rPr lang="en-US" altLang="en-US" sz="1800"/>
              <a:t>Download</a:t>
            </a:r>
          </a:p>
          <a:p>
            <a:pPr algn="ctr" eaLnBrk="1" hangingPunct="1"/>
            <a:r>
              <a:rPr lang="en-US" altLang="en-US" sz="1800"/>
              <a:t>Concussion Guidelines</a:t>
            </a:r>
          </a:p>
        </p:txBody>
      </p:sp>
      <p:sp>
        <p:nvSpPr>
          <p:cNvPr id="5" name="Footer Placeholder 3">
            <a:extLst>
              <a:ext uri="{FF2B5EF4-FFF2-40B4-BE49-F238E27FC236}">
                <a16:creationId xmlns:a16="http://schemas.microsoft.com/office/drawing/2014/main" xmlns="" id="{DD6EE5FF-A74D-BF47-9F61-52EF7FA08B99}"/>
              </a:ext>
            </a:extLst>
          </p:cNvPr>
          <p:cNvSpPr txBox="1">
            <a:spLocks/>
          </p:cNvSpPr>
          <p:nvPr/>
        </p:nvSpPr>
        <p:spPr>
          <a:xfrm>
            <a:off x="6435224" y="6378194"/>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p>
          <a:p>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183940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a:extLst>
              <a:ext uri="{FF2B5EF4-FFF2-40B4-BE49-F238E27FC236}">
                <a16:creationId xmlns:a16="http://schemas.microsoft.com/office/drawing/2014/main" xmlns="" id="{F5ACE909-BB55-E24B-BE03-5FD3BBE2FC5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 y="0"/>
            <a:ext cx="526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Box 2">
            <a:extLst>
              <a:ext uri="{FF2B5EF4-FFF2-40B4-BE49-F238E27FC236}">
                <a16:creationId xmlns:a16="http://schemas.microsoft.com/office/drawing/2014/main" xmlns="" id="{8B967D4C-BDB7-F34B-9014-4C73EE5F38D4}"/>
              </a:ext>
            </a:extLst>
          </p:cNvPr>
          <p:cNvSpPr txBox="1">
            <a:spLocks noChangeArrowheads="1"/>
          </p:cNvSpPr>
          <p:nvPr/>
        </p:nvSpPr>
        <p:spPr bwMode="auto">
          <a:xfrm>
            <a:off x="5867400" y="1752600"/>
            <a:ext cx="2895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t>Colorado Department of Education</a:t>
            </a:r>
          </a:p>
          <a:p>
            <a:pPr algn="ctr" eaLnBrk="1" hangingPunct="1"/>
            <a:r>
              <a:rPr lang="en-US" altLang="en-US" sz="1800"/>
              <a:t>Search: TBI</a:t>
            </a:r>
          </a:p>
          <a:p>
            <a:pPr algn="ctr" eaLnBrk="1" hangingPunct="1"/>
            <a:r>
              <a:rPr lang="en-US" altLang="en-US" sz="1800"/>
              <a:t>Download: Brain Injury Manual</a:t>
            </a:r>
          </a:p>
        </p:txBody>
      </p:sp>
      <p:sp>
        <p:nvSpPr>
          <p:cNvPr id="5" name="Footer Placeholder 3">
            <a:extLst>
              <a:ext uri="{FF2B5EF4-FFF2-40B4-BE49-F238E27FC236}">
                <a16:creationId xmlns:a16="http://schemas.microsoft.com/office/drawing/2014/main" xmlns="" id="{4B39CBF2-B699-DB4D-A805-1C9FC3A0279F}"/>
              </a:ext>
            </a:extLst>
          </p:cNvPr>
          <p:cNvSpPr txBox="1">
            <a:spLocks/>
          </p:cNvSpPr>
          <p:nvPr/>
        </p:nvSpPr>
        <p:spPr>
          <a:xfrm>
            <a:off x="6537965" y="6378194"/>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p>
          <a:p>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414609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E1234-48D4-1748-BF7B-4465778D5644}"/>
              </a:ext>
            </a:extLst>
          </p:cNvPr>
          <p:cNvSpPr>
            <a:spLocks noGrp="1"/>
          </p:cNvSpPr>
          <p:nvPr>
            <p:ph type="title"/>
          </p:nvPr>
        </p:nvSpPr>
        <p:spPr/>
        <p:txBody>
          <a:bodyPr/>
          <a:lstStyle/>
          <a:p>
            <a:r>
              <a:rPr lang="en-US" sz="3200" dirty="0"/>
              <a:t>National RTP/RTS Return to Play/Sport Legislation</a:t>
            </a:r>
          </a:p>
        </p:txBody>
      </p:sp>
      <p:sp>
        <p:nvSpPr>
          <p:cNvPr id="4" name="Footer Placeholder 3">
            <a:extLst>
              <a:ext uri="{FF2B5EF4-FFF2-40B4-BE49-F238E27FC236}">
                <a16:creationId xmlns:a16="http://schemas.microsoft.com/office/drawing/2014/main" xmlns="" id="{41504E49-4030-C347-8682-6CA09624DC0B}"/>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5" name="Picture 3">
            <a:extLst>
              <a:ext uri="{FF2B5EF4-FFF2-40B4-BE49-F238E27FC236}">
                <a16:creationId xmlns:a16="http://schemas.microsoft.com/office/drawing/2014/main" xmlns="" id="{FEB1737E-0156-8A45-BB63-84DEED48C0D0}"/>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98475" y="3020584"/>
            <a:ext cx="6025616" cy="358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xmlns="" id="{58E5C8A0-A1CE-694D-B3F6-C2C1FA684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4" y="1476910"/>
            <a:ext cx="791686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xmlns="" id="{B2479D6B-D19B-F340-BF87-5B2EACA8CAEC}"/>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8544475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a:extLst>
              <a:ext uri="{FF2B5EF4-FFF2-40B4-BE49-F238E27FC236}">
                <a16:creationId xmlns:a16="http://schemas.microsoft.com/office/drawing/2014/main" xmlns="" id="{AB5C4171-2D02-7D47-AF4E-F7D11C73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Box 4">
            <a:extLst>
              <a:ext uri="{FF2B5EF4-FFF2-40B4-BE49-F238E27FC236}">
                <a16:creationId xmlns:a16="http://schemas.microsoft.com/office/drawing/2014/main" xmlns="" id="{213E0944-F512-8241-B0E1-22CFE30018FD}"/>
              </a:ext>
            </a:extLst>
          </p:cNvPr>
          <p:cNvSpPr txBox="1">
            <a:spLocks noChangeArrowheads="1"/>
          </p:cNvSpPr>
          <p:nvPr/>
        </p:nvSpPr>
        <p:spPr bwMode="auto">
          <a:xfrm>
            <a:off x="2819400" y="3048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latin typeface="Calibri" panose="020F0502020204030204" pitchFamily="34" charset="0"/>
              </a:rPr>
              <a:t>WWW.COKIDSWITHBRAININJURY.COM</a:t>
            </a:r>
          </a:p>
        </p:txBody>
      </p:sp>
      <p:sp>
        <p:nvSpPr>
          <p:cNvPr id="4" name="Footer Placeholder 3">
            <a:extLst>
              <a:ext uri="{FF2B5EF4-FFF2-40B4-BE49-F238E27FC236}">
                <a16:creationId xmlns:a16="http://schemas.microsoft.com/office/drawing/2014/main" xmlns="" id="{F1CC04BB-CC73-744D-BD64-22BA881C1881}"/>
              </a:ext>
            </a:extLst>
          </p:cNvPr>
          <p:cNvSpPr txBox="1">
            <a:spLocks/>
          </p:cNvSpPr>
          <p:nvPr/>
        </p:nvSpPr>
        <p:spPr>
          <a:xfrm>
            <a:off x="-766960" y="6858000"/>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003844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xmlns="" id="{F29074A1-853B-8640-86AA-27DD6E88CF52}"/>
              </a:ext>
            </a:extLst>
          </p:cNvPr>
          <p:cNvSpPr>
            <a:spLocks noGrp="1"/>
          </p:cNvSpPr>
          <p:nvPr>
            <p:ph type="title"/>
          </p:nvPr>
        </p:nvSpPr>
        <p:spPr>
          <a:xfrm>
            <a:off x="732630" y="58331"/>
            <a:ext cx="5288026" cy="782638"/>
          </a:xfrm>
        </p:spPr>
        <p:txBody>
          <a:bodyPr/>
          <a:lstStyle/>
          <a:p>
            <a:r>
              <a:rPr lang="en-US" altLang="en-US" dirty="0"/>
              <a:t>Resources</a:t>
            </a:r>
          </a:p>
        </p:txBody>
      </p:sp>
      <p:grpSp>
        <p:nvGrpSpPr>
          <p:cNvPr id="99331" name="Group 3">
            <a:extLst>
              <a:ext uri="{FF2B5EF4-FFF2-40B4-BE49-F238E27FC236}">
                <a16:creationId xmlns:a16="http://schemas.microsoft.com/office/drawing/2014/main" xmlns="" id="{D44DF432-5E6C-7D4E-835B-2C2E55CC971B}"/>
              </a:ext>
            </a:extLst>
          </p:cNvPr>
          <p:cNvGrpSpPr>
            <a:grpSpLocks/>
          </p:cNvGrpSpPr>
          <p:nvPr/>
        </p:nvGrpSpPr>
        <p:grpSpPr bwMode="auto">
          <a:xfrm>
            <a:off x="116617" y="637140"/>
            <a:ext cx="9293225" cy="6189364"/>
            <a:chOff x="-12700" y="554038"/>
            <a:chExt cx="9293225" cy="6280137"/>
          </a:xfrm>
        </p:grpSpPr>
        <p:pic>
          <p:nvPicPr>
            <p:cNvPr id="99333" name="Picture 2" descr="E:\CO Dept Education\Graphics\Header2.png">
              <a:extLst>
                <a:ext uri="{FF2B5EF4-FFF2-40B4-BE49-F238E27FC236}">
                  <a16:creationId xmlns:a16="http://schemas.microsoft.com/office/drawing/2014/main" xmlns="" id="{A0BE6747-EEF8-6040-972E-187DB3782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99" y="5649389"/>
              <a:ext cx="30607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21">
              <a:extLst>
                <a:ext uri="{FF2B5EF4-FFF2-40B4-BE49-F238E27FC236}">
                  <a16:creationId xmlns:a16="http://schemas.microsoft.com/office/drawing/2014/main" xmlns="" id="{CD7BB44E-0F5B-5640-A60A-04B1C844A58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507" y="3144494"/>
              <a:ext cx="9636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5">
              <a:extLst>
                <a:ext uri="{FF2B5EF4-FFF2-40B4-BE49-F238E27FC236}">
                  <a16:creationId xmlns:a16="http://schemas.microsoft.com/office/drawing/2014/main" xmlns="" id="{324FF769-5104-904E-8EF5-90A535BBA1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638" y="4527331"/>
              <a:ext cx="1030288"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6" descr="C:\Users\werther_k\Desktop\abc-concussions.jpg">
              <a:extLst>
                <a:ext uri="{FF2B5EF4-FFF2-40B4-BE49-F238E27FC236}">
                  <a16:creationId xmlns:a16="http://schemas.microsoft.com/office/drawing/2014/main" xmlns="" id="{75677AA4-CA4D-2344-A8A6-00D47EB9F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725" y="4521941"/>
              <a:ext cx="12477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Box 1">
              <a:extLst>
                <a:ext uri="{FF2B5EF4-FFF2-40B4-BE49-F238E27FC236}">
                  <a16:creationId xmlns:a16="http://schemas.microsoft.com/office/drawing/2014/main" xmlns="" id="{F184FFC0-1274-3543-9D82-18DF29029762}"/>
                </a:ext>
              </a:extLst>
            </p:cNvPr>
            <p:cNvSpPr txBox="1">
              <a:spLocks noChangeArrowheads="1"/>
            </p:cNvSpPr>
            <p:nvPr/>
          </p:nvSpPr>
          <p:spPr bwMode="auto">
            <a:xfrm>
              <a:off x="-12700" y="554038"/>
              <a:ext cx="624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sng" dirty="0">
                  <a:solidFill>
                    <a:srgbClr val="C00000"/>
                  </a:solidFill>
                </a:rPr>
                <a:t>Information on Concussion Management:</a:t>
              </a:r>
            </a:p>
          </p:txBody>
        </p:sp>
        <p:sp>
          <p:nvSpPr>
            <p:cNvPr id="99338" name="TextBox 2">
              <a:extLst>
                <a:ext uri="{FF2B5EF4-FFF2-40B4-BE49-F238E27FC236}">
                  <a16:creationId xmlns:a16="http://schemas.microsoft.com/office/drawing/2014/main" xmlns="" id="{8BDD0FD2-CF38-704F-B45E-9819F931BCE0}"/>
                </a:ext>
              </a:extLst>
            </p:cNvPr>
            <p:cNvSpPr txBox="1">
              <a:spLocks noChangeArrowheads="1"/>
            </p:cNvSpPr>
            <p:nvPr/>
          </p:nvSpPr>
          <p:spPr bwMode="auto">
            <a:xfrm>
              <a:off x="1283806" y="3165440"/>
              <a:ext cx="7924800" cy="96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CDE Concussion Management Guidelines: </a:t>
              </a:r>
            </a:p>
            <a:p>
              <a:pPr eaLnBrk="1" hangingPunct="1"/>
              <a:r>
                <a:rPr lang="en-US" altLang="en-US" sz="1200" dirty="0"/>
                <a:t>Multi-disciplinary Team Approach includes information on Concussion Legislation in the State of Colorado </a:t>
              </a:r>
              <a:endParaRPr lang="en-US" altLang="en-US" sz="1600" dirty="0"/>
            </a:p>
            <a:p>
              <a:pPr eaLnBrk="1" hangingPunct="1"/>
              <a:r>
                <a:rPr lang="en-US" altLang="en-US" sz="1200" dirty="0"/>
                <a:t>* Guideline may be viewed for free on-line</a:t>
              </a:r>
              <a:r>
                <a:rPr lang="en-US" altLang="en-US" sz="1600" dirty="0"/>
                <a:t> </a:t>
              </a:r>
            </a:p>
            <a:p>
              <a:pPr eaLnBrk="1" hangingPunct="1"/>
              <a:r>
                <a:rPr lang="en-US" altLang="en-US" sz="1200" dirty="0">
                  <a:hlinkClick r:id="rId6"/>
                </a:rPr>
                <a:t>www.cde.state.co.us/HealthAndWellness/BrainInjury.htm</a:t>
              </a:r>
              <a:endParaRPr lang="en-US" altLang="en-US" sz="1200" dirty="0"/>
            </a:p>
          </p:txBody>
        </p:sp>
        <p:sp>
          <p:nvSpPr>
            <p:cNvPr id="99339" name="TextBox 10">
              <a:extLst>
                <a:ext uri="{FF2B5EF4-FFF2-40B4-BE49-F238E27FC236}">
                  <a16:creationId xmlns:a16="http://schemas.microsoft.com/office/drawing/2014/main" xmlns="" id="{0BEC2F24-0427-EE47-839F-CF05D587A159}"/>
                </a:ext>
              </a:extLst>
            </p:cNvPr>
            <p:cNvSpPr txBox="1">
              <a:spLocks noChangeArrowheads="1"/>
            </p:cNvSpPr>
            <p:nvPr/>
          </p:nvSpPr>
          <p:spPr bwMode="auto">
            <a:xfrm>
              <a:off x="1355725" y="2135397"/>
              <a:ext cx="7924800" cy="90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REAP Concussion Management Program: </a:t>
              </a:r>
            </a:p>
            <a:p>
              <a:pPr eaLnBrk="1" hangingPunct="1"/>
              <a:r>
                <a:rPr lang="en-US" altLang="en-US" sz="1200" dirty="0"/>
                <a:t>*Community-based model for Concussion Management </a:t>
              </a:r>
            </a:p>
            <a:p>
              <a:pPr eaLnBrk="1" hangingPunct="1"/>
              <a:r>
                <a:rPr lang="en-US" altLang="en-US" sz="1200" dirty="0">
                  <a:hlinkClick r:id="rId7"/>
                </a:rPr>
                <a:t>www.REAPconcussion.com</a:t>
              </a:r>
              <a:endParaRPr lang="en-US" altLang="en-US" sz="1200" dirty="0"/>
            </a:p>
            <a:p>
              <a:pPr eaLnBrk="1" hangingPunct="1"/>
              <a:endParaRPr lang="en-US" altLang="en-US" sz="1200" dirty="0"/>
            </a:p>
          </p:txBody>
        </p:sp>
        <p:sp>
          <p:nvSpPr>
            <p:cNvPr id="99341" name="TextBox 4">
              <a:extLst>
                <a:ext uri="{FF2B5EF4-FFF2-40B4-BE49-F238E27FC236}">
                  <a16:creationId xmlns:a16="http://schemas.microsoft.com/office/drawing/2014/main" xmlns="" id="{BCFD8359-B572-7C46-BD7B-50974F266D8F}"/>
                </a:ext>
              </a:extLst>
            </p:cNvPr>
            <p:cNvSpPr txBox="1">
              <a:spLocks noChangeArrowheads="1"/>
            </p:cNvSpPr>
            <p:nvPr/>
          </p:nvSpPr>
          <p:spPr bwMode="auto">
            <a:xfrm>
              <a:off x="3600450" y="4338048"/>
              <a:ext cx="5270500" cy="109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Centers for Disease Control and Prevention:</a:t>
              </a:r>
            </a:p>
            <a:p>
              <a:pPr eaLnBrk="1" hangingPunct="1"/>
              <a:r>
                <a:rPr lang="en-US" altLang="en-US" sz="1200" dirty="0"/>
                <a:t>Educational materials for School Nurses, Coaches, Teachers, Counselors, Parents, Students, and Athletes</a:t>
              </a:r>
            </a:p>
            <a:p>
              <a:pPr eaLnBrk="1" hangingPunct="1"/>
              <a:r>
                <a:rPr lang="en-US" altLang="en-US" sz="1200" dirty="0"/>
                <a:t>* Materials can be viewed on-line or ordered for free. </a:t>
              </a:r>
            </a:p>
            <a:p>
              <a:pPr eaLnBrk="1" hangingPunct="1"/>
              <a:r>
                <a:rPr lang="en-US" altLang="en-US" sz="1200" dirty="0">
                  <a:hlinkClick r:id="rId8"/>
                </a:rPr>
                <a:t>www.cdc.gov/concussion/</a:t>
              </a:r>
              <a:r>
                <a:rPr lang="en-US" altLang="en-US" sz="1200" dirty="0"/>
                <a:t> </a:t>
              </a:r>
            </a:p>
          </p:txBody>
        </p:sp>
        <p:sp>
          <p:nvSpPr>
            <p:cNvPr id="99342" name="TextBox 5">
              <a:extLst>
                <a:ext uri="{FF2B5EF4-FFF2-40B4-BE49-F238E27FC236}">
                  <a16:creationId xmlns:a16="http://schemas.microsoft.com/office/drawing/2014/main" xmlns="" id="{16F36795-DAFE-344B-B3A8-F3190CCB516F}"/>
                </a:ext>
              </a:extLst>
            </p:cNvPr>
            <p:cNvSpPr txBox="1">
              <a:spLocks noChangeArrowheads="1"/>
            </p:cNvSpPr>
            <p:nvPr/>
          </p:nvSpPr>
          <p:spPr bwMode="auto">
            <a:xfrm>
              <a:off x="3977999" y="5553784"/>
              <a:ext cx="5118100" cy="128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CO Kids with Brain Injury</a:t>
              </a:r>
            </a:p>
            <a:p>
              <a:pPr eaLnBrk="1" hangingPunct="1"/>
              <a:r>
                <a:rPr lang="en-US" altLang="en-US" sz="1200" dirty="0"/>
                <a:t>Website for school professionals and families which includes materials, publications and resources for kids who have sustained a mild, moderate or severe brain injury</a:t>
              </a:r>
            </a:p>
            <a:p>
              <a:pPr eaLnBrk="1" hangingPunct="1"/>
              <a:r>
                <a:rPr lang="en-US" altLang="en-US" sz="1200" dirty="0">
                  <a:hlinkClick r:id="rId9"/>
                </a:rPr>
                <a:t>www.cokidswithbraininjury.com</a:t>
              </a:r>
              <a:r>
                <a:rPr lang="en-US" altLang="en-US" sz="1200" dirty="0"/>
                <a:t> </a:t>
              </a:r>
            </a:p>
            <a:p>
              <a:pPr eaLnBrk="1" hangingPunct="1"/>
              <a:endParaRPr lang="en-US" altLang="en-US" sz="1200" dirty="0"/>
            </a:p>
          </p:txBody>
        </p:sp>
      </p:grpSp>
      <p:sp>
        <p:nvSpPr>
          <p:cNvPr id="18" name="Footer Placeholder 3">
            <a:extLst>
              <a:ext uri="{FF2B5EF4-FFF2-40B4-BE49-F238E27FC236}">
                <a16:creationId xmlns:a16="http://schemas.microsoft.com/office/drawing/2014/main" xmlns="" id="{723FF1FB-4D6B-9344-9227-10BC71594C46}"/>
              </a:ext>
            </a:extLst>
          </p:cNvPr>
          <p:cNvSpPr txBox="1">
            <a:spLocks/>
          </p:cNvSpPr>
          <p:nvPr/>
        </p:nvSpPr>
        <p:spPr>
          <a:xfrm>
            <a:off x="116617" y="667543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pic>
        <p:nvPicPr>
          <p:cNvPr id="2" name="Picture 1">
            <a:extLst>
              <a:ext uri="{FF2B5EF4-FFF2-40B4-BE49-F238E27FC236}">
                <a16:creationId xmlns:a16="http://schemas.microsoft.com/office/drawing/2014/main" xmlns="" id="{E6D8CCAA-DC84-844C-8AB5-E5B976FAF6CD}"/>
              </a:ext>
            </a:extLst>
          </p:cNvPr>
          <p:cNvPicPr>
            <a:picLocks noChangeAspect="1"/>
          </p:cNvPicPr>
          <p:nvPr/>
        </p:nvPicPr>
        <p:blipFill>
          <a:blip r:embed="rId10"/>
          <a:stretch>
            <a:fillRect/>
          </a:stretch>
        </p:blipFill>
        <p:spPr>
          <a:xfrm>
            <a:off x="140493" y="2171065"/>
            <a:ext cx="1184275" cy="910594"/>
          </a:xfrm>
          <a:prstGeom prst="rect">
            <a:avLst/>
          </a:prstGeom>
        </p:spPr>
      </p:pic>
      <p:pic>
        <p:nvPicPr>
          <p:cNvPr id="20" name="Picture 19">
            <a:extLst>
              <a:ext uri="{FF2B5EF4-FFF2-40B4-BE49-F238E27FC236}">
                <a16:creationId xmlns:a16="http://schemas.microsoft.com/office/drawing/2014/main" xmlns="" id="{B99EE10E-01F4-F243-AB31-82A8323AEBD0}"/>
              </a:ext>
            </a:extLst>
          </p:cNvPr>
          <p:cNvPicPr>
            <a:picLocks noChangeAspect="1"/>
          </p:cNvPicPr>
          <p:nvPr/>
        </p:nvPicPr>
        <p:blipFill>
          <a:blip r:embed="rId11"/>
          <a:stretch>
            <a:fillRect/>
          </a:stretch>
        </p:blipFill>
        <p:spPr>
          <a:xfrm>
            <a:off x="163824" y="1034342"/>
            <a:ext cx="1321218" cy="992568"/>
          </a:xfrm>
          <a:prstGeom prst="rect">
            <a:avLst/>
          </a:prstGeom>
        </p:spPr>
      </p:pic>
      <p:sp>
        <p:nvSpPr>
          <p:cNvPr id="21" name="TextBox 10">
            <a:extLst>
              <a:ext uri="{FF2B5EF4-FFF2-40B4-BE49-F238E27FC236}">
                <a16:creationId xmlns:a16="http://schemas.microsoft.com/office/drawing/2014/main" xmlns="" id="{7DFEDD39-7D65-1748-94D5-01DDD07C3C06}"/>
              </a:ext>
            </a:extLst>
          </p:cNvPr>
          <p:cNvSpPr txBox="1">
            <a:spLocks noChangeArrowheads="1"/>
          </p:cNvSpPr>
          <p:nvPr/>
        </p:nvSpPr>
        <p:spPr bwMode="auto">
          <a:xfrm>
            <a:off x="1485042" y="1166382"/>
            <a:ext cx="7924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Get Schooled On Concussions:</a:t>
            </a:r>
          </a:p>
          <a:p>
            <a:pPr eaLnBrk="1" hangingPunct="1"/>
            <a:r>
              <a:rPr lang="en-US" altLang="en-US" sz="1200" dirty="0"/>
              <a:t>*Website FOR educators, BY educators – to empower teachers, especially general education</a:t>
            </a:r>
          </a:p>
          <a:p>
            <a:pPr eaLnBrk="1" hangingPunct="1"/>
            <a:r>
              <a:rPr lang="en-US" altLang="en-US" sz="1200" dirty="0"/>
              <a:t>Teachers to differentiate instruction for students with concussion immediately, flexibly and nimbly</a:t>
            </a:r>
          </a:p>
          <a:p>
            <a:pPr eaLnBrk="1" hangingPunct="1"/>
            <a:r>
              <a:rPr lang="en-US" altLang="en-US" sz="1200" dirty="0">
                <a:hlinkClick r:id="rId12"/>
              </a:rPr>
              <a:t>www.GetSchooledOnConcussions.com</a:t>
            </a:r>
            <a:endParaRPr lang="en-US" altLang="en-US" sz="1200" dirty="0"/>
          </a:p>
          <a:p>
            <a:pPr eaLnBrk="1" hangingPunct="1"/>
            <a:endParaRPr lang="en-US" altLang="en-US" sz="1200" dirty="0"/>
          </a:p>
          <a:p>
            <a:pPr eaLnBrk="1" hangingPunct="1"/>
            <a:endParaRPr lang="en-US" altLang="en-US" sz="1200" dirty="0"/>
          </a:p>
        </p:txBody>
      </p:sp>
    </p:spTree>
    <p:extLst>
      <p:ext uri="{BB962C8B-B14F-4D97-AF65-F5344CB8AC3E}">
        <p14:creationId xmlns:p14="http://schemas.microsoft.com/office/powerpoint/2010/main" val="848563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B1E4CD1D-B002-AC4C-B477-2D6424315297}"/>
              </a:ext>
            </a:extLst>
          </p:cNvPr>
          <p:cNvSpPr>
            <a:spLocks noGrp="1"/>
          </p:cNvSpPr>
          <p:nvPr>
            <p:ph type="ftr" sz="quarter" idx="11"/>
          </p:nvPr>
        </p:nvSpPr>
        <p:spPr>
          <a:xfrm>
            <a:off x="272443" y="6569796"/>
            <a:ext cx="6122894" cy="365125"/>
          </a:xfrm>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pic>
        <p:nvPicPr>
          <p:cNvPr id="3" name="Picture 2">
            <a:extLst>
              <a:ext uri="{FF2B5EF4-FFF2-40B4-BE49-F238E27FC236}">
                <a16:creationId xmlns:a16="http://schemas.microsoft.com/office/drawing/2014/main" xmlns="" id="{0F3EA401-C34E-9046-B1D1-15CE6D655C37}"/>
              </a:ext>
            </a:extLst>
          </p:cNvPr>
          <p:cNvPicPr>
            <a:picLocks noChangeAspect="1"/>
          </p:cNvPicPr>
          <p:nvPr/>
        </p:nvPicPr>
        <p:blipFill>
          <a:blip r:embed="rId2"/>
          <a:stretch>
            <a:fillRect/>
          </a:stretch>
        </p:blipFill>
        <p:spPr>
          <a:xfrm>
            <a:off x="585627" y="616448"/>
            <a:ext cx="8085761" cy="5815173"/>
          </a:xfrm>
          <a:prstGeom prst="rect">
            <a:avLst/>
          </a:prstGeom>
        </p:spPr>
      </p:pic>
      <p:sp>
        <p:nvSpPr>
          <p:cNvPr id="4" name="TextBox 3">
            <a:extLst>
              <a:ext uri="{FF2B5EF4-FFF2-40B4-BE49-F238E27FC236}">
                <a16:creationId xmlns:a16="http://schemas.microsoft.com/office/drawing/2014/main" xmlns="" id="{31009803-8971-FC44-A58C-956D3F572797}"/>
              </a:ext>
            </a:extLst>
          </p:cNvPr>
          <p:cNvSpPr txBox="1"/>
          <p:nvPr/>
        </p:nvSpPr>
        <p:spPr>
          <a:xfrm>
            <a:off x="580164" y="242504"/>
            <a:ext cx="5815173" cy="369332"/>
          </a:xfrm>
          <a:prstGeom prst="rect">
            <a:avLst/>
          </a:prstGeom>
          <a:noFill/>
        </p:spPr>
        <p:txBody>
          <a:bodyPr wrap="square" rtlCol="0">
            <a:spAutoFit/>
          </a:bodyPr>
          <a:lstStyle/>
          <a:p>
            <a:r>
              <a:rPr lang="en-US" b="1" dirty="0"/>
              <a:t>Thank you!</a:t>
            </a:r>
          </a:p>
        </p:txBody>
      </p:sp>
    </p:spTree>
    <p:extLst>
      <p:ext uri="{BB962C8B-B14F-4D97-AF65-F5344CB8AC3E}">
        <p14:creationId xmlns:p14="http://schemas.microsoft.com/office/powerpoint/2010/main" val="2816339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C4A42E-21F9-E843-8F05-75CA2064C181}"/>
              </a:ext>
            </a:extLst>
          </p:cNvPr>
          <p:cNvSpPr>
            <a:spLocks noGrp="1"/>
          </p:cNvSpPr>
          <p:nvPr>
            <p:ph type="title"/>
          </p:nvPr>
        </p:nvSpPr>
        <p:spPr>
          <a:xfrm>
            <a:off x="821933" y="161019"/>
            <a:ext cx="7017249" cy="1116106"/>
          </a:xfrm>
        </p:spPr>
        <p:txBody>
          <a:bodyPr/>
          <a:lstStyle/>
          <a:p>
            <a:r>
              <a:rPr lang="en-US" dirty="0"/>
              <a:t>Questions?</a:t>
            </a:r>
          </a:p>
        </p:txBody>
      </p:sp>
      <p:sp>
        <p:nvSpPr>
          <p:cNvPr id="4" name="Footer Placeholder 3">
            <a:extLst>
              <a:ext uri="{FF2B5EF4-FFF2-40B4-BE49-F238E27FC236}">
                <a16:creationId xmlns:a16="http://schemas.microsoft.com/office/drawing/2014/main" xmlns="" id="{8525BCB6-A270-F348-BC54-92F9B70EA464}"/>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sp>
        <p:nvSpPr>
          <p:cNvPr id="7" name="Content Placeholder 6">
            <a:extLst>
              <a:ext uri="{FF2B5EF4-FFF2-40B4-BE49-F238E27FC236}">
                <a16:creationId xmlns:a16="http://schemas.microsoft.com/office/drawing/2014/main" xmlns="" id="{941F85A8-C76A-424B-8D8D-B1521546F852}"/>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537AB2F1-90FB-4449-A122-B06655889B6E}"/>
              </a:ext>
            </a:extLst>
          </p:cNvPr>
          <p:cNvPicPr>
            <a:picLocks noChangeAspect="1"/>
          </p:cNvPicPr>
          <p:nvPr/>
        </p:nvPicPr>
        <p:blipFill>
          <a:blip r:embed="rId2"/>
          <a:stretch>
            <a:fillRect/>
          </a:stretch>
        </p:blipFill>
        <p:spPr>
          <a:xfrm>
            <a:off x="213201" y="1544655"/>
            <a:ext cx="7625981" cy="5061492"/>
          </a:xfrm>
          <a:prstGeom prst="rect">
            <a:avLst/>
          </a:prstGeom>
        </p:spPr>
      </p:pic>
      <p:sp>
        <p:nvSpPr>
          <p:cNvPr id="3" name="TextBox 2">
            <a:extLst>
              <a:ext uri="{FF2B5EF4-FFF2-40B4-BE49-F238E27FC236}">
                <a16:creationId xmlns:a16="http://schemas.microsoft.com/office/drawing/2014/main" xmlns="" id="{33530515-0808-5B49-856D-60070D5C28CF}"/>
              </a:ext>
            </a:extLst>
          </p:cNvPr>
          <p:cNvSpPr txBox="1"/>
          <p:nvPr/>
        </p:nvSpPr>
        <p:spPr>
          <a:xfrm>
            <a:off x="498474" y="851855"/>
            <a:ext cx="7669481" cy="2585323"/>
          </a:xfrm>
          <a:prstGeom prst="rect">
            <a:avLst/>
          </a:prstGeom>
          <a:noFill/>
        </p:spPr>
        <p:txBody>
          <a:bodyPr wrap="square" rtlCol="0">
            <a:spAutoFit/>
          </a:bodyPr>
          <a:lstStyle/>
          <a:p>
            <a:r>
              <a:rPr lang="en-US" dirty="0"/>
              <a:t>My contact info:</a:t>
            </a:r>
          </a:p>
          <a:p>
            <a:r>
              <a:rPr lang="en-US" dirty="0"/>
              <a:t>Karen McAvoy, </a:t>
            </a:r>
            <a:r>
              <a:rPr lang="en-US" dirty="0" err="1"/>
              <a:t>PsyD</a:t>
            </a:r>
            <a:endParaRPr lang="en-US" dirty="0"/>
          </a:p>
          <a:p>
            <a:r>
              <a:rPr lang="en-US" dirty="0">
                <a:hlinkClick r:id="rId3"/>
              </a:rPr>
              <a:t>Karen@GetschooledOnConcussions.com</a:t>
            </a:r>
            <a:endParaRPr lang="en-US" dirty="0"/>
          </a:p>
          <a:p>
            <a:r>
              <a:rPr lang="en-US" dirty="0">
                <a:hlinkClick r:id="rId4"/>
              </a:rPr>
              <a:t>www.GetSchooledOnConcussions.com</a:t>
            </a:r>
            <a:endParaRPr lang="en-US" dirty="0"/>
          </a:p>
          <a:p>
            <a:endParaRPr lang="en-US" dirty="0"/>
          </a:p>
          <a:p>
            <a:r>
              <a:rPr lang="en-US" dirty="0"/>
              <a:t>REAP</a:t>
            </a:r>
          </a:p>
          <a:p>
            <a:r>
              <a:rPr lang="en-US" dirty="0">
                <a:hlinkClick r:id="rId5"/>
              </a:rPr>
              <a:t>info@REAPconcussion.com</a:t>
            </a:r>
            <a:endParaRPr lang="en-US" dirty="0"/>
          </a:p>
          <a:p>
            <a:r>
              <a:rPr lang="en-US" dirty="0" err="1"/>
              <a:t>www.REAPconcussion.com</a:t>
            </a:r>
            <a:endParaRPr lang="en-US" dirty="0"/>
          </a:p>
          <a:p>
            <a:endParaRPr lang="en-US" dirty="0"/>
          </a:p>
        </p:txBody>
      </p:sp>
      <p:sp>
        <p:nvSpPr>
          <p:cNvPr id="5" name="TextBox 4">
            <a:extLst>
              <a:ext uri="{FF2B5EF4-FFF2-40B4-BE49-F238E27FC236}">
                <a16:creationId xmlns:a16="http://schemas.microsoft.com/office/drawing/2014/main" xmlns="" id="{976919FA-0F40-994D-A42C-D9CE88C8FB43}"/>
              </a:ext>
            </a:extLst>
          </p:cNvPr>
          <p:cNvSpPr txBox="1"/>
          <p:nvPr/>
        </p:nvSpPr>
        <p:spPr>
          <a:xfrm>
            <a:off x="5075435" y="1128853"/>
            <a:ext cx="2568539" cy="2031325"/>
          </a:xfrm>
          <a:prstGeom prst="rect">
            <a:avLst/>
          </a:prstGeom>
          <a:noFill/>
          <a:ln>
            <a:solidFill>
              <a:schemeClr val="accent2"/>
            </a:solidFill>
          </a:ln>
        </p:spPr>
        <p:txBody>
          <a:bodyPr wrap="square" rtlCol="0">
            <a:spAutoFit/>
          </a:bodyPr>
          <a:lstStyle/>
          <a:p>
            <a:r>
              <a:rPr lang="en-US" dirty="0">
                <a:latin typeface="Baskerville" panose="02020502070401020303" pitchFamily="18" charset="0"/>
                <a:ea typeface="Baskerville" panose="02020502070401020303" pitchFamily="18" charset="0"/>
                <a:cs typeface="Ayuthaya" pitchFamily="2" charset="-34"/>
              </a:rPr>
              <a:t>REAP is currently in:</a:t>
            </a:r>
          </a:p>
          <a:p>
            <a:r>
              <a:rPr lang="en-US" dirty="0">
                <a:latin typeface="Baskerville" panose="02020502070401020303" pitchFamily="18" charset="0"/>
                <a:ea typeface="Baskerville" panose="02020502070401020303" pitchFamily="18" charset="0"/>
                <a:cs typeface="Ayuthaya" pitchFamily="2" charset="-34"/>
              </a:rPr>
              <a:t>CO, NY, FL, NJ, WA, AL, IA, NE, WV, Spanish</a:t>
            </a:r>
          </a:p>
          <a:p>
            <a:endParaRPr lang="en-US" dirty="0">
              <a:latin typeface="Baskerville" panose="02020502070401020303" pitchFamily="18" charset="0"/>
              <a:ea typeface="Baskerville" panose="02020502070401020303" pitchFamily="18" charset="0"/>
              <a:cs typeface="Ayuthaya" pitchFamily="2" charset="-34"/>
            </a:endParaRPr>
          </a:p>
          <a:p>
            <a:r>
              <a:rPr lang="en-US" dirty="0">
                <a:latin typeface="Baskerville" panose="02020502070401020303" pitchFamily="18" charset="0"/>
                <a:ea typeface="Baskerville" panose="02020502070401020303" pitchFamily="18" charset="0"/>
                <a:cs typeface="Ayuthaya" pitchFamily="2" charset="-34"/>
              </a:rPr>
              <a:t>REAP being customized right now for:</a:t>
            </a:r>
          </a:p>
          <a:p>
            <a:r>
              <a:rPr lang="en-US" dirty="0">
                <a:latin typeface="Baskerville" panose="02020502070401020303" pitchFamily="18" charset="0"/>
                <a:ea typeface="Baskerville" panose="02020502070401020303" pitchFamily="18" charset="0"/>
                <a:cs typeface="Ayuthaya" pitchFamily="2" charset="-34"/>
              </a:rPr>
              <a:t>HI, SC and NC</a:t>
            </a:r>
          </a:p>
        </p:txBody>
      </p:sp>
      <p:sp>
        <p:nvSpPr>
          <p:cNvPr id="9" name="Footer Placeholder 3">
            <a:extLst>
              <a:ext uri="{FF2B5EF4-FFF2-40B4-BE49-F238E27FC236}">
                <a16:creationId xmlns:a16="http://schemas.microsoft.com/office/drawing/2014/main" xmlns="" id="{B65ED3DF-28F0-DB47-8FE6-A0B7F68764E3}"/>
              </a:ext>
            </a:extLst>
          </p:cNvPr>
          <p:cNvSpPr txBox="1">
            <a:spLocks/>
          </p:cNvSpPr>
          <p:nvPr/>
        </p:nvSpPr>
        <p:spPr>
          <a:xfrm>
            <a:off x="6260563" y="6423584"/>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p>
          <a:p>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89147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AFF27-AC00-604A-B3A4-4DC08C20CBD9}"/>
              </a:ext>
            </a:extLst>
          </p:cNvPr>
          <p:cNvSpPr>
            <a:spLocks noGrp="1"/>
          </p:cNvSpPr>
          <p:nvPr>
            <p:ph type="title"/>
          </p:nvPr>
        </p:nvSpPr>
        <p:spPr/>
        <p:txBody>
          <a:bodyPr/>
          <a:lstStyle/>
          <a:p>
            <a:r>
              <a:rPr lang="en-US" dirty="0"/>
              <a:t>West Virginia Law</a:t>
            </a:r>
          </a:p>
        </p:txBody>
      </p:sp>
      <p:pic>
        <p:nvPicPr>
          <p:cNvPr id="5" name="Content Placeholder 4">
            <a:extLst>
              <a:ext uri="{FF2B5EF4-FFF2-40B4-BE49-F238E27FC236}">
                <a16:creationId xmlns:a16="http://schemas.microsoft.com/office/drawing/2014/main" xmlns="" id="{F1B3FCFA-8381-904B-A925-A3842EDEE155}"/>
              </a:ext>
            </a:extLst>
          </p:cNvPr>
          <p:cNvPicPr>
            <a:picLocks noGrp="1" noChangeAspect="1"/>
          </p:cNvPicPr>
          <p:nvPr>
            <p:ph idx="1"/>
          </p:nvPr>
        </p:nvPicPr>
        <p:blipFill>
          <a:blip r:embed="rId2"/>
          <a:stretch>
            <a:fillRect/>
          </a:stretch>
        </p:blipFill>
        <p:spPr>
          <a:xfrm>
            <a:off x="724566" y="1981200"/>
            <a:ext cx="7104317" cy="4144963"/>
          </a:xfrm>
          <a:prstGeom prst="rect">
            <a:avLst/>
          </a:prstGeom>
        </p:spPr>
      </p:pic>
      <p:sp>
        <p:nvSpPr>
          <p:cNvPr id="4" name="Footer Placeholder 3">
            <a:extLst>
              <a:ext uri="{FF2B5EF4-FFF2-40B4-BE49-F238E27FC236}">
                <a16:creationId xmlns:a16="http://schemas.microsoft.com/office/drawing/2014/main" xmlns="" id="{2FE038C8-6291-FA4A-A302-D17E6A31FF14}"/>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spTree>
    <p:extLst>
      <p:ext uri="{BB962C8B-B14F-4D97-AF65-F5344CB8AC3E}">
        <p14:creationId xmlns:p14="http://schemas.microsoft.com/office/powerpoint/2010/main" val="2901361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ACC5D-AEF7-3B4A-8B27-5E37074692F7}"/>
              </a:ext>
            </a:extLst>
          </p:cNvPr>
          <p:cNvSpPr>
            <a:spLocks noGrp="1"/>
          </p:cNvSpPr>
          <p:nvPr>
            <p:ph type="title"/>
          </p:nvPr>
        </p:nvSpPr>
        <p:spPr/>
        <p:txBody>
          <a:bodyPr/>
          <a:lstStyle/>
          <a:p>
            <a:r>
              <a:rPr lang="en-US" dirty="0"/>
              <a:t>CDC Materials for Coaches and Athletes</a:t>
            </a:r>
          </a:p>
        </p:txBody>
      </p:sp>
      <p:sp>
        <p:nvSpPr>
          <p:cNvPr id="4" name="Footer Placeholder 3">
            <a:extLst>
              <a:ext uri="{FF2B5EF4-FFF2-40B4-BE49-F238E27FC236}">
                <a16:creationId xmlns:a16="http://schemas.microsoft.com/office/drawing/2014/main" xmlns="" id="{859931F7-2FAE-DA47-8C5B-7975246F6F5D}"/>
              </a:ext>
            </a:extLst>
          </p:cNvPr>
          <p:cNvSpPr>
            <a:spLocks noGrp="1"/>
          </p:cNvSpPr>
          <p:nvPr>
            <p:ph type="ftr" sz="quarter" idx="11"/>
          </p:nvPr>
        </p:nvSpPr>
        <p:spPr/>
        <p:txBody>
          <a:bodyPr/>
          <a:lstStyle/>
          <a:p>
            <a:r>
              <a:rPr lang="en-US"/>
              <a:t>All rights reserved: </a:t>
            </a:r>
            <a:r>
              <a:rPr lang="en-US">
                <a:latin typeface="Lucida Grande"/>
                <a:ea typeface="Lucida Grande"/>
                <a:cs typeface="Lucida Grande"/>
              </a:rPr>
              <a:t>© GetSchooledOnConcussions.com</a:t>
            </a:r>
            <a:endParaRPr lang="en-US"/>
          </a:p>
          <a:p>
            <a:endParaRPr lang="en-US" dirty="0"/>
          </a:p>
        </p:txBody>
      </p:sp>
      <p:pic>
        <p:nvPicPr>
          <p:cNvPr id="5" name="Content Placeholder 4">
            <a:extLst>
              <a:ext uri="{FF2B5EF4-FFF2-40B4-BE49-F238E27FC236}">
                <a16:creationId xmlns:a16="http://schemas.microsoft.com/office/drawing/2014/main" xmlns="" id="{0DA59EA0-9201-7F47-BD18-21F0401CC915}"/>
              </a:ext>
            </a:extLst>
          </p:cNvPr>
          <p:cNvPicPr>
            <a:picLocks noGrp="1" noChangeAspect="1"/>
          </p:cNvPicPr>
          <p:nvPr>
            <p:ph idx="1"/>
          </p:nvPr>
        </p:nvPicPr>
        <p:blipFill>
          <a:blip r:embed="rId2"/>
          <a:stretch>
            <a:fillRect/>
          </a:stretch>
        </p:blipFill>
        <p:spPr>
          <a:xfrm>
            <a:off x="498474" y="1123648"/>
            <a:ext cx="7556313" cy="5002515"/>
          </a:xfrm>
          <a:prstGeom prst="rect">
            <a:avLst/>
          </a:prstGeom>
        </p:spPr>
      </p:pic>
    </p:spTree>
    <p:extLst>
      <p:ext uri="{BB962C8B-B14F-4D97-AF65-F5344CB8AC3E}">
        <p14:creationId xmlns:p14="http://schemas.microsoft.com/office/powerpoint/2010/main" val="723343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CA474-5DB1-8B4F-88D2-0395E5690917}"/>
              </a:ext>
            </a:extLst>
          </p:cNvPr>
          <p:cNvSpPr>
            <a:spLocks noGrp="1"/>
          </p:cNvSpPr>
          <p:nvPr>
            <p:ph type="title"/>
          </p:nvPr>
        </p:nvSpPr>
        <p:spPr/>
        <p:txBody>
          <a:bodyPr/>
          <a:lstStyle/>
          <a:p>
            <a:r>
              <a:rPr lang="en-US" dirty="0"/>
              <a:t>CD Materials for Medical Professionals</a:t>
            </a:r>
          </a:p>
        </p:txBody>
      </p:sp>
      <p:sp>
        <p:nvSpPr>
          <p:cNvPr id="3" name="Content Placeholder 2">
            <a:extLst>
              <a:ext uri="{FF2B5EF4-FFF2-40B4-BE49-F238E27FC236}">
                <a16:creationId xmlns:a16="http://schemas.microsoft.com/office/drawing/2014/main" xmlns="" id="{B04E46A1-3FE7-7545-B71C-CC31D53D8ABC}"/>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xmlns="" id="{54DEDEEC-258D-BE43-B9F1-C64B058D4C40}"/>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xmlns="" id="{4164D3DC-611A-4F4D-8F19-973529772E06}"/>
              </a:ext>
            </a:extLst>
          </p:cNvPr>
          <p:cNvPicPr>
            <a:picLocks noChangeAspect="1"/>
          </p:cNvPicPr>
          <p:nvPr/>
        </p:nvPicPr>
        <p:blipFill>
          <a:blip r:embed="rId2"/>
          <a:stretch>
            <a:fillRect/>
          </a:stretch>
        </p:blipFill>
        <p:spPr>
          <a:xfrm>
            <a:off x="0" y="1091508"/>
            <a:ext cx="9144000" cy="5340113"/>
          </a:xfrm>
          <a:prstGeom prst="rect">
            <a:avLst/>
          </a:prstGeom>
        </p:spPr>
      </p:pic>
      <p:sp>
        <p:nvSpPr>
          <p:cNvPr id="7" name="Footer Placeholder 4">
            <a:extLst>
              <a:ext uri="{FF2B5EF4-FFF2-40B4-BE49-F238E27FC236}">
                <a16:creationId xmlns:a16="http://schemas.microsoft.com/office/drawing/2014/main" xmlns="" id="{19A44B09-D5D1-534F-B4B7-D3DD33A2D649}"/>
              </a:ext>
            </a:extLst>
          </p:cNvPr>
          <p:cNvSpPr txBox="1">
            <a:spLocks/>
          </p:cNvSpPr>
          <p:nvPr/>
        </p:nvSpPr>
        <p:spPr>
          <a:xfrm>
            <a:off x="239908" y="6555067"/>
            <a:ext cx="6122894"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305658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209B6-7051-414A-8A53-33705323FF16}"/>
              </a:ext>
            </a:extLst>
          </p:cNvPr>
          <p:cNvSpPr>
            <a:spLocks noGrp="1"/>
          </p:cNvSpPr>
          <p:nvPr>
            <p:ph type="title"/>
          </p:nvPr>
        </p:nvSpPr>
        <p:spPr/>
        <p:txBody>
          <a:bodyPr/>
          <a:lstStyle/>
          <a:p>
            <a:r>
              <a:rPr lang="en-US" dirty="0"/>
              <a:t>CDC Materials for Educators</a:t>
            </a:r>
          </a:p>
        </p:txBody>
      </p:sp>
      <p:sp>
        <p:nvSpPr>
          <p:cNvPr id="4" name="Footer Placeholder 3">
            <a:extLst>
              <a:ext uri="{FF2B5EF4-FFF2-40B4-BE49-F238E27FC236}">
                <a16:creationId xmlns:a16="http://schemas.microsoft.com/office/drawing/2014/main" xmlns="" id="{2AE56994-BE71-ED43-B0AD-2B7568BCC0E2}"/>
              </a:ext>
            </a:extLst>
          </p:cNvPr>
          <p:cNvSpPr>
            <a:spLocks noGrp="1"/>
          </p:cNvSpPr>
          <p:nvPr>
            <p:ph type="ftr" sz="quarter" idx="11"/>
          </p:nvPr>
        </p:nvSpPr>
        <p:spPr/>
        <p:txBody>
          <a:bodyPr/>
          <a:lstStyle/>
          <a:p>
            <a:r>
              <a:rPr lang="en-US" dirty="0"/>
              <a:t>All rights reserved: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pic>
        <p:nvPicPr>
          <p:cNvPr id="5" name="Content Placeholder 4">
            <a:extLst>
              <a:ext uri="{FF2B5EF4-FFF2-40B4-BE49-F238E27FC236}">
                <a16:creationId xmlns:a16="http://schemas.microsoft.com/office/drawing/2014/main" xmlns="" id="{E331F795-2DFF-D24B-B8FA-DDC21947880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658460" y="1384443"/>
            <a:ext cx="7047158" cy="453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129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244</TotalTime>
  <Words>2190</Words>
  <Application>Microsoft Office PowerPoint</Application>
  <PresentationFormat>On-screen Show (4:3)</PresentationFormat>
  <Paragraphs>360</Paragraphs>
  <Slides>53</Slides>
  <Notes>3</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53</vt:i4>
      </vt:variant>
    </vt:vector>
  </HeadingPairs>
  <TitlesOfParts>
    <vt:vector size="71" baseType="lpstr">
      <vt:lpstr>ＭＳ ゴシック</vt:lpstr>
      <vt:lpstr>ＭＳ Ｐゴシック</vt:lpstr>
      <vt:lpstr>ＭＳ Ｐ明朝</vt:lpstr>
      <vt:lpstr>Arial</vt:lpstr>
      <vt:lpstr>Avenir</vt:lpstr>
      <vt:lpstr>Ayuthaya</vt:lpstr>
      <vt:lpstr>Baskerville</vt:lpstr>
      <vt:lpstr>Calibri</vt:lpstr>
      <vt:lpstr>Cambria</vt:lpstr>
      <vt:lpstr>Corbel</vt:lpstr>
      <vt:lpstr>Georgia</vt:lpstr>
      <vt:lpstr>GlyphaLTStd</vt:lpstr>
      <vt:lpstr>Lucida Grande</vt:lpstr>
      <vt:lpstr>Times New Roman</vt:lpstr>
      <vt:lpstr>Wingdings</vt:lpstr>
      <vt:lpstr>ヒラギノ角ゴ ProN W3</vt:lpstr>
      <vt:lpstr>ヒラギノ角ゴ ProN W6</vt:lpstr>
      <vt:lpstr>Advantage</vt:lpstr>
      <vt:lpstr>R*E*A*P – The Interdisciplinary Concussion Management Protocol and How a Good RTL Plan is the Key to Good Concussion Management</vt:lpstr>
      <vt:lpstr>Why?</vt:lpstr>
      <vt:lpstr>Goals:</vt:lpstr>
      <vt:lpstr>Who Am I?</vt:lpstr>
      <vt:lpstr>National RTP/RTS Return to Play/Sport Legislation</vt:lpstr>
      <vt:lpstr>West Virginia Law</vt:lpstr>
      <vt:lpstr>CDC Materials for Coaches and Athletes</vt:lpstr>
      <vt:lpstr>CD Materials for Medical Professionals</vt:lpstr>
      <vt:lpstr>CDC Materials for Educators</vt:lpstr>
      <vt:lpstr>Isn’t concussion a medical and athletic problem? </vt:lpstr>
      <vt:lpstr>Video</vt:lpstr>
      <vt:lpstr>PowerPoint Presentation</vt:lpstr>
      <vt:lpstr>Here are the facts…</vt:lpstr>
      <vt:lpstr>PowerPoint Presentation</vt:lpstr>
      <vt:lpstr>Newest Statistics on timeframe of recovery</vt:lpstr>
      <vt:lpstr>Pathophysiology</vt:lpstr>
      <vt:lpstr>Short Term Impact</vt:lpstr>
      <vt:lpstr>Postconcussive Syndrome</vt:lpstr>
      <vt:lpstr>PowerPoint Presentation</vt:lpstr>
      <vt:lpstr>Every Team and Team Member has an important role!</vt:lpstr>
      <vt:lpstr>PowerPoint Presentation</vt:lpstr>
      <vt:lpstr>School Team - Physical</vt:lpstr>
      <vt:lpstr>Medical Assessment Urgently/ED</vt:lpstr>
      <vt:lpstr>Medical Assessment Clinic</vt:lpstr>
      <vt:lpstr>Treatments</vt:lpstr>
      <vt:lpstr>PowerPoint Presentation</vt:lpstr>
      <vt:lpstr>Family/Home Intervention</vt:lpstr>
      <vt:lpstr>PowerPoint Presentation</vt:lpstr>
      <vt:lpstr>Return to School vs. Return to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why a well-developed, well-executed,  interdisciplinary team approach to: </vt:lpstr>
      <vt:lpstr>PowerPoint Presentation</vt:lpstr>
      <vt:lpstr>A lot of Moving Parts</vt:lpstr>
      <vt:lpstr>Here’s my favorite part as an educator …</vt:lpstr>
      <vt:lpstr>You do the math!</vt:lpstr>
      <vt:lpstr>PowerPoint Presentation</vt:lpstr>
      <vt:lpstr>1. Mental Fatigue Symptom Management is KEY! </vt:lpstr>
      <vt:lpstr>PowerPoint Presentation</vt:lpstr>
      <vt:lpstr>PowerPoint Presentation</vt:lpstr>
      <vt:lpstr>It takes a village – working together, we will take better care of ALL our children, not just athletes and not just those who fall under Return to Sport protections!</vt:lpstr>
      <vt:lpstr>PowerPoint Presentation</vt:lpstr>
      <vt:lpstr>PowerPoint Presentation</vt:lpstr>
      <vt:lpstr>PowerPoint Presentation</vt:lpstr>
      <vt:lpstr>Resources</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Mcavoy</dc:creator>
  <cp:lastModifiedBy>McCourt, Teresa</cp:lastModifiedBy>
  <cp:revision>33</cp:revision>
  <dcterms:created xsi:type="dcterms:W3CDTF">2017-12-19T21:39:23Z</dcterms:created>
  <dcterms:modified xsi:type="dcterms:W3CDTF">2018-05-10T02:02:40Z</dcterms:modified>
</cp:coreProperties>
</file>