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66" r:id="rId1"/>
    <p:sldMasterId id="2147484765" r:id="rId2"/>
    <p:sldMasterId id="2147484775" r:id="rId3"/>
  </p:sldMasterIdLst>
  <p:notesMasterIdLst>
    <p:notesMasterId r:id="rId64"/>
  </p:notesMasterIdLst>
  <p:handoutMasterIdLst>
    <p:handoutMasterId r:id="rId65"/>
  </p:handoutMasterIdLst>
  <p:sldIdLst>
    <p:sldId id="532" r:id="rId4"/>
    <p:sldId id="550" r:id="rId5"/>
    <p:sldId id="552" r:id="rId6"/>
    <p:sldId id="553" r:id="rId7"/>
    <p:sldId id="554" r:id="rId8"/>
    <p:sldId id="555" r:id="rId9"/>
    <p:sldId id="556" r:id="rId10"/>
    <p:sldId id="537" r:id="rId11"/>
    <p:sldId id="538" r:id="rId12"/>
    <p:sldId id="452" r:id="rId13"/>
    <p:sldId id="571" r:id="rId14"/>
    <p:sldId id="453" r:id="rId15"/>
    <p:sldId id="510" r:id="rId16"/>
    <p:sldId id="574" r:id="rId17"/>
    <p:sldId id="464" r:id="rId18"/>
    <p:sldId id="458" r:id="rId19"/>
    <p:sldId id="460" r:id="rId20"/>
    <p:sldId id="461" r:id="rId21"/>
    <p:sldId id="462" r:id="rId22"/>
    <p:sldId id="577" r:id="rId23"/>
    <p:sldId id="468" r:id="rId24"/>
    <p:sldId id="569" r:id="rId25"/>
    <p:sldId id="466" r:id="rId26"/>
    <p:sldId id="472" r:id="rId27"/>
    <p:sldId id="474" r:id="rId28"/>
    <p:sldId id="473" r:id="rId29"/>
    <p:sldId id="476" r:id="rId30"/>
    <p:sldId id="483" r:id="rId31"/>
    <p:sldId id="572" r:id="rId32"/>
    <p:sldId id="484" r:id="rId33"/>
    <p:sldId id="576" r:id="rId34"/>
    <p:sldId id="486" r:id="rId35"/>
    <p:sldId id="490" r:id="rId36"/>
    <p:sldId id="488" r:id="rId37"/>
    <p:sldId id="491" r:id="rId38"/>
    <p:sldId id="495" r:id="rId39"/>
    <p:sldId id="557" r:id="rId40"/>
    <p:sldId id="559" r:id="rId41"/>
    <p:sldId id="547" r:id="rId42"/>
    <p:sldId id="548" r:id="rId43"/>
    <p:sldId id="558" r:id="rId44"/>
    <p:sldId id="500" r:id="rId45"/>
    <p:sldId id="570" r:id="rId46"/>
    <p:sldId id="565" r:id="rId47"/>
    <p:sldId id="562" r:id="rId48"/>
    <p:sldId id="543" r:id="rId49"/>
    <p:sldId id="546" r:id="rId50"/>
    <p:sldId id="513" r:id="rId51"/>
    <p:sldId id="515" r:id="rId52"/>
    <p:sldId id="516" r:id="rId53"/>
    <p:sldId id="517" r:id="rId54"/>
    <p:sldId id="518" r:id="rId55"/>
    <p:sldId id="503" r:id="rId56"/>
    <p:sldId id="519" r:id="rId57"/>
    <p:sldId id="520" r:id="rId58"/>
    <p:sldId id="521" r:id="rId59"/>
    <p:sldId id="501" r:id="rId60"/>
    <p:sldId id="504" r:id="rId61"/>
    <p:sldId id="551" r:id="rId62"/>
    <p:sldId id="505" r:id="rId63"/>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61103" autoAdjust="0"/>
  </p:normalViewPr>
  <p:slideViewPr>
    <p:cSldViewPr>
      <p:cViewPr varScale="1">
        <p:scale>
          <a:sx n="54" d="100"/>
          <a:sy n="54" d="100"/>
        </p:scale>
        <p:origin x="2227" y="6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66" d="100"/>
          <a:sy n="66" d="100"/>
        </p:scale>
        <p:origin x="2724"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endParaRPr lang="en-US" dirty="0"/>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r>
              <a:rPr lang="en-US" dirty="0" smtClean="0"/>
              <a:t>WVU/CED/PBS Overview/11-2015</a:t>
            </a:r>
            <a:endParaRPr lang="en-US" dirty="0"/>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F945DB9D-81A8-4446-971B-35AAAB033DE4}" type="slidenum">
              <a:rPr lang="en-US" smtClean="0"/>
              <a:pPr/>
              <a:t>‹#›</a:t>
            </a:fld>
            <a:endParaRPr lang="en-US" dirty="0"/>
          </a:p>
        </p:txBody>
      </p:sp>
    </p:spTree>
    <p:extLst>
      <p:ext uri="{BB962C8B-B14F-4D97-AF65-F5344CB8AC3E}">
        <p14:creationId xmlns:p14="http://schemas.microsoft.com/office/powerpoint/2010/main" val="77406478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162B2D26-0DAF-43D8-9F95-4AF8B1A310CC}" type="datetimeFigureOut">
              <a:rPr lang="en-US" smtClean="0"/>
              <a:pPr/>
              <a:t>5/9/2018</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r>
              <a:rPr lang="en-US" dirty="0" smtClean="0"/>
              <a:t>WVU/CED/PBS Overview/11-2015</a:t>
            </a:r>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ED5E5389-F913-48A6-B6E7-046F164624EA}" type="slidenum">
              <a:rPr lang="en-US" smtClean="0"/>
              <a:pPr/>
              <a:t>‹#›</a:t>
            </a:fld>
            <a:endParaRPr lang="en-US" dirty="0"/>
          </a:p>
        </p:txBody>
      </p:sp>
    </p:spTree>
    <p:extLst>
      <p:ext uri="{BB962C8B-B14F-4D97-AF65-F5344CB8AC3E}">
        <p14:creationId xmlns:p14="http://schemas.microsoft.com/office/powerpoint/2010/main" val="141661502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pPr lvl="1" eaLnBrk="1" hangingPunct="1">
              <a:spcBef>
                <a:spcPct val="0"/>
              </a:spcBef>
              <a:defRPr/>
            </a:pPr>
            <a:r>
              <a:rPr lang="en-US" altLang="en-US" dirty="0" smtClean="0"/>
              <a:t>Talking Points</a:t>
            </a:r>
          </a:p>
          <a:p>
            <a:pPr lvl="1" eaLnBrk="1" hangingPunct="1">
              <a:spcBef>
                <a:spcPct val="0"/>
              </a:spcBef>
              <a:defRPr/>
            </a:pPr>
            <a:endParaRPr lang="en-US" altLang="en-US" dirty="0" smtClean="0"/>
          </a:p>
          <a:p>
            <a:pPr lvl="1" eaLnBrk="1" hangingPunct="1">
              <a:spcBef>
                <a:spcPct val="0"/>
              </a:spcBef>
              <a:defRPr/>
            </a:pPr>
            <a:r>
              <a:rPr lang="en-US" altLang="en-US" dirty="0" smtClean="0"/>
              <a:t>    UCEDDs were created in 1963 by the federal government with the enactment of Public Law 88-164 to serve people with intellectual disabilities.</a:t>
            </a:r>
          </a:p>
          <a:p>
            <a:pPr lvl="1" eaLnBrk="1" hangingPunct="1">
              <a:spcBef>
                <a:spcPct val="0"/>
              </a:spcBef>
              <a:defRPr/>
            </a:pPr>
            <a:r>
              <a:rPr lang="en-US" altLang="en-US" dirty="0" smtClean="0"/>
              <a:t>    Today, there are sixty-seven (67) Centers across the country, authorized under the Developmental Disabilities Assistance and Bill of Rights Act of 2000 (PL-106-402), to serve as resources for Americans with a wide range of disabilities.</a:t>
            </a:r>
          </a:p>
          <a:p>
            <a:pPr lvl="1" eaLnBrk="1" hangingPunct="1">
              <a:spcBef>
                <a:spcPct val="0"/>
              </a:spcBef>
              <a:defRPr/>
            </a:pPr>
            <a:r>
              <a:rPr lang="en-US" altLang="en-US" dirty="0" smtClean="0"/>
              <a:t>    The sixty-seven (67) Centers, at least one in every state and territory is affiliated with a major research University and serves as a resource for people of all ages.</a:t>
            </a:r>
          </a:p>
          <a:p>
            <a:pPr lvl="1" eaLnBrk="1" hangingPunct="1">
              <a:spcBef>
                <a:spcPct val="0"/>
              </a:spcBef>
              <a:defRPr/>
            </a:pPr>
            <a:r>
              <a:rPr lang="en-US" altLang="en-US" dirty="0" smtClean="0"/>
              <a:t>    The West Virginia Center is a unit within West Virginia University (WVU), Health Sciences, and because of the placement within the University, has access and alignment with the Schools of Pharmacy, Public Health, Nursing, Medicine and Dentistry. Reporting authority with WVU tacitly supports the opportunity for collaboration, education and training needed to support and strengthen the state’s capacity to meet the needs of persons with disabilities.</a:t>
            </a:r>
          </a:p>
          <a:p>
            <a:pPr lvl="1" eaLnBrk="1" hangingPunct="1">
              <a:spcBef>
                <a:spcPct val="0"/>
              </a:spcBef>
              <a:defRPr/>
            </a:pPr>
            <a:r>
              <a:rPr lang="en-US" altLang="en-US" dirty="0" smtClean="0"/>
              <a:t>    CEDs role is to provide education and training to University students in multiple disciplines; educate direct care providers who serve persons with disabilities; and provide policy makers with objective information about the status of disabilities services in West Virginia.</a:t>
            </a:r>
          </a:p>
          <a:p>
            <a:pPr lvl="1" eaLnBrk="1" hangingPunct="1">
              <a:spcBef>
                <a:spcPct val="0"/>
              </a:spcBef>
              <a:defRPr/>
            </a:pPr>
            <a:r>
              <a:rPr lang="en-US" altLang="en-US" dirty="0" smtClean="0"/>
              <a:t>    West Virginia's Center also provides gap filling direct services and supports in an effort to improve availability and acceptability of services.</a:t>
            </a:r>
          </a:p>
          <a:p>
            <a:pPr lvl="1" eaLnBrk="1" hangingPunct="1">
              <a:spcBef>
                <a:spcPct val="0"/>
              </a:spcBef>
              <a:defRPr/>
            </a:pPr>
            <a:r>
              <a:rPr lang="en-US" altLang="en-US" dirty="0" smtClean="0"/>
              <a:t>    On average, over the past five years, the national network of UCEDDs</a:t>
            </a:r>
          </a:p>
          <a:p>
            <a:pPr lvl="1" eaLnBrk="1" hangingPunct="1">
              <a:spcBef>
                <a:spcPct val="0"/>
              </a:spcBef>
              <a:defRPr/>
            </a:pPr>
            <a:r>
              <a:rPr lang="en-US" altLang="en-US" dirty="0" smtClean="0"/>
              <a:t>        Provided professional preparation for working in the disability field to over 2,000 students annually.</a:t>
            </a:r>
          </a:p>
          <a:p>
            <a:pPr lvl="1" eaLnBrk="1" hangingPunct="1">
              <a:spcBef>
                <a:spcPct val="0"/>
              </a:spcBef>
              <a:defRPr/>
            </a:pPr>
            <a:r>
              <a:rPr lang="en-US" altLang="en-US" dirty="0" smtClean="0"/>
              <a:t>        Provided technical assistance and training each year to over one million health, education, mental health, and policy-making professionals, as well as people with disabilities and their families.</a:t>
            </a:r>
          </a:p>
          <a:p>
            <a:pPr lvl="1" eaLnBrk="1" hangingPunct="1">
              <a:spcBef>
                <a:spcPct val="0"/>
              </a:spcBef>
              <a:defRPr/>
            </a:pPr>
            <a:r>
              <a:rPr lang="en-US" altLang="en-US" dirty="0" smtClean="0"/>
              <a:t>        Provided direct (clinical or other) services to more than 700,000 individuals with developmental disabilities and/or their families annually.</a:t>
            </a:r>
          </a:p>
          <a:p>
            <a:pPr lvl="1" eaLnBrk="1" hangingPunct="1">
              <a:spcBef>
                <a:spcPct val="0"/>
              </a:spcBef>
              <a:defRPr/>
            </a:pPr>
            <a:r>
              <a:rPr lang="en-US" altLang="en-US" dirty="0" smtClean="0"/>
              <a:t>        Conducted nearly 3,000 research projects each year whose results may benefit people with disabilities.</a:t>
            </a:r>
          </a:p>
          <a:p>
            <a:pPr lvl="1" eaLnBrk="1" hangingPunct="1">
              <a:spcBef>
                <a:spcPct val="0"/>
              </a:spcBef>
              <a:defRPr/>
            </a:pPr>
            <a:r>
              <a:rPr lang="en-US" altLang="en-US" dirty="0" smtClean="0"/>
              <a:t>        Developed and disseminated over 7,000 different publications annually to bring the most current information to professionals and the community.</a:t>
            </a:r>
          </a:p>
          <a:p>
            <a:pPr lvl="1" eaLnBrk="1" hangingPunct="1">
              <a:spcBef>
                <a:spcPct val="0"/>
              </a:spcBef>
              <a:defRPr/>
            </a:pPr>
            <a:r>
              <a:rPr lang="en-US" altLang="en-US" dirty="0" smtClean="0"/>
              <a:t>    Federal appropriations for Centers are not intended to support all facets of operations.</a:t>
            </a:r>
          </a:p>
          <a:p>
            <a:pPr lvl="1" eaLnBrk="1" hangingPunct="1">
              <a:spcBef>
                <a:spcPct val="0"/>
              </a:spcBef>
              <a:defRPr/>
            </a:pPr>
            <a:r>
              <a:rPr lang="en-US" altLang="en-US" dirty="0" smtClean="0"/>
              <a:t>    There is an expectation that federal resources will be leveraged to secure additional monies from state and local agencies, to address issues specific to each state.</a:t>
            </a:r>
          </a:p>
          <a:p>
            <a:pPr lvl="1" eaLnBrk="1" hangingPunct="1">
              <a:spcBef>
                <a:spcPct val="0"/>
              </a:spcBef>
              <a:defRPr/>
            </a:pPr>
            <a:r>
              <a:rPr lang="en-US" altLang="en-US" dirty="0" smtClean="0"/>
              <a:t>    West Virginia's Center for Excellence in Disabilities in partnership with the Developmental Disabilities Council (DDC) and the State Protection and Advocacy agency, West Virginia Advocates, is engaged in capacity building, advocacy and system change that promote the integration and inclusion of people with disabilities in community life.</a:t>
            </a:r>
          </a:p>
        </p:txBody>
      </p:sp>
      <p:sp>
        <p:nvSpPr>
          <p:cNvPr id="14340"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solidFill>
                  <a:prstClr val="black"/>
                </a:solidFill>
              </a:rPr>
              <a:t>WVU/CED/PBS Overview/11-2015</a:t>
            </a:r>
            <a:endParaRPr lang="en-US" dirty="0">
              <a:solidFill>
                <a:prstClr val="black"/>
              </a:solidFill>
            </a:endParaRPr>
          </a:p>
        </p:txBody>
      </p:sp>
    </p:spTree>
    <p:extLst>
      <p:ext uri="{BB962C8B-B14F-4D97-AF65-F5344CB8AC3E}">
        <p14:creationId xmlns:p14="http://schemas.microsoft.com/office/powerpoint/2010/main" val="2559346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Antecedents are what happens before the behavior starts. They are called triggers.  </a:t>
            </a:r>
          </a:p>
          <a:p>
            <a:pPr marL="628650" lvl="1" indent="-171450">
              <a:buFont typeface="Arial" panose="020B0604020202020204" pitchFamily="34" charset="0"/>
              <a:buChar char="•"/>
            </a:pPr>
            <a:r>
              <a:rPr lang="en-US" dirty="0" smtClean="0"/>
              <a:t>For example, a trigger for a tantrum may be another client getting attention.</a:t>
            </a:r>
          </a:p>
          <a:p>
            <a:pPr marL="171450" indent="-171450">
              <a:buFont typeface="Arial" panose="020B0604020202020204" pitchFamily="34" charset="0"/>
              <a:buChar char="•"/>
            </a:pPr>
            <a:r>
              <a:rPr lang="en-US" baseline="0" dirty="0" smtClean="0"/>
              <a:t>The behavior is the target—it is what you want to change.</a:t>
            </a:r>
          </a:p>
          <a:p>
            <a:pPr marL="171450" indent="-171450">
              <a:buFont typeface="Arial" panose="020B0604020202020204" pitchFamily="34" charset="0"/>
              <a:buChar char="•"/>
            </a:pPr>
            <a:r>
              <a:rPr lang="en-US" baseline="0" dirty="0" smtClean="0"/>
              <a:t>The consequence is the action that is maintaining the behavior.  What function does this behavior serve?  Does it get the person attention if he yells out in class? Does it get the person a candy bar if she cries in the grocery store?</a:t>
            </a:r>
          </a:p>
          <a:p>
            <a:pPr marL="171450" indent="-171450">
              <a:buFont typeface="Arial" panose="020B0604020202020204" pitchFamily="34" charset="0"/>
              <a:buChar char="•"/>
            </a:pPr>
            <a:r>
              <a:rPr lang="en-US" baseline="0" dirty="0" smtClean="0"/>
              <a:t>You will be collecting ABC data to determine the frequency, triggers, and functions of the behavior you target to decrease or eliminate.</a:t>
            </a:r>
            <a:endParaRPr lang="en-US" dirty="0"/>
          </a:p>
        </p:txBody>
      </p:sp>
      <p:sp>
        <p:nvSpPr>
          <p:cNvPr id="5" name="Slide Number Placeholder 4"/>
          <p:cNvSpPr>
            <a:spLocks noGrp="1"/>
          </p:cNvSpPr>
          <p:nvPr>
            <p:ph type="sldNum" sz="quarter" idx="11"/>
          </p:nvPr>
        </p:nvSpPr>
        <p:spPr/>
        <p:txBody>
          <a:bodyPr/>
          <a:lstStyle/>
          <a:p>
            <a:fld id="{B7D887CD-D618-4290-A537-43A0D451E241}" type="slidenum">
              <a:rPr lang="en-US" smtClean="0">
                <a:solidFill>
                  <a:prstClr val="black"/>
                </a:solidFill>
              </a:rPr>
              <a:pPr/>
              <a:t>13</a:t>
            </a:fld>
            <a:endParaRPr lang="en-US" dirty="0">
              <a:solidFill>
                <a:prstClr val="black"/>
              </a:solidFill>
            </a:endParaRPr>
          </a:p>
        </p:txBody>
      </p:sp>
      <p:sp>
        <p:nvSpPr>
          <p:cNvPr id="4" name="Footer Placeholder 3"/>
          <p:cNvSpPr>
            <a:spLocks noGrp="1"/>
          </p:cNvSpPr>
          <p:nvPr>
            <p:ph type="ftr" sz="quarter" idx="12"/>
          </p:nvPr>
        </p:nvSpPr>
        <p:spPr/>
        <p:txBody>
          <a:bodyPr/>
          <a:lstStyle/>
          <a:p>
            <a:r>
              <a:rPr lang="en-US" dirty="0" smtClean="0"/>
              <a:t>WVU/CED/PBS Overview/11-2015</a:t>
            </a:r>
            <a:endParaRPr lang="en-US" dirty="0"/>
          </a:p>
        </p:txBody>
      </p:sp>
    </p:spTree>
    <p:extLst>
      <p:ext uri="{BB962C8B-B14F-4D97-AF65-F5344CB8AC3E}">
        <p14:creationId xmlns:p14="http://schemas.microsoft.com/office/powerpoint/2010/main" val="1579039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living creatures interacting in the world, we serve as signals, encouragers, discouragers, or provokers to one another.  The unique impact we have on each other is to the types of Behaviors and Consequences we have provided in that interaction, whether momentary or life-long.  </a:t>
            </a:r>
          </a:p>
          <a:p>
            <a:endParaRPr lang="en-US" baseline="0" dirty="0" smtClean="0"/>
          </a:p>
          <a:p>
            <a:r>
              <a:rPr lang="en-US" baseline="0" dirty="0" smtClean="0"/>
              <a:t>When we are attempting to encourage behavior change, we have to ensure that the incentives for such change is meaningful to the focus individual.  We therefore need to collect and utilize as much information as possible about what an individual can do, likes to do, and will be motivated to do.  </a:t>
            </a:r>
            <a:endParaRPr lang="en-US" dirty="0"/>
          </a:p>
        </p:txBody>
      </p:sp>
      <p:sp>
        <p:nvSpPr>
          <p:cNvPr id="4" name="Slide Number Placeholder 3"/>
          <p:cNvSpPr>
            <a:spLocks noGrp="1"/>
          </p:cNvSpPr>
          <p:nvPr>
            <p:ph type="sldNum" sz="quarter" idx="10"/>
          </p:nvPr>
        </p:nvSpPr>
        <p:spPr/>
        <p:txBody>
          <a:bodyPr/>
          <a:lstStyle/>
          <a:p>
            <a:fld id="{EBCD1FDB-CE02-974B-9AB1-974DAEB1C604}" type="slidenum">
              <a:rPr lang="en-US" smtClean="0"/>
              <a:t>14</a:t>
            </a:fld>
            <a:endParaRPr lang="en-US"/>
          </a:p>
        </p:txBody>
      </p:sp>
    </p:spTree>
    <p:extLst>
      <p:ext uri="{BB962C8B-B14F-4D97-AF65-F5344CB8AC3E}">
        <p14:creationId xmlns:p14="http://schemas.microsoft.com/office/powerpoint/2010/main" val="592023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lgn="l">
              <a:buFont typeface="Arial" panose="020B0604020202020204" pitchFamily="34" charset="0"/>
              <a:buChar char="•"/>
            </a:pPr>
            <a:r>
              <a:rPr lang="en-US" sz="1200" dirty="0">
                <a:solidFill>
                  <a:prstClr val="black">
                    <a:lumMod val="75000"/>
                    <a:lumOff val="25000"/>
                  </a:prstClr>
                </a:solidFill>
                <a:latin typeface="+mn-lt"/>
              </a:rPr>
              <a:t>We call events that occur immediately prior to a problem behavior fast triggers.</a:t>
            </a:r>
            <a:endParaRPr lang="en-US" sz="1200" dirty="0" smtClean="0">
              <a:latin typeface="+mn-lt"/>
            </a:endParaRPr>
          </a:p>
          <a:p>
            <a:pPr marL="171450" indent="-171450" algn="l">
              <a:buFont typeface="Arial" panose="020B0604020202020204" pitchFamily="34" charset="0"/>
              <a:buChar char="•"/>
            </a:pPr>
            <a:endParaRPr lang="en-US" dirty="0" smtClean="0"/>
          </a:p>
          <a:p>
            <a:pPr marL="171450" indent="-171450" algn="l" defTabSz="914303">
              <a:buFont typeface="Arial" panose="020B0604020202020204" pitchFamily="34" charset="0"/>
              <a:buChar char="•"/>
              <a:defRPr/>
            </a:pPr>
            <a:r>
              <a:rPr lang="en-US" dirty="0" smtClean="0"/>
              <a:t>It is important to know the triggers of the person you work with to help them avoid or adapt to those situations. It is also important to know your own triggers so you</a:t>
            </a:r>
            <a:r>
              <a:rPr lang="en-US" baseline="0" dirty="0" smtClean="0"/>
              <a:t> can do the same. We all have triggers and need something to help us cool down at times. Knowing what these triggers are will help us better prepare for the cool down.</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7D887CD-D618-4290-A537-43A0D451E241}" type="slidenum">
              <a:rPr lang="en-US" smtClean="0">
                <a:solidFill>
                  <a:prstClr val="black"/>
                </a:solidFill>
              </a:rPr>
              <a:pPr/>
              <a:t>15</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dirty="0" smtClean="0"/>
              <a:t>WVU/CED/PBS Overview/11-2015</a:t>
            </a:r>
            <a:endParaRPr lang="en-US" dirty="0"/>
          </a:p>
        </p:txBody>
      </p:sp>
    </p:spTree>
    <p:extLst>
      <p:ext uri="{BB962C8B-B14F-4D97-AF65-F5344CB8AC3E}">
        <p14:creationId xmlns:p14="http://schemas.microsoft.com/office/powerpoint/2010/main" val="479604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871" indent="-285719">
              <a:defRPr>
                <a:solidFill>
                  <a:schemeClr val="tx1"/>
                </a:solidFill>
                <a:latin typeface="Arial" panose="020B0604020202020204" pitchFamily="34" charset="0"/>
              </a:defRPr>
            </a:lvl2pPr>
            <a:lvl3pPr marL="1142879" indent="-228576">
              <a:defRPr>
                <a:solidFill>
                  <a:schemeClr val="tx1"/>
                </a:solidFill>
                <a:latin typeface="Arial" panose="020B0604020202020204" pitchFamily="34" charset="0"/>
              </a:defRPr>
            </a:lvl3pPr>
            <a:lvl4pPr marL="1600031" indent="-228576">
              <a:defRPr>
                <a:solidFill>
                  <a:schemeClr val="tx1"/>
                </a:solidFill>
                <a:latin typeface="Arial" panose="020B0604020202020204" pitchFamily="34" charset="0"/>
              </a:defRPr>
            </a:lvl4pPr>
            <a:lvl5pPr marL="2057183" indent="-228576">
              <a:defRPr>
                <a:solidFill>
                  <a:schemeClr val="tx1"/>
                </a:solidFill>
                <a:latin typeface="Arial" panose="020B0604020202020204" pitchFamily="34" charset="0"/>
              </a:defRPr>
            </a:lvl5pPr>
            <a:lvl6pPr marL="2514334" indent="-228576" eaLnBrk="0" fontAlgn="base" hangingPunct="0">
              <a:spcBef>
                <a:spcPct val="0"/>
              </a:spcBef>
              <a:spcAft>
                <a:spcPct val="0"/>
              </a:spcAft>
              <a:defRPr>
                <a:solidFill>
                  <a:schemeClr val="tx1"/>
                </a:solidFill>
                <a:latin typeface="Arial" panose="020B0604020202020204" pitchFamily="34" charset="0"/>
              </a:defRPr>
            </a:lvl6pPr>
            <a:lvl7pPr marL="2971486" indent="-228576" eaLnBrk="0" fontAlgn="base" hangingPunct="0">
              <a:spcBef>
                <a:spcPct val="0"/>
              </a:spcBef>
              <a:spcAft>
                <a:spcPct val="0"/>
              </a:spcAft>
              <a:defRPr>
                <a:solidFill>
                  <a:schemeClr val="tx1"/>
                </a:solidFill>
                <a:latin typeface="Arial" panose="020B0604020202020204" pitchFamily="34" charset="0"/>
              </a:defRPr>
            </a:lvl7pPr>
            <a:lvl8pPr marL="3428638" indent="-228576" eaLnBrk="0" fontAlgn="base" hangingPunct="0">
              <a:spcBef>
                <a:spcPct val="0"/>
              </a:spcBef>
              <a:spcAft>
                <a:spcPct val="0"/>
              </a:spcAft>
              <a:defRPr>
                <a:solidFill>
                  <a:schemeClr val="tx1"/>
                </a:solidFill>
                <a:latin typeface="Arial" panose="020B0604020202020204" pitchFamily="34" charset="0"/>
              </a:defRPr>
            </a:lvl8pPr>
            <a:lvl9pPr marL="3885789" indent="-228576" eaLnBrk="0" fontAlgn="base" hangingPunct="0">
              <a:spcBef>
                <a:spcPct val="0"/>
              </a:spcBef>
              <a:spcAft>
                <a:spcPct val="0"/>
              </a:spcAft>
              <a:defRPr>
                <a:solidFill>
                  <a:schemeClr val="tx1"/>
                </a:solidFill>
                <a:latin typeface="Arial" panose="020B0604020202020204" pitchFamily="34" charset="0"/>
              </a:defRPr>
            </a:lvl9pPr>
          </a:lstStyle>
          <a:p>
            <a:fld id="{8B02423C-021A-4F7E-8FFA-C185F3926C72}" type="slidenum">
              <a:rPr lang="en-US" altLang="en-US" smtClean="0">
                <a:solidFill>
                  <a:prstClr val="black"/>
                </a:solidFill>
                <a:latin typeface="Times New Roman" panose="02020603050405020304" pitchFamily="18" charset="0"/>
              </a:rPr>
              <a:pPr/>
              <a:t>16</a:t>
            </a:fld>
            <a:endParaRPr lang="en-US" altLang="en-US" dirty="0" smtClean="0">
              <a:solidFill>
                <a:prstClr val="black"/>
              </a:solidFill>
              <a:latin typeface="Times New Roman" panose="02020603050405020304" pitchFamily="18"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2" name="Footer Placeholder 1"/>
          <p:cNvSpPr>
            <a:spLocks noGrp="1"/>
          </p:cNvSpPr>
          <p:nvPr>
            <p:ph type="ftr" sz="quarter" idx="10"/>
          </p:nvPr>
        </p:nvSpPr>
        <p:spPr/>
        <p:txBody>
          <a:bodyPr/>
          <a:lstStyle/>
          <a:p>
            <a:r>
              <a:rPr lang="en-US" dirty="0" smtClean="0"/>
              <a:t>WVU/CED/PBS Overview/11-2015</a:t>
            </a:r>
            <a:endParaRPr lang="en-US" dirty="0"/>
          </a:p>
        </p:txBody>
      </p:sp>
    </p:spTree>
    <p:extLst>
      <p:ext uri="{BB962C8B-B14F-4D97-AF65-F5344CB8AC3E}">
        <p14:creationId xmlns:p14="http://schemas.microsoft.com/office/powerpoint/2010/main" val="2648840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871" indent="-285719">
              <a:defRPr>
                <a:solidFill>
                  <a:schemeClr val="tx1"/>
                </a:solidFill>
                <a:latin typeface="Arial" panose="020B0604020202020204" pitchFamily="34" charset="0"/>
              </a:defRPr>
            </a:lvl2pPr>
            <a:lvl3pPr marL="1142879" indent="-228576">
              <a:defRPr>
                <a:solidFill>
                  <a:schemeClr val="tx1"/>
                </a:solidFill>
                <a:latin typeface="Arial" panose="020B0604020202020204" pitchFamily="34" charset="0"/>
              </a:defRPr>
            </a:lvl3pPr>
            <a:lvl4pPr marL="1600031" indent="-228576">
              <a:defRPr>
                <a:solidFill>
                  <a:schemeClr val="tx1"/>
                </a:solidFill>
                <a:latin typeface="Arial" panose="020B0604020202020204" pitchFamily="34" charset="0"/>
              </a:defRPr>
            </a:lvl4pPr>
            <a:lvl5pPr marL="2057183" indent="-228576">
              <a:defRPr>
                <a:solidFill>
                  <a:schemeClr val="tx1"/>
                </a:solidFill>
                <a:latin typeface="Arial" panose="020B0604020202020204" pitchFamily="34" charset="0"/>
              </a:defRPr>
            </a:lvl5pPr>
            <a:lvl6pPr marL="2514334" indent="-228576" eaLnBrk="0" fontAlgn="base" hangingPunct="0">
              <a:spcBef>
                <a:spcPct val="0"/>
              </a:spcBef>
              <a:spcAft>
                <a:spcPct val="0"/>
              </a:spcAft>
              <a:defRPr>
                <a:solidFill>
                  <a:schemeClr val="tx1"/>
                </a:solidFill>
                <a:latin typeface="Arial" panose="020B0604020202020204" pitchFamily="34" charset="0"/>
              </a:defRPr>
            </a:lvl6pPr>
            <a:lvl7pPr marL="2971486" indent="-228576" eaLnBrk="0" fontAlgn="base" hangingPunct="0">
              <a:spcBef>
                <a:spcPct val="0"/>
              </a:spcBef>
              <a:spcAft>
                <a:spcPct val="0"/>
              </a:spcAft>
              <a:defRPr>
                <a:solidFill>
                  <a:schemeClr val="tx1"/>
                </a:solidFill>
                <a:latin typeface="Arial" panose="020B0604020202020204" pitchFamily="34" charset="0"/>
              </a:defRPr>
            </a:lvl7pPr>
            <a:lvl8pPr marL="3428638" indent="-228576" eaLnBrk="0" fontAlgn="base" hangingPunct="0">
              <a:spcBef>
                <a:spcPct val="0"/>
              </a:spcBef>
              <a:spcAft>
                <a:spcPct val="0"/>
              </a:spcAft>
              <a:defRPr>
                <a:solidFill>
                  <a:schemeClr val="tx1"/>
                </a:solidFill>
                <a:latin typeface="Arial" panose="020B0604020202020204" pitchFamily="34" charset="0"/>
              </a:defRPr>
            </a:lvl8pPr>
            <a:lvl9pPr marL="3885789" indent="-228576" eaLnBrk="0" fontAlgn="base" hangingPunct="0">
              <a:spcBef>
                <a:spcPct val="0"/>
              </a:spcBef>
              <a:spcAft>
                <a:spcPct val="0"/>
              </a:spcAft>
              <a:defRPr>
                <a:solidFill>
                  <a:schemeClr val="tx1"/>
                </a:solidFill>
                <a:latin typeface="Arial" panose="020B0604020202020204" pitchFamily="34" charset="0"/>
              </a:defRPr>
            </a:lvl9pPr>
          </a:lstStyle>
          <a:p>
            <a:fld id="{A46AEBCA-4EFD-46D6-ADB4-FE6C6D6E52A6}" type="slidenum">
              <a:rPr lang="en-US" altLang="en-US" smtClean="0">
                <a:solidFill>
                  <a:prstClr val="black"/>
                </a:solidFill>
                <a:latin typeface="Times New Roman" panose="02020603050405020304" pitchFamily="18" charset="0"/>
              </a:rPr>
              <a:pPr/>
              <a:t>17</a:t>
            </a:fld>
            <a:endParaRPr lang="en-US" altLang="en-US" dirty="0" smtClean="0">
              <a:solidFill>
                <a:prstClr val="black"/>
              </a:solidFill>
              <a:latin typeface="Times New Roman" panose="02020603050405020304" pitchFamily="18"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32" indent="-171432">
              <a:buFont typeface="Arial" panose="020B0604020202020204" pitchFamily="34" charset="0"/>
              <a:buChar char="•"/>
            </a:pPr>
            <a:r>
              <a:rPr lang="en-US" altLang="en-US" dirty="0" smtClean="0"/>
              <a:t>People usually do not realize they are in a power struggle until it has already happened.</a:t>
            </a:r>
          </a:p>
          <a:p>
            <a:pPr marL="171432" indent="-171432">
              <a:buFont typeface="Arial" panose="020B0604020202020204" pitchFamily="34" charset="0"/>
              <a:buChar char="•"/>
            </a:pPr>
            <a:endParaRPr lang="en-US" altLang="en-US" dirty="0" smtClean="0"/>
          </a:p>
          <a:p>
            <a:pPr marL="171432" indent="-171432">
              <a:buFont typeface="Arial" panose="020B0604020202020204" pitchFamily="34" charset="0"/>
              <a:buChar char="•"/>
            </a:pPr>
            <a:r>
              <a:rPr lang="en-US" altLang="en-US" dirty="0" smtClean="0"/>
              <a:t>A show of hands--how many of you have been in a power struggle? </a:t>
            </a:r>
            <a:r>
              <a:rPr lang="en-US" altLang="en-US" baseline="0" dirty="0" smtClean="0"/>
              <a:t> We have all been in one. </a:t>
            </a:r>
          </a:p>
          <a:p>
            <a:pPr marL="0" indent="0">
              <a:buFont typeface="Arial" panose="020B0604020202020204" pitchFamily="34" charset="0"/>
              <a:buNone/>
            </a:pPr>
            <a:r>
              <a:rPr lang="en-US" altLang="en-US" baseline="0" dirty="0" smtClean="0"/>
              <a:t>	Examples: Getting your child to put shoes on,  taking your dog out to use the restroom, etc.</a:t>
            </a:r>
          </a:p>
          <a:p>
            <a:pPr marL="0" indent="0">
              <a:buFont typeface="Arial" panose="020B0604020202020204" pitchFamily="34" charset="0"/>
              <a:buNone/>
            </a:pPr>
            <a:endParaRPr lang="en-US" altLang="en-US" baseline="0" dirty="0" smtClean="0"/>
          </a:p>
          <a:p>
            <a:pPr marL="171432" indent="-171432">
              <a:buFont typeface="Arial" panose="020B0604020202020204" pitchFamily="34" charset="0"/>
              <a:buChar char="•"/>
            </a:pPr>
            <a:r>
              <a:rPr lang="en-US" altLang="en-US" baseline="0" dirty="0" smtClean="0"/>
              <a:t>When we can recognize it – it is easier to be the bigger person and side step the power struggle.</a:t>
            </a:r>
            <a:endParaRPr lang="en-US" altLang="en-US" dirty="0" smtClean="0"/>
          </a:p>
        </p:txBody>
      </p:sp>
      <p:sp>
        <p:nvSpPr>
          <p:cNvPr id="2" name="Footer Placeholder 1"/>
          <p:cNvSpPr>
            <a:spLocks noGrp="1"/>
          </p:cNvSpPr>
          <p:nvPr>
            <p:ph type="ftr" sz="quarter" idx="10"/>
          </p:nvPr>
        </p:nvSpPr>
        <p:spPr/>
        <p:txBody>
          <a:bodyPr/>
          <a:lstStyle/>
          <a:p>
            <a:r>
              <a:rPr lang="en-US" dirty="0" smtClean="0"/>
              <a:t>WVU/CED/PBS Overview/11-2015</a:t>
            </a:r>
            <a:endParaRPr lang="en-US" dirty="0"/>
          </a:p>
        </p:txBody>
      </p:sp>
    </p:spTree>
    <p:extLst>
      <p:ext uri="{BB962C8B-B14F-4D97-AF65-F5344CB8AC3E}">
        <p14:creationId xmlns:p14="http://schemas.microsoft.com/office/powerpoint/2010/main" val="39259028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32" indent="-171432">
              <a:buFont typeface="Arial" panose="020B0604020202020204" pitchFamily="34" charset="0"/>
              <a:buChar char="•"/>
            </a:pPr>
            <a:r>
              <a:rPr lang="en-US" dirty="0" smtClean="0"/>
              <a:t>Demonstrate how to not tower over someone and approach them on the same level. </a:t>
            </a:r>
          </a:p>
          <a:p>
            <a:pPr marL="171432" indent="-171432">
              <a:buFont typeface="Arial" panose="020B0604020202020204" pitchFamily="34" charset="0"/>
              <a:buChar char="•"/>
            </a:pPr>
            <a:endParaRPr lang="en-US" dirty="0" smtClean="0"/>
          </a:p>
          <a:p>
            <a:pPr marL="171432" indent="-171432">
              <a:lnSpc>
                <a:spcPct val="150000"/>
              </a:lnSpc>
              <a:buFont typeface="Arial" panose="020B0604020202020204" pitchFamily="34" charset="0"/>
              <a:buChar char="•"/>
            </a:pPr>
            <a:r>
              <a:rPr lang="en-US" dirty="0" smtClean="0"/>
              <a:t>Know what usually makes you angry so you can prepare your relaxation technique.</a:t>
            </a:r>
            <a:r>
              <a:rPr lang="en-US" baseline="0" dirty="0" smtClean="0"/>
              <a:t> </a:t>
            </a:r>
          </a:p>
          <a:p>
            <a:pPr marL="628650" lvl="1" indent="-171450">
              <a:lnSpc>
                <a:spcPct val="150000"/>
              </a:lnSpc>
              <a:buFont typeface="Arial" panose="020B0604020202020204" pitchFamily="34" charset="0"/>
              <a:buChar char="•"/>
            </a:pPr>
            <a:r>
              <a:rPr lang="en-US" baseline="0" dirty="0" smtClean="0"/>
              <a:t>For example you know to go take a breather if someone calls you a ugly.</a:t>
            </a:r>
          </a:p>
          <a:p>
            <a:pPr marL="171432" indent="-171432">
              <a:lnSpc>
                <a:spcPct val="150000"/>
              </a:lnSpc>
              <a:buFont typeface="Arial" panose="020B0604020202020204" pitchFamily="34" charset="0"/>
              <a:buChar char="•"/>
            </a:pPr>
            <a:endParaRPr lang="en-US" baseline="0" dirty="0" smtClean="0"/>
          </a:p>
          <a:p>
            <a:pPr marL="171432" indent="-171432">
              <a:lnSpc>
                <a:spcPct val="150000"/>
              </a:lnSpc>
              <a:buFont typeface="Arial" panose="020B0604020202020204" pitchFamily="34" charset="0"/>
              <a:buChar char="•"/>
            </a:pPr>
            <a:r>
              <a:rPr lang="en-US" baseline="0" dirty="0" smtClean="0"/>
              <a:t>Everyone wants some control, especially over their own life. </a:t>
            </a:r>
          </a:p>
          <a:p>
            <a:pPr marL="171432" indent="-171432">
              <a:lnSpc>
                <a:spcPct val="150000"/>
              </a:lnSpc>
              <a:buFont typeface="Arial" panose="020B0604020202020204" pitchFamily="34" charset="0"/>
              <a:buChar char="•"/>
            </a:pPr>
            <a:endParaRPr lang="en-US" baseline="0" dirty="0" smtClean="0"/>
          </a:p>
          <a:p>
            <a:pPr marL="171432" indent="-171432">
              <a:lnSpc>
                <a:spcPct val="150000"/>
              </a:lnSpc>
              <a:buFont typeface="Arial" panose="020B0604020202020204" pitchFamily="34" charset="0"/>
              <a:buChar char="•"/>
            </a:pPr>
            <a:r>
              <a:rPr lang="en-US" baseline="0" dirty="0" smtClean="0"/>
              <a:t>Giving choices allows someone to have control over the situation and allows for more freedom. </a:t>
            </a:r>
          </a:p>
          <a:p>
            <a:pPr marL="171432" indent="-171432">
              <a:lnSpc>
                <a:spcPct val="150000"/>
              </a:lnSpc>
              <a:buFont typeface="Arial" panose="020B0604020202020204" pitchFamily="34" charset="0"/>
              <a:buChar char="•"/>
            </a:pPr>
            <a:endParaRPr lang="en-US" baseline="0" dirty="0" smtClean="0"/>
          </a:p>
          <a:p>
            <a:pPr marL="171432" indent="-171432">
              <a:lnSpc>
                <a:spcPct val="150000"/>
              </a:lnSpc>
              <a:buFont typeface="Arial" panose="020B0604020202020204" pitchFamily="34" charset="0"/>
              <a:buChar char="•"/>
            </a:pPr>
            <a:r>
              <a:rPr lang="en-US" baseline="0" dirty="0" smtClean="0"/>
              <a:t>People are often more receptive to doing something when given a choice. </a:t>
            </a:r>
          </a:p>
          <a:p>
            <a:pPr marL="171432" indent="-171432">
              <a:lnSpc>
                <a:spcPct val="150000"/>
              </a:lnSpc>
              <a:buFont typeface="Arial" panose="020B0604020202020204" pitchFamily="34" charset="0"/>
              <a:buChar char="•"/>
            </a:pPr>
            <a:endParaRPr lang="en-US" baseline="0" dirty="0" smtClean="0"/>
          </a:p>
          <a:p>
            <a:pPr marL="171432" indent="-171432">
              <a:lnSpc>
                <a:spcPct val="150000"/>
              </a:lnSpc>
              <a:buFont typeface="Arial" panose="020B0604020202020204" pitchFamily="34" charset="0"/>
              <a:buChar char="•"/>
            </a:pPr>
            <a:r>
              <a:rPr lang="en-US" baseline="0" dirty="0" smtClean="0"/>
              <a:t>No one likes to be ordered around.</a:t>
            </a:r>
          </a:p>
        </p:txBody>
      </p:sp>
      <p:sp>
        <p:nvSpPr>
          <p:cNvPr id="4" name="Slide Number Placeholder 3"/>
          <p:cNvSpPr>
            <a:spLocks noGrp="1"/>
          </p:cNvSpPr>
          <p:nvPr>
            <p:ph type="sldNum" sz="quarter" idx="10"/>
          </p:nvPr>
        </p:nvSpPr>
        <p:spPr/>
        <p:txBody>
          <a:bodyPr/>
          <a:lstStyle/>
          <a:p>
            <a:fld id="{B7D887CD-D618-4290-A537-43A0D451E241}" type="slidenum">
              <a:rPr lang="en-US" smtClean="0">
                <a:solidFill>
                  <a:prstClr val="black"/>
                </a:solidFill>
              </a:rPr>
              <a:pPr/>
              <a:t>18</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dirty="0" smtClean="0"/>
              <a:t>WVU/CED/PBS Overview/11-2015</a:t>
            </a:r>
            <a:endParaRPr lang="en-US" dirty="0"/>
          </a:p>
        </p:txBody>
      </p:sp>
    </p:spTree>
    <p:extLst>
      <p:ext uri="{BB962C8B-B14F-4D97-AF65-F5344CB8AC3E}">
        <p14:creationId xmlns:p14="http://schemas.microsoft.com/office/powerpoint/2010/main" val="1932661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32" indent="-171432">
              <a:buFont typeface="Arial" panose="020B0604020202020204" pitchFamily="34" charset="0"/>
              <a:buChar char="•"/>
            </a:pPr>
            <a:r>
              <a:rPr lang="en-US" baseline="0" dirty="0" smtClean="0"/>
              <a:t>Listen to see the “why.” For example, maybe you are working with someone who does not want to go to the bathroom anymore. Try to find the reason why.  Were they abused by someone in the bathroom? By listening you will find out why they are now having issues and you can report this to stop further abuse and get your client help.</a:t>
            </a:r>
          </a:p>
          <a:p>
            <a:pPr marL="171432" indent="-171432">
              <a:buFont typeface="Arial" panose="020B0604020202020204" pitchFamily="34" charset="0"/>
              <a:buChar char="•"/>
            </a:pPr>
            <a:r>
              <a:rPr lang="en-US" baseline="0" dirty="0" smtClean="0"/>
              <a:t>You may disagree on something that is human nature but to establish good feelings again and get the person to compromise with you, you must first find something to agree about.</a:t>
            </a:r>
          </a:p>
          <a:p>
            <a:pPr marL="171432" indent="-171432">
              <a:buFont typeface="Arial" panose="020B0604020202020204" pitchFamily="34" charset="0"/>
              <a:buChar char="•"/>
            </a:pPr>
            <a:r>
              <a:rPr lang="en-US" baseline="0" dirty="0" smtClean="0"/>
              <a:t>People usually do not stay mad when they are laughing, humor can help de-escalate a situation quickly.</a:t>
            </a:r>
          </a:p>
          <a:p>
            <a:pPr marL="171432" indent="-171432">
              <a:buFont typeface="Arial" panose="020B0604020202020204" pitchFamily="34" charset="0"/>
              <a:buChar char="•"/>
            </a:pPr>
            <a:r>
              <a:rPr lang="en-US" baseline="0" dirty="0" smtClean="0"/>
              <a:t>Ask the person what they would want to do instead. For example say your client refuses to take a shower for 4 days in a row and they are starting to have an odor;  you want them to shower but they do not want to. You could ask what they would be willing to do instead to get clean maybe they would be willing to use a wet soapy washcloth to clean up. If the person is non-verbal you could still offer alternatives to the shower through pictures, such as the washcloth or bath, and have them point.  Explore why the person does not want to take a shower!</a:t>
            </a:r>
          </a:p>
          <a:p>
            <a:pPr marL="171432" indent="-171432">
              <a:buFont typeface="Arial" panose="020B0604020202020204" pitchFamily="34" charset="0"/>
              <a:buChar char="•"/>
            </a:pPr>
            <a:r>
              <a:rPr lang="en-US" baseline="0" dirty="0" smtClean="0"/>
              <a:t>When someone chooses what they are going to do for themselves it empowers them and will make them more willing to work with you on issues in the future.</a:t>
            </a:r>
            <a:endParaRPr lang="en-US" dirty="0" smtClean="0"/>
          </a:p>
          <a:p>
            <a:endParaRPr lang="en-US" dirty="0"/>
          </a:p>
        </p:txBody>
      </p:sp>
      <p:sp>
        <p:nvSpPr>
          <p:cNvPr id="4" name="Slide Number Placeholder 3"/>
          <p:cNvSpPr>
            <a:spLocks noGrp="1"/>
          </p:cNvSpPr>
          <p:nvPr>
            <p:ph type="sldNum" sz="quarter" idx="10"/>
          </p:nvPr>
        </p:nvSpPr>
        <p:spPr/>
        <p:txBody>
          <a:bodyPr/>
          <a:lstStyle/>
          <a:p>
            <a:fld id="{B7D887CD-D618-4290-A537-43A0D451E241}" type="slidenum">
              <a:rPr lang="en-US" smtClean="0">
                <a:solidFill>
                  <a:prstClr val="black"/>
                </a:solidFill>
              </a:rPr>
              <a:pPr/>
              <a:t>19</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dirty="0" smtClean="0"/>
              <a:t>WVU/CED/PBS Overview/11-2015</a:t>
            </a:r>
            <a:endParaRPr lang="en-US" dirty="0"/>
          </a:p>
        </p:txBody>
      </p:sp>
    </p:spTree>
    <p:extLst>
      <p:ext uri="{BB962C8B-B14F-4D97-AF65-F5344CB8AC3E}">
        <p14:creationId xmlns:p14="http://schemas.microsoft.com/office/powerpoint/2010/main" val="12410235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 other ideas?</a:t>
            </a:r>
            <a:endParaRPr lang="en-US" dirty="0"/>
          </a:p>
        </p:txBody>
      </p:sp>
      <p:sp>
        <p:nvSpPr>
          <p:cNvPr id="4" name="Slide Number Placeholder 3"/>
          <p:cNvSpPr>
            <a:spLocks noGrp="1"/>
          </p:cNvSpPr>
          <p:nvPr>
            <p:ph type="sldNum" sz="quarter" idx="10"/>
          </p:nvPr>
        </p:nvSpPr>
        <p:spPr/>
        <p:txBody>
          <a:bodyPr/>
          <a:lstStyle/>
          <a:p>
            <a:fld id="{B7D887CD-D618-4290-A537-43A0D451E241}" type="slidenum">
              <a:rPr lang="en-US" smtClean="0">
                <a:solidFill>
                  <a:prstClr val="black"/>
                </a:solidFill>
              </a:rPr>
              <a:pPr/>
              <a:t>21</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dirty="0" smtClean="0"/>
              <a:t>WVU/CED/PBS Overview/11-2015</a:t>
            </a:r>
            <a:endParaRPr lang="en-US" dirty="0"/>
          </a:p>
        </p:txBody>
      </p:sp>
    </p:spTree>
    <p:extLst>
      <p:ext uri="{BB962C8B-B14F-4D97-AF65-F5344CB8AC3E}">
        <p14:creationId xmlns:p14="http://schemas.microsoft.com/office/powerpoint/2010/main" val="4651329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061611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some of your precursor behaviors? Does anyone grit their teeth or make a fist? This is a good thing</a:t>
            </a:r>
            <a:r>
              <a:rPr lang="en-US" baseline="0" dirty="0" smtClean="0"/>
              <a:t> to know what someone’s precursor behavior is so you can help them calm down before the problem behavior starts.</a:t>
            </a:r>
            <a:endParaRPr lang="en-US" dirty="0"/>
          </a:p>
        </p:txBody>
      </p:sp>
      <p:sp>
        <p:nvSpPr>
          <p:cNvPr id="4" name="Slide Number Placeholder 3"/>
          <p:cNvSpPr>
            <a:spLocks noGrp="1"/>
          </p:cNvSpPr>
          <p:nvPr>
            <p:ph type="sldNum" sz="quarter" idx="10"/>
          </p:nvPr>
        </p:nvSpPr>
        <p:spPr/>
        <p:txBody>
          <a:bodyPr/>
          <a:lstStyle/>
          <a:p>
            <a:fld id="{B7D887CD-D618-4290-A537-43A0D451E241}" type="slidenum">
              <a:rPr lang="en-US" smtClean="0">
                <a:solidFill>
                  <a:prstClr val="black"/>
                </a:solidFill>
              </a:rPr>
              <a:pPr/>
              <a:t>23</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dirty="0" smtClean="0"/>
              <a:t>WVU/CED/PBS Overview/11-2015</a:t>
            </a:r>
            <a:endParaRPr lang="en-US" dirty="0"/>
          </a:p>
        </p:txBody>
      </p:sp>
    </p:spTree>
    <p:extLst>
      <p:ext uri="{BB962C8B-B14F-4D97-AF65-F5344CB8AC3E}">
        <p14:creationId xmlns:p14="http://schemas.microsoft.com/office/powerpoint/2010/main" val="3894149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6D1CAF6B-E2AC-4090-A06A-92EEAD201444}" type="slidenum">
              <a:rPr lang="en-US" smtClean="0"/>
              <a:pPr/>
              <a:t>2</a:t>
            </a:fld>
            <a:endParaRPr lang="en-US" dirty="0"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dirty="0" smtClean="0"/>
          </a:p>
        </p:txBody>
      </p:sp>
      <p:sp>
        <p:nvSpPr>
          <p:cNvPr id="2" name="Footer Placeholder 1"/>
          <p:cNvSpPr>
            <a:spLocks noGrp="1"/>
          </p:cNvSpPr>
          <p:nvPr>
            <p:ph type="ftr" sz="quarter" idx="10"/>
          </p:nvPr>
        </p:nvSpPr>
        <p:spPr/>
        <p:txBody>
          <a:bodyPr/>
          <a:lstStyle/>
          <a:p>
            <a:r>
              <a:rPr lang="en-US" dirty="0" smtClean="0"/>
              <a:t>WVU/CED/PBS Overview/11-2015</a:t>
            </a:r>
            <a:endParaRPr lang="en-US" dirty="0"/>
          </a:p>
        </p:txBody>
      </p:sp>
    </p:spTree>
    <p:extLst>
      <p:ext uri="{BB962C8B-B14F-4D97-AF65-F5344CB8AC3E}">
        <p14:creationId xmlns:p14="http://schemas.microsoft.com/office/powerpoint/2010/main" val="6388236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There </a:t>
            </a:r>
            <a:r>
              <a:rPr lang="en-US" dirty="0"/>
              <a:t>is always a reason why we do what we do.</a:t>
            </a:r>
          </a:p>
          <a:p>
            <a:pPr marL="171432" indent="-171432">
              <a:buFontTx/>
              <a:buChar char="-"/>
            </a:pPr>
            <a:endParaRPr lang="en-US" dirty="0" smtClean="0"/>
          </a:p>
        </p:txBody>
      </p:sp>
      <p:sp>
        <p:nvSpPr>
          <p:cNvPr id="5" name="Slide Number Placeholder 4"/>
          <p:cNvSpPr>
            <a:spLocks noGrp="1"/>
          </p:cNvSpPr>
          <p:nvPr>
            <p:ph type="sldNum" sz="quarter" idx="11"/>
          </p:nvPr>
        </p:nvSpPr>
        <p:spPr/>
        <p:txBody>
          <a:bodyPr/>
          <a:lstStyle/>
          <a:p>
            <a:fld id="{B7D887CD-D618-4290-A537-43A0D451E241}" type="slidenum">
              <a:rPr lang="en-US" smtClean="0">
                <a:solidFill>
                  <a:prstClr val="black"/>
                </a:solidFill>
              </a:rPr>
              <a:pPr/>
              <a:t>24</a:t>
            </a:fld>
            <a:endParaRPr lang="en-US" dirty="0">
              <a:solidFill>
                <a:prstClr val="black"/>
              </a:solidFill>
            </a:endParaRPr>
          </a:p>
        </p:txBody>
      </p:sp>
      <p:sp>
        <p:nvSpPr>
          <p:cNvPr id="4" name="Footer Placeholder 3"/>
          <p:cNvSpPr>
            <a:spLocks noGrp="1"/>
          </p:cNvSpPr>
          <p:nvPr>
            <p:ph type="ftr" sz="quarter" idx="12"/>
          </p:nvPr>
        </p:nvSpPr>
        <p:spPr/>
        <p:txBody>
          <a:bodyPr/>
          <a:lstStyle/>
          <a:p>
            <a:r>
              <a:rPr lang="en-US" dirty="0" smtClean="0"/>
              <a:t>WVU/CED/PBS Overview/11-2015</a:t>
            </a:r>
            <a:endParaRPr lang="en-US" dirty="0"/>
          </a:p>
        </p:txBody>
      </p:sp>
    </p:spTree>
    <p:extLst>
      <p:ext uri="{BB962C8B-B14F-4D97-AF65-F5344CB8AC3E}">
        <p14:creationId xmlns:p14="http://schemas.microsoft.com/office/powerpoint/2010/main" val="18519516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32" indent="-171432">
              <a:buFont typeface="Arial" panose="020B0604020202020204" pitchFamily="34" charset="0"/>
              <a:buChar char="•"/>
            </a:pPr>
            <a:r>
              <a:rPr lang="en-US" dirty="0" smtClean="0"/>
              <a:t>Observable</a:t>
            </a:r>
            <a:r>
              <a:rPr lang="en-US" baseline="0" dirty="0" smtClean="0"/>
              <a:t> and measurable-this does not include things like ‘angry, depressed, annoyed, etc.”  What does angry look like?  These types of descriptions must be made observable and measureable.</a:t>
            </a:r>
            <a:endParaRPr lang="en-US" dirty="0" smtClean="0"/>
          </a:p>
          <a:p>
            <a:pPr marL="171432" indent="-171432">
              <a:buFont typeface="Arial" panose="020B0604020202020204" pitchFamily="34" charset="0"/>
              <a:buChar char="•"/>
            </a:pPr>
            <a:endParaRPr lang="en-US" dirty="0" smtClean="0"/>
          </a:p>
          <a:p>
            <a:pPr marL="171432" indent="-171432">
              <a:buFont typeface="Arial" panose="020B0604020202020204" pitchFamily="34" charset="0"/>
              <a:buChar char="•"/>
            </a:pPr>
            <a:r>
              <a:rPr lang="en-US" dirty="0" smtClean="0"/>
              <a:t>Make the definition be clearly understandable across environments and providers.</a:t>
            </a:r>
          </a:p>
          <a:p>
            <a:pPr marL="171432" indent="-171432">
              <a:buFont typeface="Arial" panose="020B0604020202020204" pitchFamily="34" charset="0"/>
              <a:buChar char="•"/>
            </a:pPr>
            <a:endParaRPr lang="en-US" dirty="0" smtClean="0"/>
          </a:p>
          <a:p>
            <a:pPr marL="171432" indent="-171432">
              <a:buFont typeface="Arial" panose="020B0604020202020204" pitchFamily="34" charset="0"/>
              <a:buChar char="•"/>
            </a:pPr>
            <a:r>
              <a:rPr lang="en-US" dirty="0" smtClean="0"/>
              <a:t>Everyone should agree on</a:t>
            </a:r>
            <a:r>
              <a:rPr lang="en-US" baseline="0" dirty="0" smtClean="0"/>
              <a:t> the specific target problem behavior as well as the replacement behavior you want to teach them. </a:t>
            </a:r>
            <a:r>
              <a:rPr lang="en-US" dirty="0" smtClean="0"/>
              <a:t>This is essential for good data collection.</a:t>
            </a:r>
          </a:p>
          <a:p>
            <a:pPr marL="171432" indent="-171432">
              <a:buFont typeface="Arial" panose="020B0604020202020204" pitchFamily="34" charset="0"/>
              <a:buChar char="•"/>
            </a:pPr>
            <a:endParaRPr lang="en-US" dirty="0" smtClean="0"/>
          </a:p>
          <a:p>
            <a:pPr marL="171432" indent="-171432">
              <a:buFont typeface="Arial" panose="020B0604020202020204" pitchFamily="34" charset="0"/>
              <a:buChar char="•"/>
            </a:pPr>
            <a:r>
              <a:rPr lang="en-US" dirty="0" smtClean="0"/>
              <a:t>If you have questions,</a:t>
            </a:r>
            <a:r>
              <a:rPr lang="en-US" baseline="0" dirty="0" smtClean="0"/>
              <a:t> ask the BSP.</a:t>
            </a:r>
            <a:endParaRPr lang="en-US" dirty="0"/>
          </a:p>
        </p:txBody>
      </p:sp>
      <p:sp>
        <p:nvSpPr>
          <p:cNvPr id="4" name="Slide Number Placeholder 3"/>
          <p:cNvSpPr>
            <a:spLocks noGrp="1"/>
          </p:cNvSpPr>
          <p:nvPr>
            <p:ph type="sldNum" sz="quarter" idx="10"/>
          </p:nvPr>
        </p:nvSpPr>
        <p:spPr/>
        <p:txBody>
          <a:bodyPr/>
          <a:lstStyle/>
          <a:p>
            <a:fld id="{ED5E5389-F913-48A6-B6E7-046F164624EA}" type="slidenum">
              <a:rPr lang="en-US" smtClean="0">
                <a:solidFill>
                  <a:prstClr val="black"/>
                </a:solidFill>
              </a:rPr>
              <a:pPr/>
              <a:t>25</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dirty="0" smtClean="0"/>
              <a:t>WVU/CED/PBS Overview/11-2015</a:t>
            </a:r>
            <a:endParaRPr lang="en-US" dirty="0"/>
          </a:p>
        </p:txBody>
      </p:sp>
    </p:spTree>
    <p:extLst>
      <p:ext uri="{BB962C8B-B14F-4D97-AF65-F5344CB8AC3E}">
        <p14:creationId xmlns:p14="http://schemas.microsoft.com/office/powerpoint/2010/main" val="9945786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2" indent="-171432">
              <a:buFont typeface="Arial" panose="020B0604020202020204" pitchFamily="34" charset="0"/>
              <a:buChar char="•"/>
            </a:pPr>
            <a:r>
              <a:rPr lang="en-US" dirty="0" smtClean="0"/>
              <a:t>If</a:t>
            </a:r>
            <a:r>
              <a:rPr lang="en-US" baseline="0" dirty="0" smtClean="0"/>
              <a:t> a person lacks communication or social skills, they might engage in behaviors like physical aggression that we might consider maladaptive.</a:t>
            </a:r>
          </a:p>
          <a:p>
            <a:pPr marL="171432" indent="-171432">
              <a:buFont typeface="Arial" panose="020B0604020202020204" pitchFamily="34" charset="0"/>
              <a:buChar char="•"/>
            </a:pPr>
            <a:endParaRPr lang="en-US" baseline="0" dirty="0" smtClean="0"/>
          </a:p>
          <a:p>
            <a:pPr marL="171432" indent="-171432">
              <a:buFont typeface="Arial" panose="020B0604020202020204" pitchFamily="34" charset="0"/>
              <a:buChar char="•"/>
            </a:pPr>
            <a:r>
              <a:rPr lang="en-US" baseline="0" dirty="0" smtClean="0"/>
              <a:t>For that person who might not be able to verbalize and/or wait for what they want or need, aggressive behavior might be a very quick and effective way to obtain those things.  So, if you can identify what a person is trying to get when they display their behavior, you can try and teach them more adaptive, </a:t>
            </a:r>
            <a:r>
              <a:rPr lang="en-US" b="1" baseline="0" dirty="0" smtClean="0"/>
              <a:t>replacement</a:t>
            </a:r>
            <a:r>
              <a:rPr lang="en-US" baseline="0" dirty="0" smtClean="0"/>
              <a:t> behaviors.  </a:t>
            </a:r>
            <a:endParaRPr lang="en-US" dirty="0"/>
          </a:p>
        </p:txBody>
      </p:sp>
      <p:sp>
        <p:nvSpPr>
          <p:cNvPr id="5" name="Slide Number Placeholder 4"/>
          <p:cNvSpPr>
            <a:spLocks noGrp="1"/>
          </p:cNvSpPr>
          <p:nvPr>
            <p:ph type="sldNum" sz="quarter" idx="11"/>
          </p:nvPr>
        </p:nvSpPr>
        <p:spPr/>
        <p:txBody>
          <a:bodyPr/>
          <a:lstStyle/>
          <a:p>
            <a:fld id="{B7D887CD-D618-4290-A537-43A0D451E241}" type="slidenum">
              <a:rPr lang="en-US" smtClean="0">
                <a:solidFill>
                  <a:prstClr val="black"/>
                </a:solidFill>
              </a:rPr>
              <a:pPr/>
              <a:t>26</a:t>
            </a:fld>
            <a:endParaRPr lang="en-US" dirty="0">
              <a:solidFill>
                <a:prstClr val="black"/>
              </a:solidFill>
            </a:endParaRPr>
          </a:p>
        </p:txBody>
      </p:sp>
      <p:sp>
        <p:nvSpPr>
          <p:cNvPr id="4" name="Footer Placeholder 3"/>
          <p:cNvSpPr>
            <a:spLocks noGrp="1"/>
          </p:cNvSpPr>
          <p:nvPr>
            <p:ph type="ftr" sz="quarter" idx="12"/>
          </p:nvPr>
        </p:nvSpPr>
        <p:spPr/>
        <p:txBody>
          <a:bodyPr/>
          <a:lstStyle/>
          <a:p>
            <a:r>
              <a:rPr lang="en-US" dirty="0" smtClean="0"/>
              <a:t>WVU/CED/PBS Overview/11-2015</a:t>
            </a:r>
            <a:endParaRPr lang="en-US" dirty="0"/>
          </a:p>
        </p:txBody>
      </p:sp>
    </p:spTree>
    <p:extLst>
      <p:ext uri="{BB962C8B-B14F-4D97-AF65-F5344CB8AC3E}">
        <p14:creationId xmlns:p14="http://schemas.microsoft.com/office/powerpoint/2010/main" val="33209043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Emphasize</a:t>
            </a:r>
            <a:r>
              <a:rPr lang="en-US" baseline="0" dirty="0" smtClean="0"/>
              <a:t> that consequences:</a:t>
            </a:r>
          </a:p>
          <a:p>
            <a:pPr marL="171450" indent="-171450">
              <a:buFont typeface="Arial" panose="020B0604020202020204" pitchFamily="34" charset="0"/>
              <a:buChar char="•"/>
            </a:pPr>
            <a:r>
              <a:rPr lang="en-US" baseline="0" dirty="0" smtClean="0"/>
              <a:t>Are what the person gets or gets away from following the target behavior</a:t>
            </a:r>
          </a:p>
          <a:p>
            <a:pPr marL="171450" indent="-171450">
              <a:buFont typeface="Arial" panose="020B0604020202020204" pitchFamily="34" charset="0"/>
              <a:buChar char="•"/>
            </a:pPr>
            <a:r>
              <a:rPr lang="en-US" baseline="0" dirty="0" smtClean="0"/>
              <a:t>Don’t inherently refer to something bad, disciplinary, or punishing</a:t>
            </a:r>
          </a:p>
          <a:p>
            <a:pPr marL="628650" lvl="1" indent="-171450">
              <a:buFont typeface="Arial" panose="020B0604020202020204" pitchFamily="34" charset="0"/>
              <a:buChar char="•"/>
            </a:pPr>
            <a:r>
              <a:rPr lang="en-US" baseline="0" dirty="0" smtClean="0"/>
              <a:t>Did they get attention?</a:t>
            </a:r>
          </a:p>
          <a:p>
            <a:pPr marL="628650" lvl="1" indent="-171450">
              <a:buFont typeface="Arial" panose="020B0604020202020204" pitchFamily="34" charset="0"/>
              <a:buChar char="•"/>
            </a:pPr>
            <a:r>
              <a:rPr lang="en-US" baseline="0" dirty="0" smtClean="0"/>
              <a:t>Did they get out of something?</a:t>
            </a:r>
          </a:p>
          <a:p>
            <a:pPr marL="628650" lvl="1" indent="-171450">
              <a:buFont typeface="Arial" panose="020B0604020202020204" pitchFamily="34" charset="0"/>
              <a:buChar char="•"/>
            </a:pPr>
            <a:r>
              <a:rPr lang="en-US" baseline="0" dirty="0" smtClean="0"/>
              <a:t>What did they get or get away from?</a:t>
            </a:r>
          </a:p>
          <a:p>
            <a:pPr marL="628650" lvl="1" indent="-171450">
              <a:buFont typeface="Arial" panose="020B0604020202020204" pitchFamily="34" charset="0"/>
              <a:buChar char="•"/>
            </a:pPr>
            <a:r>
              <a:rPr lang="en-US" baseline="0" dirty="0" smtClean="0"/>
              <a:t>What was the payoff for the behavior?</a:t>
            </a:r>
          </a:p>
        </p:txBody>
      </p:sp>
      <p:sp>
        <p:nvSpPr>
          <p:cNvPr id="5" name="Slide Number Placeholder 4"/>
          <p:cNvSpPr>
            <a:spLocks noGrp="1"/>
          </p:cNvSpPr>
          <p:nvPr>
            <p:ph type="sldNum" sz="quarter" idx="11"/>
          </p:nvPr>
        </p:nvSpPr>
        <p:spPr/>
        <p:txBody>
          <a:bodyPr/>
          <a:lstStyle/>
          <a:p>
            <a:fld id="{B7D887CD-D618-4290-A537-43A0D451E241}" type="slidenum">
              <a:rPr lang="en-US" smtClean="0">
                <a:solidFill>
                  <a:prstClr val="black"/>
                </a:solidFill>
              </a:rPr>
              <a:pPr/>
              <a:t>27</a:t>
            </a:fld>
            <a:endParaRPr lang="en-US" dirty="0">
              <a:solidFill>
                <a:prstClr val="black"/>
              </a:solidFill>
            </a:endParaRPr>
          </a:p>
        </p:txBody>
      </p:sp>
      <p:sp>
        <p:nvSpPr>
          <p:cNvPr id="4" name="Footer Placeholder 3"/>
          <p:cNvSpPr>
            <a:spLocks noGrp="1"/>
          </p:cNvSpPr>
          <p:nvPr>
            <p:ph type="ftr" sz="quarter" idx="12"/>
          </p:nvPr>
        </p:nvSpPr>
        <p:spPr/>
        <p:txBody>
          <a:bodyPr/>
          <a:lstStyle/>
          <a:p>
            <a:r>
              <a:rPr lang="en-US" dirty="0" smtClean="0"/>
              <a:t>WVU/CED/PBS Overview/11-2015</a:t>
            </a:r>
            <a:endParaRPr lang="en-US" dirty="0"/>
          </a:p>
        </p:txBody>
      </p:sp>
    </p:spTree>
    <p:extLst>
      <p:ext uri="{BB962C8B-B14F-4D97-AF65-F5344CB8AC3E}">
        <p14:creationId xmlns:p14="http://schemas.microsoft.com/office/powerpoint/2010/main" val="37612309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functions are the</a:t>
            </a:r>
            <a:r>
              <a:rPr lang="en-US" baseline="0" dirty="0" smtClean="0"/>
              <a:t> reason why the behavior occurred, which can be determined by looking at what has happened immediately after the behaviors occurred.</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The same behavior (e.g., hitting someone) can serve different functions at different times, for different individuals, and someone might be displaying the same behavior to serve more than one function.  </a:t>
            </a:r>
          </a:p>
        </p:txBody>
      </p:sp>
      <p:sp>
        <p:nvSpPr>
          <p:cNvPr id="5" name="Slide Number Placeholder 4"/>
          <p:cNvSpPr>
            <a:spLocks noGrp="1"/>
          </p:cNvSpPr>
          <p:nvPr>
            <p:ph type="sldNum" sz="quarter" idx="11"/>
          </p:nvPr>
        </p:nvSpPr>
        <p:spPr/>
        <p:txBody>
          <a:bodyPr/>
          <a:lstStyle/>
          <a:p>
            <a:fld id="{B7D887CD-D618-4290-A537-43A0D451E241}" type="slidenum">
              <a:rPr lang="en-US" smtClean="0">
                <a:solidFill>
                  <a:prstClr val="black"/>
                </a:solidFill>
              </a:rPr>
              <a:pPr/>
              <a:t>28</a:t>
            </a:fld>
            <a:endParaRPr lang="en-US" dirty="0">
              <a:solidFill>
                <a:prstClr val="black"/>
              </a:solidFill>
            </a:endParaRPr>
          </a:p>
        </p:txBody>
      </p:sp>
      <p:sp>
        <p:nvSpPr>
          <p:cNvPr id="4" name="Footer Placeholder 3"/>
          <p:cNvSpPr>
            <a:spLocks noGrp="1"/>
          </p:cNvSpPr>
          <p:nvPr>
            <p:ph type="ftr" sz="quarter" idx="12"/>
          </p:nvPr>
        </p:nvSpPr>
        <p:spPr/>
        <p:txBody>
          <a:bodyPr/>
          <a:lstStyle/>
          <a:p>
            <a:r>
              <a:rPr lang="en-US" dirty="0" smtClean="0"/>
              <a:t>WVU/CED/PBS Overview/11-2015</a:t>
            </a:r>
            <a:endParaRPr lang="en-US" dirty="0"/>
          </a:p>
        </p:txBody>
      </p:sp>
    </p:spTree>
    <p:extLst>
      <p:ext uri="{BB962C8B-B14F-4D97-AF65-F5344CB8AC3E}">
        <p14:creationId xmlns:p14="http://schemas.microsoft.com/office/powerpoint/2010/main" val="41225781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CD1FDB-CE02-974B-9AB1-974DAEB1C6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40830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2" indent="-171432">
              <a:buFont typeface="Arial" panose="020B0604020202020204" pitchFamily="34" charset="0"/>
              <a:buChar char="•"/>
            </a:pPr>
            <a:r>
              <a:rPr lang="en-US" dirty="0" smtClean="0"/>
              <a:t>All behavior happens for a reason.</a:t>
            </a:r>
          </a:p>
          <a:p>
            <a:pPr marL="171432" indent="-171432">
              <a:buFont typeface="Arial" panose="020B0604020202020204" pitchFamily="34" charset="0"/>
              <a:buChar char="•"/>
            </a:pPr>
            <a:endParaRPr lang="en-US" dirty="0" smtClean="0"/>
          </a:p>
          <a:p>
            <a:pPr marL="171432" indent="-171432">
              <a:buFont typeface="Arial" panose="020B0604020202020204" pitchFamily="34" charset="0"/>
              <a:buChar char="•"/>
            </a:pPr>
            <a:r>
              <a:rPr lang="en-US" dirty="0" smtClean="0"/>
              <a:t>What need is the behavior communicating?</a:t>
            </a:r>
          </a:p>
          <a:p>
            <a:pPr marL="171432" indent="-171432">
              <a:buFont typeface="Arial" panose="020B0604020202020204" pitchFamily="34" charset="0"/>
              <a:buChar char="•"/>
            </a:pPr>
            <a:endParaRPr lang="en-US" dirty="0" smtClean="0"/>
          </a:p>
          <a:p>
            <a:pPr marL="171432" indent="-171432">
              <a:buFont typeface="Arial" panose="020B0604020202020204" pitchFamily="34" charset="0"/>
              <a:buChar char="•"/>
            </a:pPr>
            <a:r>
              <a:rPr lang="en-US" dirty="0" smtClean="0"/>
              <a:t>Sometimes</a:t>
            </a:r>
            <a:r>
              <a:rPr lang="en-US" baseline="0" dirty="0" smtClean="0"/>
              <a:t> we don’t see the reinforcer.  For example:</a:t>
            </a:r>
          </a:p>
          <a:p>
            <a:pPr marL="628584" lvl="1" indent="-171432">
              <a:buFont typeface="Arial" panose="020B0604020202020204" pitchFamily="34" charset="0"/>
              <a:buChar char="•"/>
            </a:pPr>
            <a:r>
              <a:rPr lang="en-US" baseline="0" dirty="0" smtClean="0"/>
              <a:t>Talking to a student who is misbehaving in class.  </a:t>
            </a:r>
          </a:p>
          <a:p>
            <a:pPr marL="628584" lvl="1" indent="-171432">
              <a:buFont typeface="Arial" panose="020B0604020202020204" pitchFamily="34" charset="0"/>
              <a:buChar char="•"/>
            </a:pPr>
            <a:r>
              <a:rPr lang="en-US" baseline="0" dirty="0" smtClean="0"/>
              <a:t>Allowing a resident to avoid a chore when he/she curses.</a:t>
            </a:r>
          </a:p>
          <a:p>
            <a:pPr marL="628632" lvl="1" indent="-171432">
              <a:buFont typeface="Arial" panose="020B0604020202020204" pitchFamily="34" charset="0"/>
              <a:buChar char="•"/>
            </a:pPr>
            <a:r>
              <a:rPr lang="en-US" baseline="0" dirty="0" smtClean="0"/>
              <a:t>What happens when a student breaks a school code of conduct?  He or she may get suspended.  If that student finds school aversive, do you see how the suspension rewards the unwanted behavior?</a:t>
            </a:r>
          </a:p>
        </p:txBody>
      </p:sp>
      <p:sp>
        <p:nvSpPr>
          <p:cNvPr id="5" name="Slide Number Placeholder 4"/>
          <p:cNvSpPr>
            <a:spLocks noGrp="1"/>
          </p:cNvSpPr>
          <p:nvPr>
            <p:ph type="sldNum" sz="quarter" idx="11"/>
          </p:nvPr>
        </p:nvSpPr>
        <p:spPr/>
        <p:txBody>
          <a:bodyPr/>
          <a:lstStyle/>
          <a:p>
            <a:fld id="{B7D887CD-D618-4290-A537-43A0D451E241}" type="slidenum">
              <a:rPr lang="en-US" smtClean="0">
                <a:solidFill>
                  <a:prstClr val="black"/>
                </a:solidFill>
              </a:rPr>
              <a:pPr/>
              <a:t>30</a:t>
            </a:fld>
            <a:endParaRPr lang="en-US" dirty="0">
              <a:solidFill>
                <a:prstClr val="black"/>
              </a:solidFill>
            </a:endParaRPr>
          </a:p>
        </p:txBody>
      </p:sp>
      <p:sp>
        <p:nvSpPr>
          <p:cNvPr id="4" name="Footer Placeholder 3"/>
          <p:cNvSpPr>
            <a:spLocks noGrp="1"/>
          </p:cNvSpPr>
          <p:nvPr>
            <p:ph type="ftr" sz="quarter" idx="12"/>
          </p:nvPr>
        </p:nvSpPr>
        <p:spPr/>
        <p:txBody>
          <a:bodyPr/>
          <a:lstStyle/>
          <a:p>
            <a:r>
              <a:rPr lang="en-US" dirty="0" smtClean="0"/>
              <a:t>WVU/CED/PBS Overview/11-2015</a:t>
            </a:r>
            <a:endParaRPr lang="en-US" dirty="0"/>
          </a:p>
        </p:txBody>
      </p:sp>
    </p:spTree>
    <p:extLst>
      <p:ext uri="{BB962C8B-B14F-4D97-AF65-F5344CB8AC3E}">
        <p14:creationId xmlns:p14="http://schemas.microsoft.com/office/powerpoint/2010/main" val="27146675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B7D887CD-D618-4290-A537-43A0D451E241}" type="slidenum">
              <a:rPr lang="en-US" smtClean="0">
                <a:solidFill>
                  <a:prstClr val="black"/>
                </a:solidFill>
              </a:rPr>
              <a:pPr/>
              <a:t>32</a:t>
            </a:fld>
            <a:endParaRPr lang="en-US" dirty="0">
              <a:solidFill>
                <a:prstClr val="black"/>
              </a:solidFill>
            </a:endParaRPr>
          </a:p>
        </p:txBody>
      </p:sp>
      <p:sp>
        <p:nvSpPr>
          <p:cNvPr id="4" name="Footer Placeholder 3"/>
          <p:cNvSpPr>
            <a:spLocks noGrp="1"/>
          </p:cNvSpPr>
          <p:nvPr>
            <p:ph type="ftr" sz="quarter" idx="12"/>
          </p:nvPr>
        </p:nvSpPr>
        <p:spPr/>
        <p:txBody>
          <a:bodyPr/>
          <a:lstStyle/>
          <a:p>
            <a:r>
              <a:rPr lang="en-US" dirty="0" smtClean="0"/>
              <a:t>WVU/CED/PBS Overview/11-2015</a:t>
            </a:r>
            <a:endParaRPr lang="en-US" dirty="0"/>
          </a:p>
        </p:txBody>
      </p:sp>
    </p:spTree>
    <p:extLst>
      <p:ext uri="{BB962C8B-B14F-4D97-AF65-F5344CB8AC3E}">
        <p14:creationId xmlns:p14="http://schemas.microsoft.com/office/powerpoint/2010/main" val="15927961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just examples.  </a:t>
            </a:r>
            <a:endParaRPr lang="en-US" dirty="0"/>
          </a:p>
        </p:txBody>
      </p:sp>
      <p:sp>
        <p:nvSpPr>
          <p:cNvPr id="5" name="Slide Number Placeholder 4"/>
          <p:cNvSpPr>
            <a:spLocks noGrp="1"/>
          </p:cNvSpPr>
          <p:nvPr>
            <p:ph type="sldNum" sz="quarter" idx="11"/>
          </p:nvPr>
        </p:nvSpPr>
        <p:spPr/>
        <p:txBody>
          <a:bodyPr/>
          <a:lstStyle/>
          <a:p>
            <a:fld id="{B7D887CD-D618-4290-A537-43A0D451E241}" type="slidenum">
              <a:rPr lang="en-US" smtClean="0">
                <a:solidFill>
                  <a:prstClr val="black"/>
                </a:solidFill>
              </a:rPr>
              <a:pPr/>
              <a:t>33</a:t>
            </a:fld>
            <a:endParaRPr lang="en-US" dirty="0">
              <a:solidFill>
                <a:prstClr val="black"/>
              </a:solidFill>
            </a:endParaRPr>
          </a:p>
        </p:txBody>
      </p:sp>
      <p:sp>
        <p:nvSpPr>
          <p:cNvPr id="4" name="Footer Placeholder 3"/>
          <p:cNvSpPr>
            <a:spLocks noGrp="1"/>
          </p:cNvSpPr>
          <p:nvPr>
            <p:ph type="ftr" sz="quarter" idx="12"/>
          </p:nvPr>
        </p:nvSpPr>
        <p:spPr/>
        <p:txBody>
          <a:bodyPr/>
          <a:lstStyle/>
          <a:p>
            <a:r>
              <a:rPr lang="en-US" dirty="0" smtClean="0"/>
              <a:t>WVU/CED/PBS Overview/11-2015</a:t>
            </a:r>
            <a:endParaRPr lang="en-US" dirty="0"/>
          </a:p>
        </p:txBody>
      </p:sp>
    </p:spTree>
    <p:extLst>
      <p:ext uri="{BB962C8B-B14F-4D97-AF65-F5344CB8AC3E}">
        <p14:creationId xmlns:p14="http://schemas.microsoft.com/office/powerpoint/2010/main" val="42440421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B7D887CD-D618-4290-A537-43A0D451E241}" type="slidenum">
              <a:rPr lang="en-US" smtClean="0">
                <a:solidFill>
                  <a:prstClr val="black"/>
                </a:solidFill>
              </a:rPr>
              <a:pPr/>
              <a:t>34</a:t>
            </a:fld>
            <a:endParaRPr lang="en-US" dirty="0">
              <a:solidFill>
                <a:prstClr val="black"/>
              </a:solidFill>
            </a:endParaRPr>
          </a:p>
        </p:txBody>
      </p:sp>
      <p:sp>
        <p:nvSpPr>
          <p:cNvPr id="4" name="Footer Placeholder 3"/>
          <p:cNvSpPr>
            <a:spLocks noGrp="1"/>
          </p:cNvSpPr>
          <p:nvPr>
            <p:ph type="ftr" sz="quarter" idx="12"/>
          </p:nvPr>
        </p:nvSpPr>
        <p:spPr/>
        <p:txBody>
          <a:bodyPr/>
          <a:lstStyle/>
          <a:p>
            <a:r>
              <a:rPr lang="en-US" dirty="0" smtClean="0"/>
              <a:t>WVU/CED/PBS Overview/11-2015</a:t>
            </a:r>
            <a:endParaRPr lang="en-US" dirty="0"/>
          </a:p>
        </p:txBody>
      </p:sp>
    </p:spTree>
    <p:extLst>
      <p:ext uri="{BB962C8B-B14F-4D97-AF65-F5344CB8AC3E}">
        <p14:creationId xmlns:p14="http://schemas.microsoft.com/office/powerpoint/2010/main" val="4121040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Key Talking Points: Recommendation is to start out explaining that your program is a part of CED, then lead into program information and training topic</a:t>
            </a:r>
          </a:p>
          <a:p>
            <a:r>
              <a:rPr lang="en-US" altLang="en-US" smtClean="0"/>
              <a:t>-CED is a unit within West Virginia University (WVU), Health Sciences, and because of the placement within the University, has access and alignment within the Schools of Pharmacy, Public Health, Nursing, Medicine and Dentistry. </a:t>
            </a:r>
          </a:p>
        </p:txBody>
      </p:sp>
    </p:spTree>
    <p:extLst>
      <p:ext uri="{BB962C8B-B14F-4D97-AF65-F5344CB8AC3E}">
        <p14:creationId xmlns:p14="http://schemas.microsoft.com/office/powerpoint/2010/main" val="15776214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Reinforcers are different for everybody, and can also change (sometimes, considerably) for the same person across time.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smtClean="0"/>
          </a:p>
          <a:p>
            <a:pPr marL="171450" indent="-171450">
              <a:buFont typeface="Arial" panose="020B0604020202020204" pitchFamily="34" charset="0"/>
              <a:buChar char="•"/>
            </a:pPr>
            <a:r>
              <a:rPr lang="en-US" dirty="0" smtClean="0"/>
              <a:t>It </a:t>
            </a:r>
            <a:r>
              <a:rPr lang="en-US" dirty="0"/>
              <a:t>is </a:t>
            </a:r>
            <a:r>
              <a:rPr lang="en-US" dirty="0" smtClean="0"/>
              <a:t>important</a:t>
            </a:r>
            <a:r>
              <a:rPr lang="en-US" baseline="0" dirty="0" smtClean="0"/>
              <a:t> </a:t>
            </a:r>
            <a:r>
              <a:rPr lang="en-US" dirty="0" smtClean="0"/>
              <a:t>to </a:t>
            </a:r>
            <a:r>
              <a:rPr lang="en-US" dirty="0"/>
              <a:t>continually </a:t>
            </a:r>
            <a:r>
              <a:rPr lang="en-US" dirty="0" smtClean="0"/>
              <a:t>reinforce behavior </a:t>
            </a:r>
            <a:r>
              <a:rPr lang="en-US" dirty="0"/>
              <a:t>when a </a:t>
            </a:r>
            <a:r>
              <a:rPr lang="en-US" dirty="0" smtClean="0"/>
              <a:t>person first demonstrates </a:t>
            </a:r>
            <a:r>
              <a:rPr lang="en-US" dirty="0"/>
              <a:t>appropriate life skills.  </a:t>
            </a:r>
          </a:p>
          <a:p>
            <a:pPr marL="171450" indent="-171450">
              <a:buFont typeface="Arial" panose="020B0604020202020204" pitchFamily="34" charset="0"/>
              <a:buChar char="•"/>
            </a:pPr>
            <a:endParaRPr lang="en-US" dirty="0"/>
          </a:p>
        </p:txBody>
      </p:sp>
      <p:sp>
        <p:nvSpPr>
          <p:cNvPr id="5" name="Slide Number Placeholder 4"/>
          <p:cNvSpPr>
            <a:spLocks noGrp="1"/>
          </p:cNvSpPr>
          <p:nvPr>
            <p:ph type="sldNum" sz="quarter" idx="11"/>
          </p:nvPr>
        </p:nvSpPr>
        <p:spPr/>
        <p:txBody>
          <a:bodyPr/>
          <a:lstStyle/>
          <a:p>
            <a:fld id="{B7D887CD-D618-4290-A537-43A0D451E241}" type="slidenum">
              <a:rPr lang="en-US" smtClean="0">
                <a:solidFill>
                  <a:prstClr val="black"/>
                </a:solidFill>
              </a:rPr>
              <a:pPr/>
              <a:t>35</a:t>
            </a:fld>
            <a:endParaRPr lang="en-US" dirty="0">
              <a:solidFill>
                <a:prstClr val="black"/>
              </a:solidFill>
            </a:endParaRPr>
          </a:p>
        </p:txBody>
      </p:sp>
      <p:sp>
        <p:nvSpPr>
          <p:cNvPr id="4" name="Footer Placeholder 3"/>
          <p:cNvSpPr>
            <a:spLocks noGrp="1"/>
          </p:cNvSpPr>
          <p:nvPr>
            <p:ph type="ftr" sz="quarter" idx="12"/>
          </p:nvPr>
        </p:nvSpPr>
        <p:spPr/>
        <p:txBody>
          <a:bodyPr/>
          <a:lstStyle/>
          <a:p>
            <a:r>
              <a:rPr lang="en-US" dirty="0" smtClean="0"/>
              <a:t>WVU/CED/PBS Overview/11-2015</a:t>
            </a:r>
            <a:endParaRPr lang="en-US" dirty="0"/>
          </a:p>
        </p:txBody>
      </p:sp>
    </p:spTree>
    <p:extLst>
      <p:ext uri="{BB962C8B-B14F-4D97-AF65-F5344CB8AC3E}">
        <p14:creationId xmlns:p14="http://schemas.microsoft.com/office/powerpoint/2010/main" val="11121111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Often, the</a:t>
            </a:r>
            <a:r>
              <a:rPr lang="en-US" baseline="0" dirty="0" smtClean="0"/>
              <a:t> main reinforcer someone is willing to work for is not immediately available.  </a:t>
            </a:r>
          </a:p>
          <a:p>
            <a:pPr marL="171450" indent="-171450">
              <a:buFont typeface="Arial" panose="020B0604020202020204" pitchFamily="34" charset="0"/>
              <a:buChar char="•"/>
            </a:pPr>
            <a:r>
              <a:rPr lang="en-US" baseline="0" dirty="0" smtClean="0"/>
              <a:t>We can provide the person with a symbol or token that can count towards receiving the reinforcer later.  </a:t>
            </a:r>
          </a:p>
          <a:p>
            <a:pPr marL="171450" indent="-171450">
              <a:buFont typeface="Arial" panose="020B0604020202020204" pitchFamily="34" charset="0"/>
              <a:buChar char="•"/>
            </a:pPr>
            <a:r>
              <a:rPr lang="en-US" baseline="0" dirty="0" smtClean="0"/>
              <a:t>The act of providing the person with tokens for appropriate behavior increases the number of positive interactions the person experiences in their day.</a:t>
            </a:r>
            <a:endParaRPr lang="en-US" dirty="0" smtClean="0"/>
          </a:p>
          <a:p>
            <a:pPr marL="171450" indent="-171450">
              <a:buFont typeface="Arial" panose="020B0604020202020204" pitchFamily="34" charset="0"/>
              <a:buChar char="•"/>
            </a:pPr>
            <a:r>
              <a:rPr lang="en-US" dirty="0" smtClean="0"/>
              <a:t>You are on token economies,</a:t>
            </a:r>
            <a:r>
              <a:rPr lang="en-US" baseline="0" dirty="0" smtClean="0"/>
              <a:t> too. Do you have a grocery store gas card? Or a gas station coffee card? You earn points for 20 cents off gas or a free coffee.  </a:t>
            </a:r>
          </a:p>
          <a:p>
            <a:pPr marL="628650" lvl="1" indent="-171450">
              <a:buFont typeface="Arial" panose="020B0604020202020204" pitchFamily="34" charset="0"/>
              <a:buChar char="•"/>
            </a:pPr>
            <a:r>
              <a:rPr lang="en-US" baseline="0" dirty="0" smtClean="0"/>
              <a:t>This probably increases your behavior of using those businesses.  </a:t>
            </a:r>
            <a:endParaRPr lang="en-US" dirty="0"/>
          </a:p>
        </p:txBody>
      </p:sp>
      <p:sp>
        <p:nvSpPr>
          <p:cNvPr id="4" name="Slide Number Placeholder 3"/>
          <p:cNvSpPr>
            <a:spLocks noGrp="1"/>
          </p:cNvSpPr>
          <p:nvPr>
            <p:ph type="sldNum" sz="quarter" idx="10"/>
          </p:nvPr>
        </p:nvSpPr>
        <p:spPr/>
        <p:txBody>
          <a:bodyPr/>
          <a:lstStyle/>
          <a:p>
            <a:fld id="{B7D887CD-D618-4290-A537-43A0D451E241}" type="slidenum">
              <a:rPr lang="en-US" smtClean="0">
                <a:solidFill>
                  <a:prstClr val="black"/>
                </a:solidFill>
              </a:rPr>
              <a:pPr/>
              <a:t>36</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dirty="0" smtClean="0"/>
              <a:t>WVU/CED/PBS Overview/11-2015</a:t>
            </a:r>
            <a:endParaRPr lang="en-US" dirty="0"/>
          </a:p>
        </p:txBody>
      </p:sp>
    </p:spTree>
    <p:extLst>
      <p:ext uri="{BB962C8B-B14F-4D97-AF65-F5344CB8AC3E}">
        <p14:creationId xmlns:p14="http://schemas.microsoft.com/office/powerpoint/2010/main" val="19001327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you make any bad decisions for yourself such as smoking, taking another helping of desert, or sleeping –in? You have the right to make those bad decisions for yourself as an American citizen and so do they!</a:t>
            </a:r>
          </a:p>
          <a:p>
            <a:r>
              <a:rPr lang="en-US" dirty="0" smtClean="0"/>
              <a:t>Unfortunately,</a:t>
            </a:r>
            <a:r>
              <a:rPr lang="en-US" baseline="0" dirty="0" smtClean="0"/>
              <a:t> y</a:t>
            </a:r>
            <a:r>
              <a:rPr lang="en-US" dirty="0" smtClean="0"/>
              <a:t>ou could</a:t>
            </a:r>
            <a:r>
              <a:rPr lang="en-US" baseline="0" dirty="0" smtClean="0"/>
              <a:t> be in a car wreck tomorrow, suffer a traumatic behavior injury tonight, you could easily be in their shoes.</a:t>
            </a:r>
            <a:endParaRPr lang="en-US" dirty="0"/>
          </a:p>
        </p:txBody>
      </p:sp>
      <p:sp>
        <p:nvSpPr>
          <p:cNvPr id="4" name="Slide Number Placeholder 3"/>
          <p:cNvSpPr>
            <a:spLocks noGrp="1"/>
          </p:cNvSpPr>
          <p:nvPr>
            <p:ph type="sldNum" sz="quarter" idx="10"/>
          </p:nvPr>
        </p:nvSpPr>
        <p:spPr/>
        <p:txBody>
          <a:bodyPr/>
          <a:lstStyle/>
          <a:p>
            <a:fld id="{B7D887CD-D618-4290-A537-43A0D451E241}" type="slidenum">
              <a:rPr lang="en-US" smtClean="0"/>
              <a:pPr/>
              <a:t>39</a:t>
            </a:fld>
            <a:endParaRPr lang="en-US" dirty="0"/>
          </a:p>
        </p:txBody>
      </p:sp>
      <p:sp>
        <p:nvSpPr>
          <p:cNvPr id="5" name="Footer Placeholder 4"/>
          <p:cNvSpPr>
            <a:spLocks noGrp="1"/>
          </p:cNvSpPr>
          <p:nvPr>
            <p:ph type="ftr" sz="quarter" idx="11"/>
          </p:nvPr>
        </p:nvSpPr>
        <p:spPr/>
        <p:txBody>
          <a:bodyPr/>
          <a:lstStyle/>
          <a:p>
            <a:r>
              <a:rPr lang="en-US" dirty="0" smtClean="0"/>
              <a:t>WVU/CED/PBS Overview/11-2015</a:t>
            </a:r>
            <a:endParaRPr lang="en-US" dirty="0"/>
          </a:p>
        </p:txBody>
      </p:sp>
    </p:spTree>
    <p:extLst>
      <p:ext uri="{BB962C8B-B14F-4D97-AF65-F5344CB8AC3E}">
        <p14:creationId xmlns:p14="http://schemas.microsoft.com/office/powerpoint/2010/main" val="9258747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People have different opinions and interests and we need to give the person as much choice and control over their own life as much as possible!</a:t>
            </a:r>
          </a:p>
          <a:p>
            <a:endParaRPr lang="en-US" dirty="0" smtClean="0"/>
          </a:p>
          <a:p>
            <a:pPr defTabSz="942289">
              <a:defRPr/>
            </a:pPr>
            <a:r>
              <a:rPr lang="en-US" dirty="0" smtClean="0">
                <a:solidFill>
                  <a:srgbClr val="FF0000"/>
                </a:solidFill>
              </a:rPr>
              <a:t>You </a:t>
            </a:r>
            <a:r>
              <a:rPr lang="en-US" dirty="0">
                <a:solidFill>
                  <a:srgbClr val="FF0000"/>
                </a:solidFill>
              </a:rPr>
              <a:t>can not force anyone to change! You can only give them the resources to make that decision for themselves.  </a:t>
            </a:r>
            <a:endParaRPr lang="en-US" dirty="0"/>
          </a:p>
        </p:txBody>
      </p:sp>
      <p:sp>
        <p:nvSpPr>
          <p:cNvPr id="4" name="Footer Placeholder 3"/>
          <p:cNvSpPr>
            <a:spLocks noGrp="1"/>
          </p:cNvSpPr>
          <p:nvPr>
            <p:ph type="ftr" sz="quarter" idx="10"/>
          </p:nvPr>
        </p:nvSpPr>
        <p:spPr/>
        <p:txBody>
          <a:bodyPr/>
          <a:lstStyle/>
          <a:p>
            <a:r>
              <a:rPr lang="en-US" dirty="0" smtClean="0"/>
              <a:t>WVU/CED/PBS Overview/11-2015</a:t>
            </a:r>
            <a:endParaRPr lang="en-US" dirty="0"/>
          </a:p>
        </p:txBody>
      </p:sp>
      <p:sp>
        <p:nvSpPr>
          <p:cNvPr id="5" name="Slide Number Placeholder 4"/>
          <p:cNvSpPr>
            <a:spLocks noGrp="1"/>
          </p:cNvSpPr>
          <p:nvPr>
            <p:ph type="sldNum" sz="quarter" idx="11"/>
          </p:nvPr>
        </p:nvSpPr>
        <p:spPr/>
        <p:txBody>
          <a:bodyPr/>
          <a:lstStyle/>
          <a:p>
            <a:fld id="{B7D887CD-D618-4290-A537-43A0D451E241}" type="slidenum">
              <a:rPr lang="en-US" smtClean="0"/>
              <a:pPr/>
              <a:t>40</a:t>
            </a:fld>
            <a:endParaRPr lang="en-US" dirty="0"/>
          </a:p>
        </p:txBody>
      </p:sp>
    </p:spTree>
    <p:extLst>
      <p:ext uri="{BB962C8B-B14F-4D97-AF65-F5344CB8AC3E}">
        <p14:creationId xmlns:p14="http://schemas.microsoft.com/office/powerpoint/2010/main" val="20737483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WVU/CED/PBS Overview/11-2015</a:t>
            </a:r>
            <a:endParaRPr lang="en-US" dirty="0"/>
          </a:p>
        </p:txBody>
      </p:sp>
      <p:sp>
        <p:nvSpPr>
          <p:cNvPr id="5" name="Slide Number Placeholder 4"/>
          <p:cNvSpPr>
            <a:spLocks noGrp="1"/>
          </p:cNvSpPr>
          <p:nvPr>
            <p:ph type="sldNum" sz="quarter" idx="11"/>
          </p:nvPr>
        </p:nvSpPr>
        <p:spPr/>
        <p:txBody>
          <a:bodyPr/>
          <a:lstStyle/>
          <a:p>
            <a:fld id="{ED5E5389-F913-48A6-B6E7-046F164624EA}" type="slidenum">
              <a:rPr lang="en-US" smtClean="0"/>
              <a:pPr/>
              <a:t>41</a:t>
            </a:fld>
            <a:endParaRPr lang="en-US" dirty="0"/>
          </a:p>
        </p:txBody>
      </p:sp>
    </p:spTree>
    <p:extLst>
      <p:ext uri="{BB962C8B-B14F-4D97-AF65-F5344CB8AC3E}">
        <p14:creationId xmlns:p14="http://schemas.microsoft.com/office/powerpoint/2010/main" val="475921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B7D887CD-D618-4290-A537-43A0D451E241}" type="slidenum">
              <a:rPr lang="en-US" smtClean="0">
                <a:solidFill>
                  <a:prstClr val="black"/>
                </a:solidFill>
              </a:rPr>
              <a:pPr/>
              <a:t>42</a:t>
            </a:fld>
            <a:endParaRPr lang="en-US" dirty="0">
              <a:solidFill>
                <a:prstClr val="black"/>
              </a:solidFill>
            </a:endParaRPr>
          </a:p>
        </p:txBody>
      </p:sp>
      <p:sp>
        <p:nvSpPr>
          <p:cNvPr id="4" name="Footer Placeholder 3"/>
          <p:cNvSpPr>
            <a:spLocks noGrp="1"/>
          </p:cNvSpPr>
          <p:nvPr>
            <p:ph type="ftr" sz="quarter" idx="12"/>
          </p:nvPr>
        </p:nvSpPr>
        <p:spPr/>
        <p:txBody>
          <a:bodyPr/>
          <a:lstStyle/>
          <a:p>
            <a:r>
              <a:rPr lang="en-US" dirty="0" smtClean="0"/>
              <a:t>WVU/CED/PBS Overview/11-2015</a:t>
            </a:r>
            <a:endParaRPr lang="en-US" dirty="0"/>
          </a:p>
        </p:txBody>
      </p:sp>
    </p:spTree>
    <p:extLst>
      <p:ext uri="{BB962C8B-B14F-4D97-AF65-F5344CB8AC3E}">
        <p14:creationId xmlns:p14="http://schemas.microsoft.com/office/powerpoint/2010/main" val="15906575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Do Aspects to Consider Activity</a:t>
            </a:r>
          </a:p>
        </p:txBody>
      </p:sp>
      <p:sp>
        <p:nvSpPr>
          <p:cNvPr id="4" name="Footer Placeholder 3"/>
          <p:cNvSpPr>
            <a:spLocks noGrp="1"/>
          </p:cNvSpPr>
          <p:nvPr>
            <p:ph type="ftr" sz="quarter" idx="4"/>
          </p:nvPr>
        </p:nvSpPr>
        <p:spPr/>
        <p:txBody>
          <a:bodyPr/>
          <a:lstStyle/>
          <a:p>
            <a:pPr>
              <a:defRPr/>
            </a:pPr>
            <a:r>
              <a:rPr lang="en-US" dirty="0" smtClean="0">
                <a:solidFill>
                  <a:prstClr val="black"/>
                </a:solidFill>
              </a:rPr>
              <a:t>WVU/CED/PBS Overview/11-2015</a:t>
            </a:r>
            <a:endParaRPr lang="en-US" dirty="0">
              <a:solidFill>
                <a:prstClr val="black"/>
              </a:solidFill>
            </a:endParaRPr>
          </a:p>
        </p:txBody>
      </p:sp>
    </p:spTree>
    <p:extLst>
      <p:ext uri="{BB962C8B-B14F-4D97-AF65-F5344CB8AC3E}">
        <p14:creationId xmlns:p14="http://schemas.microsoft.com/office/powerpoint/2010/main" val="25680877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It makes us all feel good to dream, to daydream, to envision our future.</a:t>
            </a:r>
          </a:p>
          <a:p>
            <a:endParaRPr lang="en-US" altLang="en-US" dirty="0" smtClean="0"/>
          </a:p>
        </p:txBody>
      </p:sp>
      <p:sp>
        <p:nvSpPr>
          <p:cNvPr id="4" name="Footer Placeholder 3"/>
          <p:cNvSpPr>
            <a:spLocks noGrp="1"/>
          </p:cNvSpPr>
          <p:nvPr>
            <p:ph type="ftr" sz="quarter" idx="4"/>
          </p:nvPr>
        </p:nvSpPr>
        <p:spPr/>
        <p:txBody>
          <a:bodyPr/>
          <a:lstStyle/>
          <a:p>
            <a:pPr>
              <a:defRPr/>
            </a:pPr>
            <a:r>
              <a:rPr lang="en-US" dirty="0" smtClean="0">
                <a:solidFill>
                  <a:prstClr val="black"/>
                </a:solidFill>
              </a:rPr>
              <a:t>WVU/CED/PBS Overview/11-2015</a:t>
            </a:r>
            <a:endParaRPr lang="en-US" dirty="0">
              <a:solidFill>
                <a:prstClr val="black"/>
              </a:solidFill>
            </a:endParaRPr>
          </a:p>
        </p:txBody>
      </p:sp>
    </p:spTree>
    <p:extLst>
      <p:ext uri="{BB962C8B-B14F-4D97-AF65-F5344CB8AC3E}">
        <p14:creationId xmlns:p14="http://schemas.microsoft.com/office/powerpoint/2010/main" val="35920603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solidFill>
                <a:srgbClr val="FF0000"/>
              </a:solidFill>
            </a:endParaRPr>
          </a:p>
        </p:txBody>
      </p:sp>
      <p:sp>
        <p:nvSpPr>
          <p:cNvPr id="4" name="Slide Number Placeholder 3"/>
          <p:cNvSpPr>
            <a:spLocks noGrp="1"/>
          </p:cNvSpPr>
          <p:nvPr>
            <p:ph type="sldNum" sz="quarter" idx="10"/>
          </p:nvPr>
        </p:nvSpPr>
        <p:spPr/>
        <p:txBody>
          <a:bodyPr/>
          <a:lstStyle/>
          <a:p>
            <a:fld id="{B7D887CD-D618-4290-A537-43A0D451E241}" type="slidenum">
              <a:rPr lang="en-US" smtClean="0">
                <a:solidFill>
                  <a:prstClr val="black"/>
                </a:solidFill>
              </a:rPr>
              <a:pPr/>
              <a:t>48</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dirty="0" smtClean="0"/>
              <a:t>WVU/CED/PBS Overview/11-2015</a:t>
            </a:r>
            <a:endParaRPr lang="en-US" dirty="0"/>
          </a:p>
        </p:txBody>
      </p:sp>
    </p:spTree>
    <p:extLst>
      <p:ext uri="{BB962C8B-B14F-4D97-AF65-F5344CB8AC3E}">
        <p14:creationId xmlns:p14="http://schemas.microsoft.com/office/powerpoint/2010/main" val="41119907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E83C407A-B44A-4C98-9E89-F145E3F37FFF}" type="slidenum">
              <a:rPr lang="en-US"/>
              <a:pPr/>
              <a:t>49</a:t>
            </a:fld>
            <a:endParaRPr lang="en-US" dirty="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dirty="0" smtClean="0"/>
          </a:p>
        </p:txBody>
      </p:sp>
      <p:sp>
        <p:nvSpPr>
          <p:cNvPr id="2" name="Footer Placeholder 1"/>
          <p:cNvSpPr>
            <a:spLocks noGrp="1"/>
          </p:cNvSpPr>
          <p:nvPr>
            <p:ph type="ftr" sz="quarter" idx="10"/>
          </p:nvPr>
        </p:nvSpPr>
        <p:spPr/>
        <p:txBody>
          <a:bodyPr/>
          <a:lstStyle/>
          <a:p>
            <a:r>
              <a:rPr lang="en-US" dirty="0" smtClean="0"/>
              <a:t>WVU/CED/PBS Overview/11-2015</a:t>
            </a:r>
            <a:endParaRPr lang="en-US" dirty="0"/>
          </a:p>
        </p:txBody>
      </p:sp>
    </p:spTree>
    <p:extLst>
      <p:ext uri="{BB962C8B-B14F-4D97-AF65-F5344CB8AC3E}">
        <p14:creationId xmlns:p14="http://schemas.microsoft.com/office/powerpoint/2010/main" val="2566473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Key Talking Points: </a:t>
            </a:r>
          </a:p>
          <a:p>
            <a:r>
              <a:rPr lang="en-US" altLang="en-US" smtClean="0"/>
              <a:t>-The CED is a University Center for Excellence in Developmental Disabilities Education, Research and Service (UCEDD) designated and funded by the U.S. Department of Health and Human Services, Administration for Community Living, Administration on Intellectual Disabilities. </a:t>
            </a:r>
          </a:p>
          <a:p>
            <a:endParaRPr lang="en-US" altLang="en-US" smtClean="0"/>
          </a:p>
          <a:p>
            <a:r>
              <a:rPr lang="en-US" altLang="en-US" smtClean="0"/>
              <a:t>-UCEDDs were created in 1963 by the federal government with the enactment of Public Law 88-164 to serve people with intellectual disabilities. </a:t>
            </a:r>
          </a:p>
          <a:p>
            <a:endParaRPr lang="en-US" altLang="en-US" smtClean="0"/>
          </a:p>
          <a:p>
            <a:r>
              <a:rPr lang="en-US" altLang="en-US" smtClean="0"/>
              <a:t>-Today, there are sixty-seven (67) Centers across the country, authorized under the Developmental Disabilities Assistance and Bill of Rights Act of 2000 (PL-106-402), to serve as resources for Americans with a wide range of disabilities. The sixty-seven (67) Centers, at least one in every state and territory is affiliated with a major research University and serves as a resource for people of all ages. </a:t>
            </a:r>
          </a:p>
        </p:txBody>
      </p:sp>
    </p:spTree>
    <p:extLst>
      <p:ext uri="{BB962C8B-B14F-4D97-AF65-F5344CB8AC3E}">
        <p14:creationId xmlns:p14="http://schemas.microsoft.com/office/powerpoint/2010/main" val="40910895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F2D85B03-BDE6-48DA-A7D5-8DE6BFB6CF06}" type="slidenum">
              <a:rPr lang="en-US"/>
              <a:pPr/>
              <a:t>51</a:t>
            </a:fld>
            <a:endParaRPr lang="en-US" dirty="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dirty="0" smtClean="0"/>
          </a:p>
        </p:txBody>
      </p:sp>
      <p:sp>
        <p:nvSpPr>
          <p:cNvPr id="2" name="Footer Placeholder 1"/>
          <p:cNvSpPr>
            <a:spLocks noGrp="1"/>
          </p:cNvSpPr>
          <p:nvPr>
            <p:ph type="ftr" sz="quarter" idx="10"/>
          </p:nvPr>
        </p:nvSpPr>
        <p:spPr/>
        <p:txBody>
          <a:bodyPr/>
          <a:lstStyle/>
          <a:p>
            <a:r>
              <a:rPr lang="en-US" dirty="0" smtClean="0"/>
              <a:t>WVU/CED/PBS Overview/11-2015</a:t>
            </a:r>
            <a:endParaRPr lang="en-US" dirty="0"/>
          </a:p>
        </p:txBody>
      </p:sp>
    </p:spTree>
    <p:extLst>
      <p:ext uri="{BB962C8B-B14F-4D97-AF65-F5344CB8AC3E}">
        <p14:creationId xmlns:p14="http://schemas.microsoft.com/office/powerpoint/2010/main" val="18694907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pPr eaLnBrk="1" hangingPunct="1"/>
            <a:endParaRPr lang="en-US" b="1" dirty="0" smtClean="0"/>
          </a:p>
        </p:txBody>
      </p:sp>
      <p:sp>
        <p:nvSpPr>
          <p:cNvPr id="96260" name="Slide Number Placeholder 3"/>
          <p:cNvSpPr>
            <a:spLocks noGrp="1"/>
          </p:cNvSpPr>
          <p:nvPr>
            <p:ph type="sldNum" sz="quarter" idx="5"/>
          </p:nvPr>
        </p:nvSpPr>
        <p:spPr>
          <a:noFill/>
        </p:spPr>
        <p:txBody>
          <a:bodyPr/>
          <a:lstStyle/>
          <a:p>
            <a:fld id="{E6F52719-A695-422A-8646-BFDAB30823A7}" type="slidenum">
              <a:rPr lang="en-US"/>
              <a:pPr/>
              <a:t>52</a:t>
            </a:fld>
            <a:endParaRPr lang="en-US" dirty="0"/>
          </a:p>
        </p:txBody>
      </p:sp>
      <p:sp>
        <p:nvSpPr>
          <p:cNvPr id="2" name="Footer Placeholder 1"/>
          <p:cNvSpPr>
            <a:spLocks noGrp="1"/>
          </p:cNvSpPr>
          <p:nvPr>
            <p:ph type="ftr" sz="quarter" idx="10"/>
          </p:nvPr>
        </p:nvSpPr>
        <p:spPr/>
        <p:txBody>
          <a:bodyPr/>
          <a:lstStyle/>
          <a:p>
            <a:r>
              <a:rPr lang="en-US" dirty="0" smtClean="0"/>
              <a:t>WVU/CED/PBS Overview/11-2015</a:t>
            </a:r>
            <a:endParaRPr lang="en-US" dirty="0"/>
          </a:p>
        </p:txBody>
      </p:sp>
    </p:spTree>
    <p:extLst>
      <p:ext uri="{BB962C8B-B14F-4D97-AF65-F5344CB8AC3E}">
        <p14:creationId xmlns:p14="http://schemas.microsoft.com/office/powerpoint/2010/main" val="24971469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the</a:t>
            </a:r>
            <a:r>
              <a:rPr lang="en-US" baseline="0" dirty="0" smtClean="0"/>
              <a:t> class state a few of their examples.</a:t>
            </a:r>
            <a:endParaRPr lang="en-US" dirty="0"/>
          </a:p>
        </p:txBody>
      </p:sp>
      <p:sp>
        <p:nvSpPr>
          <p:cNvPr id="5" name="Slide Number Placeholder 4"/>
          <p:cNvSpPr>
            <a:spLocks noGrp="1"/>
          </p:cNvSpPr>
          <p:nvPr>
            <p:ph type="sldNum" sz="quarter" idx="11"/>
          </p:nvPr>
        </p:nvSpPr>
        <p:spPr/>
        <p:txBody>
          <a:bodyPr/>
          <a:lstStyle/>
          <a:p>
            <a:fld id="{B7D887CD-D618-4290-A537-43A0D451E241}" type="slidenum">
              <a:rPr lang="en-US" smtClean="0">
                <a:solidFill>
                  <a:prstClr val="black"/>
                </a:solidFill>
              </a:rPr>
              <a:pPr/>
              <a:t>53</a:t>
            </a:fld>
            <a:endParaRPr lang="en-US" dirty="0">
              <a:solidFill>
                <a:prstClr val="black"/>
              </a:solidFill>
            </a:endParaRPr>
          </a:p>
        </p:txBody>
      </p:sp>
      <p:sp>
        <p:nvSpPr>
          <p:cNvPr id="4" name="Footer Placeholder 3"/>
          <p:cNvSpPr>
            <a:spLocks noGrp="1"/>
          </p:cNvSpPr>
          <p:nvPr>
            <p:ph type="ftr" sz="quarter" idx="12"/>
          </p:nvPr>
        </p:nvSpPr>
        <p:spPr/>
        <p:txBody>
          <a:bodyPr/>
          <a:lstStyle/>
          <a:p>
            <a:r>
              <a:rPr lang="en-US" dirty="0" smtClean="0"/>
              <a:t>WVU/CED/PBS Overview/11-2015</a:t>
            </a:r>
            <a:endParaRPr lang="en-US" dirty="0"/>
          </a:p>
        </p:txBody>
      </p:sp>
    </p:spTree>
    <p:extLst>
      <p:ext uri="{BB962C8B-B14F-4D97-AF65-F5344CB8AC3E}">
        <p14:creationId xmlns:p14="http://schemas.microsoft.com/office/powerpoint/2010/main" val="4063923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805EBFAE-279B-41DD-B016-FF6C00FFD3C1}" type="slidenum">
              <a:rPr lang="en-US"/>
              <a:pPr/>
              <a:t>54</a:t>
            </a:fld>
            <a:endParaRPr lang="en-US" dirty="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dirty="0" smtClean="0"/>
          </a:p>
        </p:txBody>
      </p:sp>
      <p:sp>
        <p:nvSpPr>
          <p:cNvPr id="2" name="Footer Placeholder 1"/>
          <p:cNvSpPr>
            <a:spLocks noGrp="1"/>
          </p:cNvSpPr>
          <p:nvPr>
            <p:ph type="ftr" sz="quarter" idx="10"/>
          </p:nvPr>
        </p:nvSpPr>
        <p:spPr/>
        <p:txBody>
          <a:bodyPr/>
          <a:lstStyle/>
          <a:p>
            <a:r>
              <a:rPr lang="en-US" dirty="0" smtClean="0"/>
              <a:t>WVU/CED/PBS Overview/11-2015</a:t>
            </a:r>
            <a:endParaRPr lang="en-US" dirty="0"/>
          </a:p>
        </p:txBody>
      </p:sp>
    </p:spTree>
    <p:extLst>
      <p:ext uri="{BB962C8B-B14F-4D97-AF65-F5344CB8AC3E}">
        <p14:creationId xmlns:p14="http://schemas.microsoft.com/office/powerpoint/2010/main" val="23512969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0B4106A0-8CE2-47A4-9D57-6BBCC1496CA6}" type="slidenum">
              <a:rPr lang="en-US"/>
              <a:pPr/>
              <a:t>55</a:t>
            </a:fld>
            <a:endParaRPr lang="en-US" dirty="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dirty="0" smtClean="0"/>
          </a:p>
        </p:txBody>
      </p:sp>
      <p:sp>
        <p:nvSpPr>
          <p:cNvPr id="2" name="Footer Placeholder 1"/>
          <p:cNvSpPr>
            <a:spLocks noGrp="1"/>
          </p:cNvSpPr>
          <p:nvPr>
            <p:ph type="ftr" sz="quarter" idx="10"/>
          </p:nvPr>
        </p:nvSpPr>
        <p:spPr/>
        <p:txBody>
          <a:bodyPr/>
          <a:lstStyle/>
          <a:p>
            <a:r>
              <a:rPr lang="en-US" dirty="0" smtClean="0"/>
              <a:t>WVU/CED/PBS Overview/11-2015</a:t>
            </a:r>
            <a:endParaRPr lang="en-US" dirty="0"/>
          </a:p>
        </p:txBody>
      </p:sp>
    </p:spTree>
    <p:extLst>
      <p:ext uri="{BB962C8B-B14F-4D97-AF65-F5344CB8AC3E}">
        <p14:creationId xmlns:p14="http://schemas.microsoft.com/office/powerpoint/2010/main" val="11957486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pPr eaLnBrk="1" hangingPunct="1"/>
            <a:endParaRPr lang="en-US" dirty="0" smtClean="0"/>
          </a:p>
        </p:txBody>
      </p:sp>
      <p:sp>
        <p:nvSpPr>
          <p:cNvPr id="101380" name="Slide Number Placeholder 3"/>
          <p:cNvSpPr>
            <a:spLocks noGrp="1"/>
          </p:cNvSpPr>
          <p:nvPr>
            <p:ph type="sldNum" sz="quarter" idx="5"/>
          </p:nvPr>
        </p:nvSpPr>
        <p:spPr>
          <a:noFill/>
        </p:spPr>
        <p:txBody>
          <a:bodyPr/>
          <a:lstStyle/>
          <a:p>
            <a:fld id="{ABCD0E98-7E66-4FC8-88E7-6FDA2D85AE79}" type="slidenum">
              <a:rPr lang="en-US"/>
              <a:pPr/>
              <a:t>56</a:t>
            </a:fld>
            <a:endParaRPr lang="en-US" dirty="0"/>
          </a:p>
        </p:txBody>
      </p:sp>
      <p:sp>
        <p:nvSpPr>
          <p:cNvPr id="2" name="Footer Placeholder 1"/>
          <p:cNvSpPr>
            <a:spLocks noGrp="1"/>
          </p:cNvSpPr>
          <p:nvPr>
            <p:ph type="ftr" sz="quarter" idx="10"/>
          </p:nvPr>
        </p:nvSpPr>
        <p:spPr/>
        <p:txBody>
          <a:bodyPr/>
          <a:lstStyle/>
          <a:p>
            <a:r>
              <a:rPr lang="en-US" dirty="0" smtClean="0"/>
              <a:t>WVU/CED/PBS Overview/11-2015</a:t>
            </a:r>
            <a:endParaRPr lang="en-US" dirty="0"/>
          </a:p>
        </p:txBody>
      </p:sp>
    </p:spTree>
    <p:extLst>
      <p:ext uri="{BB962C8B-B14F-4D97-AF65-F5344CB8AC3E}">
        <p14:creationId xmlns:p14="http://schemas.microsoft.com/office/powerpoint/2010/main" val="6684406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1" indent="-171450" defTabSz="914303">
              <a:buFont typeface="Arial" panose="020B0604020202020204" pitchFamily="34" charset="0"/>
              <a:buChar char="•"/>
              <a:defRPr/>
            </a:pPr>
            <a:r>
              <a:rPr lang="en-US" sz="1050" dirty="0" smtClean="0"/>
              <a:t>Everyone </a:t>
            </a:r>
            <a:r>
              <a:rPr lang="en-US" sz="1050" dirty="0"/>
              <a:t>has dreams, and it is especially important to recognize and encourage </a:t>
            </a:r>
            <a:r>
              <a:rPr lang="en-US" sz="1050" dirty="0" smtClean="0"/>
              <a:t>dreams </a:t>
            </a:r>
            <a:r>
              <a:rPr lang="en-US" sz="1050" dirty="0"/>
              <a:t>and goals with people who may have been told by others </a:t>
            </a:r>
            <a:r>
              <a:rPr lang="en-US" sz="1050" dirty="0" smtClean="0"/>
              <a:t>about </a:t>
            </a:r>
            <a:r>
              <a:rPr lang="en-US" sz="1050" dirty="0"/>
              <a:t>all the things they cannot do. </a:t>
            </a:r>
            <a:endParaRPr lang="en-US" sz="1050" dirty="0" smtClean="0"/>
          </a:p>
          <a:p>
            <a:pPr marL="628650" lvl="2" indent="-171450" defTabSz="914303">
              <a:buFont typeface="Arial" panose="020B0604020202020204" pitchFamily="34" charset="0"/>
              <a:buChar char="•"/>
              <a:defRPr/>
            </a:pPr>
            <a:r>
              <a:rPr lang="en-US" sz="1050" dirty="0" smtClean="0"/>
              <a:t>Have a Family? Get a job? Drive? Be a mermaid? Be Batman? </a:t>
            </a:r>
          </a:p>
          <a:p>
            <a:pPr marL="628650" lvl="2" indent="-171450" defTabSz="914303">
              <a:buFont typeface="Arial" panose="020B0604020202020204" pitchFamily="34" charset="0"/>
              <a:buChar char="•"/>
              <a:defRPr/>
            </a:pPr>
            <a:r>
              <a:rPr lang="en-US" sz="1050" dirty="0" smtClean="0"/>
              <a:t>Join</a:t>
            </a:r>
            <a:r>
              <a:rPr lang="en-US" sz="1050" baseline="0" dirty="0" smtClean="0"/>
              <a:t> the dance group, take an art class, visit the humane society, join a bowling league, start a social group</a:t>
            </a:r>
            <a:endParaRPr lang="en-US" sz="1050" dirty="0" smtClean="0"/>
          </a:p>
        </p:txBody>
      </p:sp>
      <p:sp>
        <p:nvSpPr>
          <p:cNvPr id="5" name="Slide Number Placeholder 4"/>
          <p:cNvSpPr>
            <a:spLocks noGrp="1"/>
          </p:cNvSpPr>
          <p:nvPr>
            <p:ph type="sldNum" sz="quarter" idx="11"/>
          </p:nvPr>
        </p:nvSpPr>
        <p:spPr/>
        <p:txBody>
          <a:bodyPr/>
          <a:lstStyle/>
          <a:p>
            <a:fld id="{B7D887CD-D618-4290-A537-43A0D451E241}" type="slidenum">
              <a:rPr lang="en-US" smtClean="0">
                <a:solidFill>
                  <a:prstClr val="black"/>
                </a:solidFill>
              </a:rPr>
              <a:pPr/>
              <a:t>57</a:t>
            </a:fld>
            <a:endParaRPr lang="en-US" dirty="0">
              <a:solidFill>
                <a:prstClr val="black"/>
              </a:solidFill>
            </a:endParaRPr>
          </a:p>
        </p:txBody>
      </p:sp>
      <p:sp>
        <p:nvSpPr>
          <p:cNvPr id="4" name="Footer Placeholder 3"/>
          <p:cNvSpPr>
            <a:spLocks noGrp="1"/>
          </p:cNvSpPr>
          <p:nvPr>
            <p:ph type="ftr" sz="quarter" idx="12"/>
          </p:nvPr>
        </p:nvSpPr>
        <p:spPr/>
        <p:txBody>
          <a:bodyPr/>
          <a:lstStyle/>
          <a:p>
            <a:r>
              <a:rPr lang="en-US" dirty="0" smtClean="0"/>
              <a:t>WVU/CED/PBS Overview/11-2015</a:t>
            </a:r>
            <a:endParaRPr lang="en-US" dirty="0"/>
          </a:p>
        </p:txBody>
      </p:sp>
    </p:spTree>
    <p:extLst>
      <p:ext uri="{BB962C8B-B14F-4D97-AF65-F5344CB8AC3E}">
        <p14:creationId xmlns:p14="http://schemas.microsoft.com/office/powerpoint/2010/main" val="2033010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B7D887CD-D618-4290-A537-43A0D451E241}" type="slidenum">
              <a:rPr lang="en-US" smtClean="0">
                <a:solidFill>
                  <a:prstClr val="black"/>
                </a:solidFill>
              </a:rPr>
              <a:pPr/>
              <a:t>58</a:t>
            </a:fld>
            <a:endParaRPr lang="en-US" dirty="0">
              <a:solidFill>
                <a:prstClr val="black"/>
              </a:solidFill>
            </a:endParaRPr>
          </a:p>
        </p:txBody>
      </p:sp>
      <p:sp>
        <p:nvSpPr>
          <p:cNvPr id="4" name="Footer Placeholder 3"/>
          <p:cNvSpPr>
            <a:spLocks noGrp="1"/>
          </p:cNvSpPr>
          <p:nvPr>
            <p:ph type="ftr" sz="quarter" idx="12"/>
          </p:nvPr>
        </p:nvSpPr>
        <p:spPr/>
        <p:txBody>
          <a:bodyPr/>
          <a:lstStyle/>
          <a:p>
            <a:r>
              <a:rPr lang="en-US" dirty="0" smtClean="0"/>
              <a:t>WVU/CED/PBS Overview/11-2015</a:t>
            </a:r>
            <a:endParaRPr lang="en-US" dirty="0"/>
          </a:p>
        </p:txBody>
      </p:sp>
    </p:spTree>
    <p:extLst>
      <p:ext uri="{BB962C8B-B14F-4D97-AF65-F5344CB8AC3E}">
        <p14:creationId xmlns:p14="http://schemas.microsoft.com/office/powerpoint/2010/main" val="748015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WVU/CED/PBS Overview/11-2015</a:t>
            </a:r>
            <a:endParaRPr lang="en-US" dirty="0"/>
          </a:p>
        </p:txBody>
      </p:sp>
      <p:sp>
        <p:nvSpPr>
          <p:cNvPr id="5" name="Slide Number Placeholder 4"/>
          <p:cNvSpPr>
            <a:spLocks noGrp="1"/>
          </p:cNvSpPr>
          <p:nvPr>
            <p:ph type="sldNum" sz="quarter" idx="11"/>
          </p:nvPr>
        </p:nvSpPr>
        <p:spPr/>
        <p:txBody>
          <a:bodyPr/>
          <a:lstStyle/>
          <a:p>
            <a:fld id="{ED5E5389-F913-48A6-B6E7-046F164624EA}" type="slidenum">
              <a:rPr lang="en-US" smtClean="0"/>
              <a:pPr/>
              <a:t>59</a:t>
            </a:fld>
            <a:endParaRPr lang="en-US" dirty="0"/>
          </a:p>
        </p:txBody>
      </p:sp>
    </p:spTree>
    <p:extLst>
      <p:ext uri="{BB962C8B-B14F-4D97-AF65-F5344CB8AC3E}">
        <p14:creationId xmlns:p14="http://schemas.microsoft.com/office/powerpoint/2010/main" val="2799002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B7D887CD-D618-4290-A537-43A0D451E241}" type="slidenum">
              <a:rPr lang="en-US" smtClean="0">
                <a:solidFill>
                  <a:prstClr val="black"/>
                </a:solidFill>
              </a:rPr>
              <a:pPr/>
              <a:t>60</a:t>
            </a:fld>
            <a:endParaRPr lang="en-US" dirty="0">
              <a:solidFill>
                <a:prstClr val="black"/>
              </a:solidFill>
            </a:endParaRPr>
          </a:p>
        </p:txBody>
      </p:sp>
      <p:sp>
        <p:nvSpPr>
          <p:cNvPr id="4" name="Footer Placeholder 3"/>
          <p:cNvSpPr>
            <a:spLocks noGrp="1"/>
          </p:cNvSpPr>
          <p:nvPr>
            <p:ph type="ftr" sz="quarter" idx="12"/>
          </p:nvPr>
        </p:nvSpPr>
        <p:spPr/>
        <p:txBody>
          <a:bodyPr/>
          <a:lstStyle/>
          <a:p>
            <a:r>
              <a:rPr lang="en-US" dirty="0" smtClean="0"/>
              <a:t>WVU/CED/PBS Overview/11-2015</a:t>
            </a:r>
            <a:endParaRPr lang="en-US" dirty="0"/>
          </a:p>
        </p:txBody>
      </p:sp>
    </p:spTree>
    <p:extLst>
      <p:ext uri="{BB962C8B-B14F-4D97-AF65-F5344CB8AC3E}">
        <p14:creationId xmlns:p14="http://schemas.microsoft.com/office/powerpoint/2010/main" val="335897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1018976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smtClean="0"/>
              <a:t>Taking Points:</a:t>
            </a:r>
          </a:p>
          <a:p>
            <a:pPr>
              <a:defRPr/>
            </a:pPr>
            <a:r>
              <a:rPr lang="en-US" dirty="0" smtClean="0"/>
              <a:t>Staff are hosted by partner agencies and located across the state</a:t>
            </a:r>
          </a:p>
          <a:p>
            <a:pPr>
              <a:defRPr/>
            </a:pPr>
            <a:endParaRPr lang="en-US" dirty="0" smtClean="0"/>
          </a:p>
          <a:p>
            <a:pPr>
              <a:defRPr/>
            </a:pPr>
            <a:r>
              <a:rPr lang="en-US" dirty="0" smtClean="0"/>
              <a:t>Partners include:</a:t>
            </a:r>
          </a:p>
          <a:p>
            <a:pPr marL="168673" indent="-168673">
              <a:buFontTx/>
              <a:buChar char="-"/>
              <a:defRPr/>
            </a:pPr>
            <a:r>
              <a:rPr lang="en-US" dirty="0" smtClean="0"/>
              <a:t>WV Dept of Health &amp; Human Resources (DHHR)</a:t>
            </a:r>
          </a:p>
          <a:p>
            <a:pPr marL="168673" indent="-168673">
              <a:buFontTx/>
              <a:buChar char="-"/>
              <a:defRPr/>
            </a:pPr>
            <a:r>
              <a:rPr lang="en-US" dirty="0" smtClean="0"/>
              <a:t>WV Division of Rehabilitation Services (DRS)</a:t>
            </a:r>
          </a:p>
          <a:p>
            <a:pPr marL="168673" indent="-168673">
              <a:buFontTx/>
              <a:buChar char="-"/>
              <a:defRPr/>
            </a:pPr>
            <a:r>
              <a:rPr lang="en-US" dirty="0" smtClean="0"/>
              <a:t>WV Dept of Education (DOE)</a:t>
            </a:r>
          </a:p>
          <a:p>
            <a:pPr marL="168673" indent="-168673">
              <a:buFontTx/>
              <a:buChar char="-"/>
              <a:defRPr/>
            </a:pPr>
            <a:r>
              <a:rPr lang="en-US" dirty="0" smtClean="0"/>
              <a:t>WV Developmental Disabilities Council (DDC)</a:t>
            </a:r>
          </a:p>
          <a:p>
            <a:pPr marL="168673" indent="-168673">
              <a:buFontTx/>
              <a:buChar char="-"/>
              <a:defRPr/>
            </a:pPr>
            <a:r>
              <a:rPr lang="en-US" dirty="0" smtClean="0"/>
              <a:t>WV Advocates (WVA)</a:t>
            </a:r>
          </a:p>
          <a:p>
            <a:pPr marL="168673" indent="-168673">
              <a:buFontTx/>
              <a:buChar char="-"/>
              <a:defRPr/>
            </a:pPr>
            <a:r>
              <a:rPr lang="en-US" dirty="0" smtClean="0"/>
              <a:t>Maternal and Child Health Bureau (MCHB) /Health Resources and Services Administration (HRSA)</a:t>
            </a:r>
          </a:p>
          <a:p>
            <a:pPr marL="168673" indent="-168673">
              <a:buFontTx/>
              <a:buChar char="-"/>
              <a:defRPr/>
            </a:pPr>
            <a:r>
              <a:rPr lang="en-US" dirty="0" smtClean="0"/>
              <a:t>Administration for Community Living (ACL) / US Dept. of Health and Human Services</a:t>
            </a:r>
            <a:endParaRPr lang="en-US" dirty="0"/>
          </a:p>
        </p:txBody>
      </p:sp>
    </p:spTree>
    <p:extLst>
      <p:ext uri="{BB962C8B-B14F-4D97-AF65-F5344CB8AC3E}">
        <p14:creationId xmlns:p14="http://schemas.microsoft.com/office/powerpoint/2010/main" val="2170248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8436"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solidFill>
                  <a:prstClr val="black"/>
                </a:solidFill>
              </a:rPr>
              <a:t>WVU/CED/PBS Overview/11-2015</a:t>
            </a:r>
            <a:endParaRPr lang="en-US" dirty="0">
              <a:solidFill>
                <a:prstClr val="black"/>
              </a:solidFill>
            </a:endParaRPr>
          </a:p>
        </p:txBody>
      </p:sp>
    </p:spTree>
    <p:extLst>
      <p:ext uri="{BB962C8B-B14F-4D97-AF65-F5344CB8AC3E}">
        <p14:creationId xmlns:p14="http://schemas.microsoft.com/office/powerpoint/2010/main" val="2714844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PBS is not a one size</a:t>
            </a:r>
            <a:r>
              <a:rPr lang="en-US" baseline="0" dirty="0" smtClean="0"/>
              <a:t> fits all </a:t>
            </a:r>
            <a:r>
              <a:rPr lang="en-US" dirty="0" smtClean="0"/>
              <a:t>approach to dealing with people, though its</a:t>
            </a:r>
            <a:r>
              <a:rPr lang="en-US" baseline="0" dirty="0" smtClean="0"/>
              <a:t> strategies have been demonstrated to be effective with a large number of individuals across a wide variety of populations.  In order to facilitate the best behavioral outcomes, Positive Behavior Support is:</a:t>
            </a:r>
          </a:p>
          <a:p>
            <a:endParaRPr lang="en-US" baseline="0" dirty="0" smtClean="0"/>
          </a:p>
          <a:p>
            <a:pPr marL="171432" indent="-171432">
              <a:buFontTx/>
              <a:buChar char="-"/>
            </a:pPr>
            <a:r>
              <a:rPr lang="en-US" baseline="0" dirty="0" smtClean="0"/>
              <a:t>Person-centered – Several in-depth assessments are conducted with the client to assess various areas of their life.  To accomplish this, a team is assembled which consists of those who know the person best in a variety of settings, and who can attest to that individuals strengths and gifts.  </a:t>
            </a:r>
          </a:p>
          <a:p>
            <a:pPr marL="171432" indent="-171432">
              <a:buFontTx/>
              <a:buChar char="-"/>
            </a:pPr>
            <a:endParaRPr lang="en-US" baseline="0" dirty="0" smtClean="0"/>
          </a:p>
          <a:p>
            <a:pPr marL="171432" indent="-171432">
              <a:buFontTx/>
              <a:buChar char="-"/>
            </a:pPr>
            <a:r>
              <a:rPr lang="en-US" baseline="0" dirty="0" smtClean="0"/>
              <a:t>Positive – Focused on increasing positive, adaptive behaviors that will benefit the client in all areas of life.  When positive behaviors are frequently rewarded and encouraged, it naturally gives less opportunity for problem behaviors to occur.</a:t>
            </a:r>
          </a:p>
          <a:p>
            <a:pPr marL="171432" indent="-171432">
              <a:buFontTx/>
              <a:buChar char="-"/>
            </a:pPr>
            <a:endParaRPr lang="en-US" baseline="0" dirty="0" smtClean="0"/>
          </a:p>
          <a:p>
            <a:pPr marL="171432" indent="-171432">
              <a:buFontTx/>
              <a:buChar char="-"/>
            </a:pPr>
            <a:r>
              <a:rPr lang="en-US" baseline="0" dirty="0" smtClean="0"/>
              <a:t>Proactive – PBS is focused primarily on preventing problem behaviors from occurring by identifying triggering events and conditions.  It is much easier to deal with a problem behavior in a preventative manner than de-escalating it once it has occurred.  </a:t>
            </a:r>
          </a:p>
          <a:p>
            <a:pPr marL="171432" indent="-171432">
              <a:buFontTx/>
              <a:buChar char="-"/>
            </a:pPr>
            <a:endParaRPr lang="en-US" baseline="0" dirty="0" smtClean="0"/>
          </a:p>
          <a:p>
            <a:pPr marL="171432" indent="-171432">
              <a:buFontTx/>
              <a:buChar char="-"/>
            </a:pPr>
            <a:r>
              <a:rPr lang="en-US" baseline="0" dirty="0" smtClean="0"/>
              <a:t>Data-driven – In order to determine potential causes of problem behavior, and to ensure that interventions are effective at reducing it, PBS utilizes ongoing data collection to provide an objective view of the client within various situations.  </a:t>
            </a:r>
            <a:endParaRPr lang="en-US" dirty="0"/>
          </a:p>
        </p:txBody>
      </p:sp>
      <p:sp>
        <p:nvSpPr>
          <p:cNvPr id="5" name="Slide Number Placeholder 4"/>
          <p:cNvSpPr>
            <a:spLocks noGrp="1"/>
          </p:cNvSpPr>
          <p:nvPr>
            <p:ph type="sldNum" sz="quarter" idx="11"/>
          </p:nvPr>
        </p:nvSpPr>
        <p:spPr/>
        <p:txBody>
          <a:bodyPr/>
          <a:lstStyle/>
          <a:p>
            <a:fld id="{B7D887CD-D618-4290-A537-43A0D451E241}" type="slidenum">
              <a:rPr lang="en-US" smtClean="0">
                <a:solidFill>
                  <a:prstClr val="black"/>
                </a:solidFill>
              </a:rPr>
              <a:pPr/>
              <a:t>10</a:t>
            </a:fld>
            <a:endParaRPr lang="en-US" dirty="0">
              <a:solidFill>
                <a:prstClr val="black"/>
              </a:solidFill>
            </a:endParaRPr>
          </a:p>
        </p:txBody>
      </p:sp>
      <p:sp>
        <p:nvSpPr>
          <p:cNvPr id="4" name="Footer Placeholder 3"/>
          <p:cNvSpPr>
            <a:spLocks noGrp="1"/>
          </p:cNvSpPr>
          <p:nvPr>
            <p:ph type="ftr" sz="quarter" idx="12"/>
          </p:nvPr>
        </p:nvSpPr>
        <p:spPr/>
        <p:txBody>
          <a:bodyPr/>
          <a:lstStyle/>
          <a:p>
            <a:r>
              <a:rPr lang="en-US" dirty="0" smtClean="0"/>
              <a:t>WVU/CED/PBS Overview/11-2015</a:t>
            </a:r>
            <a:endParaRPr lang="en-US" dirty="0"/>
          </a:p>
        </p:txBody>
      </p:sp>
    </p:spTree>
    <p:extLst>
      <p:ext uri="{BB962C8B-B14F-4D97-AF65-F5344CB8AC3E}">
        <p14:creationId xmlns:p14="http://schemas.microsoft.com/office/powerpoint/2010/main" val="521822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2400" dirty="0" smtClean="0"/>
              <a:t>Clarify in presentation that PBS is </a:t>
            </a:r>
            <a:r>
              <a:rPr lang="en-US" sz="2400" b="1" dirty="0" smtClean="0"/>
              <a:t>NOT</a:t>
            </a:r>
            <a:r>
              <a:rPr lang="en-US" sz="2400" dirty="0" smtClean="0"/>
              <a:t> based upon:</a:t>
            </a:r>
          </a:p>
          <a:p>
            <a:endParaRPr lang="en-US" sz="2400" dirty="0" smtClean="0"/>
          </a:p>
          <a:p>
            <a:r>
              <a:rPr lang="en-US" sz="2400" dirty="0" smtClean="0"/>
              <a:t>- Punishment</a:t>
            </a:r>
          </a:p>
          <a:p>
            <a:pPr lvl="1"/>
            <a:r>
              <a:rPr lang="en-US" sz="2000" dirty="0" smtClean="0"/>
              <a:t>Instead, PBS involves teaching new, appropriate skills to compete with undesired behavior, and rewarding the person’s use of those new skills.</a:t>
            </a:r>
          </a:p>
          <a:p>
            <a:pPr lvl="1"/>
            <a:r>
              <a:rPr lang="en-US" sz="2000" i="1" dirty="0" smtClean="0">
                <a:solidFill>
                  <a:srgbClr val="FF0000"/>
                </a:solidFill>
              </a:rPr>
              <a:t>[See Side effects of Punishment Hand-Out]</a:t>
            </a:r>
          </a:p>
          <a:p>
            <a:r>
              <a:rPr lang="en-US" sz="2400" dirty="0" smtClean="0"/>
              <a:t>- Focus on the bad behavior</a:t>
            </a:r>
          </a:p>
          <a:p>
            <a:pPr lvl="1"/>
            <a:r>
              <a:rPr lang="en-US" sz="2000" dirty="0" smtClean="0"/>
              <a:t>Instead, we look at everything about the person including their dreams. We look at the setting in which they are having trouble.</a:t>
            </a:r>
          </a:p>
          <a:p>
            <a:r>
              <a:rPr lang="en-US" sz="2400" dirty="0" smtClean="0"/>
              <a:t>- A Magic Wand/”Fixing” the person</a:t>
            </a:r>
          </a:p>
          <a:p>
            <a:pPr lvl="1"/>
            <a:r>
              <a:rPr lang="en-US" sz="2000" dirty="0" smtClean="0"/>
              <a:t>PBS recognizes that we can’t simply drop into a situation, do something solely to the person by themselves, and expect lasting and meaningful change.  We </a:t>
            </a:r>
            <a:r>
              <a:rPr lang="en-US" sz="2000" u="sng" dirty="0" smtClean="0"/>
              <a:t>do</a:t>
            </a:r>
            <a:r>
              <a:rPr lang="en-US" sz="2000" dirty="0" smtClean="0"/>
              <a:t> get progress over time when everyone is involved and works together to make changes in the various things (places, people, personal interactions, events, opportunities, etc.) that make up the person’s environment.</a:t>
            </a:r>
          </a:p>
          <a:p>
            <a:endParaRPr lang="en-US" dirty="0"/>
          </a:p>
        </p:txBody>
      </p:sp>
      <p:sp>
        <p:nvSpPr>
          <p:cNvPr id="5" name="Slide Number Placeholder 4"/>
          <p:cNvSpPr>
            <a:spLocks noGrp="1"/>
          </p:cNvSpPr>
          <p:nvPr>
            <p:ph type="sldNum" sz="quarter" idx="11"/>
          </p:nvPr>
        </p:nvSpPr>
        <p:spPr/>
        <p:txBody>
          <a:bodyPr/>
          <a:lstStyle/>
          <a:p>
            <a:fld id="{B7D887CD-D618-4290-A537-43A0D451E241}" type="slidenum">
              <a:rPr lang="en-US" smtClean="0">
                <a:solidFill>
                  <a:prstClr val="black"/>
                </a:solidFill>
              </a:rPr>
              <a:pPr/>
              <a:t>12</a:t>
            </a:fld>
            <a:endParaRPr lang="en-US" dirty="0">
              <a:solidFill>
                <a:prstClr val="black"/>
              </a:solidFill>
            </a:endParaRPr>
          </a:p>
        </p:txBody>
      </p:sp>
      <p:sp>
        <p:nvSpPr>
          <p:cNvPr id="4" name="Footer Placeholder 3"/>
          <p:cNvSpPr>
            <a:spLocks noGrp="1"/>
          </p:cNvSpPr>
          <p:nvPr>
            <p:ph type="ftr" sz="quarter" idx="12"/>
          </p:nvPr>
        </p:nvSpPr>
        <p:spPr/>
        <p:txBody>
          <a:bodyPr/>
          <a:lstStyle/>
          <a:p>
            <a:r>
              <a:rPr lang="en-US" dirty="0" smtClean="0"/>
              <a:t>WVU/CED/PBS Overview/11-2015</a:t>
            </a:r>
            <a:endParaRPr lang="en-US" dirty="0"/>
          </a:p>
        </p:txBody>
      </p:sp>
    </p:spTree>
    <p:extLst>
      <p:ext uri="{BB962C8B-B14F-4D97-AF65-F5344CB8AC3E}">
        <p14:creationId xmlns:p14="http://schemas.microsoft.com/office/powerpoint/2010/main" val="23716728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dirty="0" smtClean="0">
              <a:solidFill>
                <a:prstClr val="black"/>
              </a:solidFill>
            </a:endParaRPr>
          </a:p>
        </p:txBody>
      </p:sp>
      <p:sp>
        <p:nvSpPr>
          <p:cNvPr id="5" name="Rectangle 4"/>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dirty="0" smtClean="0">
              <a:solidFill>
                <a:prstClr val="black"/>
              </a:solidFill>
            </a:endParaRPr>
          </a:p>
        </p:txBody>
      </p:sp>
      <p:sp>
        <p:nvSpPr>
          <p:cNvPr id="6" name="Rectangle 5"/>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dirty="0" smtClean="0">
              <a:solidFill>
                <a:prstClr val="black"/>
              </a:solidFill>
            </a:endParaRPr>
          </a:p>
        </p:txBody>
      </p:sp>
      <p:sp>
        <p:nvSpPr>
          <p:cNvPr id="7" name="Rectangle 6"/>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dirty="0" smtClean="0">
              <a:solidFill>
                <a:prstClr val="black"/>
              </a:solidFill>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endParaRPr>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solidFill>
                <a:prstClr val="black"/>
              </a:solidFill>
            </a:endParaRPr>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pic>
        <p:nvPicPr>
          <p:cNvPr id="15" name="Picture 16" descr="4x3_5.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Date Placeholder 3"/>
          <p:cNvSpPr txBox="1">
            <a:spLocks/>
          </p:cNvSpPr>
          <p:nvPr userDrawn="1"/>
        </p:nvSpPr>
        <p:spPr bwMode="auto">
          <a:xfrm>
            <a:off x="5334000" y="6026150"/>
            <a:ext cx="3810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fontAlgn="base">
              <a:spcBef>
                <a:spcPct val="0"/>
              </a:spcBef>
              <a:spcAft>
                <a:spcPct val="0"/>
              </a:spcAft>
              <a:defRPr/>
            </a:pPr>
            <a:endParaRPr lang="en-US" altLang="en-US" sz="2000" b="1" dirty="0" smtClean="0">
              <a:solidFill>
                <a:prstClr val="white"/>
              </a:solidFill>
              <a:latin typeface="Arial Narrow" pitchFamily="34" charset="0"/>
            </a:endParaRPr>
          </a:p>
        </p:txBody>
      </p:sp>
      <p:sp>
        <p:nvSpPr>
          <p:cNvPr id="9" name="Subtitle 8"/>
          <p:cNvSpPr>
            <a:spLocks noGrp="1"/>
          </p:cNvSpPr>
          <p:nvPr>
            <p:ph type="subTitle" idx="1"/>
          </p:nvPr>
        </p:nvSpPr>
        <p:spPr>
          <a:xfrm>
            <a:off x="1371600" y="2096621"/>
            <a:ext cx="6400800" cy="1752600"/>
          </a:xfrm>
        </p:spPr>
        <p:txBody>
          <a:bodyPr/>
          <a:lstStyle>
            <a:lvl1pPr marL="0" indent="0" algn="ctr">
              <a:buNone/>
              <a:defRPr sz="1600" b="1" cap="all" spc="250" baseline="0">
                <a:solidFill>
                  <a:srgbClr val="003F75"/>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8" name="Title 7"/>
          <p:cNvSpPr>
            <a:spLocks noGrp="1"/>
          </p:cNvSpPr>
          <p:nvPr>
            <p:ph type="ctrTitle"/>
          </p:nvPr>
        </p:nvSpPr>
        <p:spPr>
          <a:xfrm>
            <a:off x="685800" y="381000"/>
            <a:ext cx="7772400" cy="1752600"/>
          </a:xfrm>
        </p:spPr>
        <p:txBody>
          <a:bodyPr/>
          <a:lstStyle>
            <a:lvl1pPr>
              <a:defRPr sz="4200" cap="small" baseline="0">
                <a:solidFill>
                  <a:srgbClr val="003F75"/>
                </a:solidFill>
              </a:defRPr>
            </a:lvl1pPr>
          </a:lstStyle>
          <a:p>
            <a:r>
              <a:rPr lang="en-US" dirty="0" smtClean="0"/>
              <a:t>Click to edit Master title style</a:t>
            </a:r>
            <a:endParaRPr lang="en-US" dirty="0"/>
          </a:p>
        </p:txBody>
      </p:sp>
      <p:sp>
        <p:nvSpPr>
          <p:cNvPr id="17" name="Date Placeholder 3"/>
          <p:cNvSpPr txBox="1">
            <a:spLocks/>
          </p:cNvSpPr>
          <p:nvPr userDrawn="1"/>
        </p:nvSpPr>
        <p:spPr bwMode="auto">
          <a:xfrm>
            <a:off x="5257800" y="60261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eaLnBrk="1" hangingPunct="1">
              <a:defRPr/>
            </a:pPr>
            <a:r>
              <a:rPr lang="en-US" altLang="en-US" sz="2000" b="1" dirty="0" smtClean="0">
                <a:solidFill>
                  <a:schemeClr val="accent3"/>
                </a:solidFill>
                <a:latin typeface="Arial Narrow" pitchFamily="34" charset="0"/>
              </a:rPr>
              <a:t>Center for Excellence in Disabilities</a:t>
            </a:r>
          </a:p>
          <a:p>
            <a:pPr algn="r" eaLnBrk="1" hangingPunct="1">
              <a:defRPr/>
            </a:pPr>
            <a:r>
              <a:rPr lang="en-US" altLang="en-US" sz="2000" b="1" dirty="0" smtClean="0">
                <a:solidFill>
                  <a:schemeClr val="accent3"/>
                </a:solidFill>
                <a:latin typeface="Arial Narrow" pitchFamily="34" charset="0"/>
              </a:rPr>
              <a:t>Positive Behavior Support Project</a:t>
            </a:r>
          </a:p>
        </p:txBody>
      </p:sp>
    </p:spTree>
    <p:extLst>
      <p:ext uri="{BB962C8B-B14F-4D97-AF65-F5344CB8AC3E}">
        <p14:creationId xmlns:p14="http://schemas.microsoft.com/office/powerpoint/2010/main" val="129674340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dirty="0" smtClean="0">
              <a:solidFill>
                <a:prstClr val="black"/>
              </a:solidFill>
            </a:endParaRPr>
          </a:p>
        </p:txBody>
      </p:sp>
      <p:sp>
        <p:nvSpPr>
          <p:cNvPr id="5" name="Rectangle 4"/>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dirty="0" smtClean="0">
              <a:solidFill>
                <a:prstClr val="black"/>
              </a:solidFill>
            </a:endParaRPr>
          </a:p>
        </p:txBody>
      </p:sp>
      <p:sp>
        <p:nvSpPr>
          <p:cNvPr id="6" name="Rectangle 5"/>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dirty="0" smtClean="0">
              <a:solidFill>
                <a:prstClr val="black"/>
              </a:solidFill>
            </a:endParaRPr>
          </a:p>
        </p:txBody>
      </p:sp>
      <p:pic>
        <p:nvPicPr>
          <p:cNvPr id="7"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152400"/>
            <a:ext cx="7772400" cy="838200"/>
          </a:xfrm>
        </p:spPr>
        <p:txBody>
          <a:bodyPr/>
          <a:lstStyle>
            <a:lvl1pPr algn="ctr">
              <a:buNone/>
              <a:defRPr sz="4200" b="0" cap="none" baseline="0">
                <a:solidFill>
                  <a:srgbClr val="FFCC00"/>
                </a:solidFill>
              </a:defRPr>
            </a:lvl1pPr>
          </a:lstStyle>
          <a:p>
            <a:r>
              <a:rPr lang="en-US" dirty="0" smtClean="0"/>
              <a:t>Click to edit Master title style</a:t>
            </a:r>
            <a:endParaRPr lang="en-US" dirty="0"/>
          </a:p>
        </p:txBody>
      </p:sp>
      <p:sp>
        <p:nvSpPr>
          <p:cNvPr id="11" name="Content Placeholder 7"/>
          <p:cNvSpPr>
            <a:spLocks noGrp="1"/>
          </p:cNvSpPr>
          <p:nvPr>
            <p:ph sz="quarter" idx="1"/>
          </p:nvPr>
        </p:nvSpPr>
        <p:spPr>
          <a:xfrm>
            <a:off x="333487" y="1295400"/>
            <a:ext cx="8503920" cy="457200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Date Placeholder 3"/>
          <p:cNvSpPr txBox="1">
            <a:spLocks/>
          </p:cNvSpPr>
          <p:nvPr userDrawn="1"/>
        </p:nvSpPr>
        <p:spPr bwMode="auto">
          <a:xfrm>
            <a:off x="5257800" y="60261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eaLnBrk="1" hangingPunct="1">
              <a:defRPr/>
            </a:pPr>
            <a:r>
              <a:rPr lang="en-US" altLang="en-US" sz="2000" b="1" dirty="0" smtClean="0">
                <a:solidFill>
                  <a:schemeClr val="accent3"/>
                </a:solidFill>
                <a:latin typeface="Arial Narrow" pitchFamily="34" charset="0"/>
              </a:rPr>
              <a:t>Center for Excellence in Disabilities</a:t>
            </a:r>
          </a:p>
          <a:p>
            <a:pPr algn="r" eaLnBrk="1" hangingPunct="1">
              <a:defRPr/>
            </a:pPr>
            <a:r>
              <a:rPr lang="en-US" altLang="en-US" sz="2000" b="1" dirty="0" smtClean="0">
                <a:solidFill>
                  <a:schemeClr val="accent3"/>
                </a:solidFill>
                <a:latin typeface="Arial Narrow" pitchFamily="34" charset="0"/>
              </a:rPr>
              <a:t>Positive Behavior Support Project</a:t>
            </a:r>
          </a:p>
        </p:txBody>
      </p:sp>
    </p:spTree>
    <p:extLst>
      <p:ext uri="{BB962C8B-B14F-4D97-AF65-F5344CB8AC3E}">
        <p14:creationId xmlns:p14="http://schemas.microsoft.com/office/powerpoint/2010/main" val="334024775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2"/>
        </a:solidFill>
        <a:effectLst/>
      </p:bgPr>
    </p:bg>
    <p:spTree>
      <p:nvGrpSpPr>
        <p:cNvPr id="1" name=""/>
        <p:cNvGrpSpPr/>
        <p:nvPr/>
      </p:nvGrpSpPr>
      <p:grpSpPr>
        <a:xfrm>
          <a:off x="0" y="0"/>
          <a:ext cx="0" cy="0"/>
          <a:chOff x="0" y="0"/>
          <a:chExt cx="0" cy="0"/>
        </a:xfrm>
      </p:grpSpPr>
      <p:pic>
        <p:nvPicPr>
          <p:cNvPr id="5" name="Picture 5" descr="4x3_10.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3"/>
          <p:cNvSpPr txBox="1">
            <a:spLocks/>
          </p:cNvSpPr>
          <p:nvPr userDrawn="1"/>
        </p:nvSpPr>
        <p:spPr bwMode="auto">
          <a:xfrm>
            <a:off x="5257800" y="60261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fontAlgn="base">
              <a:spcBef>
                <a:spcPct val="0"/>
              </a:spcBef>
              <a:spcAft>
                <a:spcPct val="0"/>
              </a:spcAft>
              <a:defRPr/>
            </a:pPr>
            <a:endParaRPr lang="en-US" altLang="en-US" sz="2000" dirty="0" smtClean="0">
              <a:solidFill>
                <a:schemeClr val="accent3"/>
              </a:solidFill>
              <a:latin typeface="Arial Narrow" pitchFamily="34" charset="0"/>
            </a:endParaRPr>
          </a:p>
        </p:txBody>
      </p:sp>
      <p:sp>
        <p:nvSpPr>
          <p:cNvPr id="2" name="Title 1"/>
          <p:cNvSpPr>
            <a:spLocks noGrp="1"/>
          </p:cNvSpPr>
          <p:nvPr>
            <p:ph type="title"/>
          </p:nvPr>
        </p:nvSpPr>
        <p:spPr>
          <a:xfrm>
            <a:off x="301752" y="228600"/>
            <a:ext cx="8534400" cy="758952"/>
          </a:xfrm>
        </p:spPr>
        <p:txBody>
          <a:bodyPr/>
          <a:lstStyle>
            <a:lvl1pPr>
              <a:defRPr>
                <a:solidFill>
                  <a:srgbClr val="00467A"/>
                </a:solidFill>
              </a:defRPr>
            </a:lvl1pPr>
          </a:lstStyle>
          <a:p>
            <a:r>
              <a:rPr lang="en-US" dirty="0" smtClean="0"/>
              <a:t>Click to edit Master title style</a:t>
            </a:r>
            <a:endParaRPr lang="en-US" dirty="0"/>
          </a:p>
        </p:txBody>
      </p:sp>
      <p:sp>
        <p:nvSpPr>
          <p:cNvPr id="10" name="Content Placeholder 9"/>
          <p:cNvSpPr>
            <a:spLocks noGrp="1"/>
          </p:cNvSpPr>
          <p:nvPr>
            <p:ph sz="half" idx="1"/>
          </p:nvPr>
        </p:nvSpPr>
        <p:spPr>
          <a:xfrm>
            <a:off x="301752" y="1371600"/>
            <a:ext cx="4038600" cy="4681728"/>
          </a:xfrm>
        </p:spPr>
        <p:txBody>
          <a:bodyPr/>
          <a:lstStyle>
            <a:lvl1pPr>
              <a:buClr>
                <a:schemeClr val="tx2"/>
              </a:buClr>
              <a:defRPr sz="2500">
                <a:solidFill>
                  <a:schemeClr val="tx1"/>
                </a:solidFill>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1"/>
          <p:cNvSpPr>
            <a:spLocks noGrp="1"/>
          </p:cNvSpPr>
          <p:nvPr>
            <p:ph sz="half" idx="2"/>
          </p:nvPr>
        </p:nvSpPr>
        <p:spPr>
          <a:xfrm>
            <a:off x="4800600" y="1371600"/>
            <a:ext cx="4038600" cy="4681728"/>
          </a:xfrm>
        </p:spPr>
        <p:txBody>
          <a:bodyPr/>
          <a:lstStyle>
            <a:lvl1pPr>
              <a:buClr>
                <a:schemeClr val="tx2">
                  <a:lumMod val="75000"/>
                </a:schemeClr>
              </a:buClr>
              <a:defRPr sz="2500">
                <a:solidFill>
                  <a:schemeClr val="tx1"/>
                </a:solidFill>
              </a:defRPr>
            </a:lvl1pPr>
            <a:lvl2pPr>
              <a:buClr>
                <a:schemeClr val="tx2">
                  <a:lumMod val="75000"/>
                </a:schemeClr>
              </a:buClr>
              <a:defRPr>
                <a:solidFill>
                  <a:schemeClr val="tx1"/>
                </a:solidFill>
              </a:defRPr>
            </a:lvl2pPr>
            <a:lvl3pPr>
              <a:buClr>
                <a:schemeClr val="tx2">
                  <a:lumMod val="75000"/>
                </a:schemeClr>
              </a:buClr>
              <a:defRPr>
                <a:solidFill>
                  <a:schemeClr val="tx1"/>
                </a:solidFill>
              </a:defRPr>
            </a:lvl3pPr>
            <a:lvl4pPr>
              <a:buClr>
                <a:schemeClr val="tx2">
                  <a:lumMod val="75000"/>
                </a:schemeClr>
              </a:buClr>
              <a:defRPr>
                <a:solidFill>
                  <a:schemeClr val="tx1"/>
                </a:solidFill>
              </a:defRPr>
            </a:lvl4pPr>
            <a:lvl5pPr>
              <a:buClr>
                <a:schemeClr val="tx2">
                  <a:lumMod val="75000"/>
                </a:schemeClr>
              </a:buCl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txBox="1">
            <a:spLocks/>
          </p:cNvSpPr>
          <p:nvPr userDrawn="1"/>
        </p:nvSpPr>
        <p:spPr bwMode="auto">
          <a:xfrm>
            <a:off x="5181600" y="6104128"/>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eaLnBrk="1" hangingPunct="1">
              <a:defRPr/>
            </a:pPr>
            <a:r>
              <a:rPr lang="en-US" altLang="en-US" sz="2000" b="1" dirty="0" smtClean="0">
                <a:solidFill>
                  <a:schemeClr val="accent3"/>
                </a:solidFill>
                <a:latin typeface="Arial Narrow" pitchFamily="34" charset="0"/>
              </a:rPr>
              <a:t>Center for Excellence in Disabilities</a:t>
            </a:r>
          </a:p>
          <a:p>
            <a:pPr algn="r" eaLnBrk="1" hangingPunct="1">
              <a:defRPr/>
            </a:pPr>
            <a:r>
              <a:rPr lang="en-US" altLang="en-US" sz="2000" b="1" dirty="0" smtClean="0">
                <a:solidFill>
                  <a:schemeClr val="accent3"/>
                </a:solidFill>
                <a:latin typeface="Arial Narrow" pitchFamily="34" charset="0"/>
              </a:rPr>
              <a:t>Positive Behavior Support Project</a:t>
            </a:r>
          </a:p>
        </p:txBody>
      </p:sp>
    </p:spTree>
    <p:extLst>
      <p:ext uri="{BB962C8B-B14F-4D97-AF65-F5344CB8AC3E}">
        <p14:creationId xmlns:p14="http://schemas.microsoft.com/office/powerpoint/2010/main" val="3855151621"/>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solidFill>
          <a:schemeClr val="bg2"/>
        </a:solidFill>
        <a:effectLst/>
      </p:bgPr>
    </p:bg>
    <p:spTree>
      <p:nvGrpSpPr>
        <p:cNvPr id="1" name=""/>
        <p:cNvGrpSpPr/>
        <p:nvPr/>
      </p:nvGrpSpPr>
      <p:grpSpPr>
        <a:xfrm>
          <a:off x="0" y="0"/>
          <a:ext cx="0" cy="0"/>
          <a:chOff x="0" y="0"/>
          <a:chExt cx="0" cy="0"/>
        </a:xfrm>
      </p:grpSpPr>
      <p:sp>
        <p:nvSpPr>
          <p:cNvPr id="7" name="Straight Connector 5"/>
          <p:cNvSpPr>
            <a:spLocks noChangeShapeType="1"/>
          </p:cNvSpPr>
          <p:nvPr/>
        </p:nvSpPr>
        <p:spPr bwMode="auto">
          <a:xfrm flipV="1">
            <a:off x="4572000" y="2200275"/>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dirty="0">
              <a:solidFill>
                <a:prstClr val="black"/>
              </a:solidFill>
            </a:endParaRPr>
          </a:p>
        </p:txBody>
      </p:sp>
      <p:sp>
        <p:nvSpPr>
          <p:cNvPr id="8" name="Rectangle 7"/>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dirty="0" smtClean="0">
              <a:solidFill>
                <a:prstClr val="black"/>
              </a:solidFill>
            </a:endParaRPr>
          </a:p>
        </p:txBody>
      </p:sp>
      <p:pic>
        <p:nvPicPr>
          <p:cNvPr id="9" name="Picture 7" descr="4x3_6.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311150" y="990600"/>
            <a:ext cx="8528050" cy="914400"/>
          </a:xfrm>
          <a:prstGeom prst="rect">
            <a:avLst/>
          </a:prstGeom>
          <a:solidFill>
            <a:srgbClr val="00467A"/>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 name="Text Placeholder 2"/>
          <p:cNvSpPr>
            <a:spLocks noGrp="1"/>
          </p:cNvSpPr>
          <p:nvPr>
            <p:ph type="body" idx="1"/>
          </p:nvPr>
        </p:nvSpPr>
        <p:spPr>
          <a:xfrm>
            <a:off x="304800" y="10668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800600" y="10668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4800" y="1981200"/>
            <a:ext cx="4041648" cy="3818404"/>
          </a:xfrm>
        </p:spPr>
        <p:txBody>
          <a:bodyPr/>
          <a:lstStyle>
            <a:lvl1pPr>
              <a:buClr>
                <a:schemeClr val="tx2">
                  <a:lumMod val="75000"/>
                </a:schemeClr>
              </a:buClr>
              <a:defRPr>
                <a:solidFill>
                  <a:schemeClr val="tx1"/>
                </a:solidFill>
              </a:defRPr>
            </a:lvl1pPr>
            <a:lvl2pPr>
              <a:buClr>
                <a:schemeClr val="tx2">
                  <a:lumMod val="75000"/>
                </a:schemeClr>
              </a:buClr>
              <a:defRPr>
                <a:solidFill>
                  <a:schemeClr val="tx1"/>
                </a:solidFill>
              </a:defRPr>
            </a:lvl2pPr>
            <a:lvl3pPr>
              <a:buClr>
                <a:schemeClr val="tx2">
                  <a:lumMod val="75000"/>
                </a:schemeClr>
              </a:buClr>
              <a:defRPr>
                <a:solidFill>
                  <a:schemeClr val="tx1"/>
                </a:solidFill>
              </a:defRPr>
            </a:lvl3pPr>
            <a:lvl4pPr>
              <a:buClr>
                <a:schemeClr val="tx2">
                  <a:lumMod val="75000"/>
                </a:schemeClr>
              </a:buClr>
              <a:defRPr>
                <a:solidFill>
                  <a:schemeClr val="tx1"/>
                </a:solidFill>
              </a:defRPr>
            </a:lvl4pPr>
            <a:lvl5pPr>
              <a:buClr>
                <a:schemeClr val="tx2">
                  <a:lumMod val="75000"/>
                </a:schemeClr>
              </a:buCl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6" name="Content Placeholder 25"/>
          <p:cNvSpPr>
            <a:spLocks noGrp="1"/>
          </p:cNvSpPr>
          <p:nvPr>
            <p:ph sz="quarter" idx="4"/>
          </p:nvPr>
        </p:nvSpPr>
        <p:spPr>
          <a:xfrm>
            <a:off x="4800600" y="1981200"/>
            <a:ext cx="4038600" cy="3822192"/>
          </a:xfrm>
        </p:spPr>
        <p:txBody>
          <a:bodyPr/>
          <a:lstStyle>
            <a:lvl1pPr>
              <a:buClr>
                <a:schemeClr val="tx2">
                  <a:lumMod val="75000"/>
                </a:schemeClr>
              </a:buClr>
              <a:defRPr>
                <a:solidFill>
                  <a:schemeClr val="tx1"/>
                </a:solidFill>
              </a:defRPr>
            </a:lvl1pPr>
            <a:lvl2pPr>
              <a:buClr>
                <a:schemeClr val="tx2">
                  <a:lumMod val="75000"/>
                </a:schemeClr>
              </a:buClr>
              <a:defRPr>
                <a:solidFill>
                  <a:schemeClr val="tx1"/>
                </a:solidFill>
              </a:defRPr>
            </a:lvl2pPr>
            <a:lvl3pPr>
              <a:buClr>
                <a:schemeClr val="tx2">
                  <a:lumMod val="75000"/>
                </a:schemeClr>
              </a:buClr>
              <a:defRPr>
                <a:solidFill>
                  <a:schemeClr val="tx1"/>
                </a:solidFill>
              </a:defRPr>
            </a:lvl3pPr>
            <a:lvl4pPr>
              <a:buClr>
                <a:schemeClr val="tx2">
                  <a:lumMod val="75000"/>
                </a:schemeClr>
              </a:buClr>
              <a:defRPr>
                <a:solidFill>
                  <a:schemeClr val="tx1"/>
                </a:solidFill>
              </a:defRPr>
            </a:lvl4pPr>
            <a:lvl5pPr>
              <a:buClr>
                <a:schemeClr val="tx2">
                  <a:lumMod val="75000"/>
                </a:schemeClr>
              </a:buCl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Title 22"/>
          <p:cNvSpPr>
            <a:spLocks noGrp="1"/>
          </p:cNvSpPr>
          <p:nvPr>
            <p:ph type="title"/>
          </p:nvPr>
        </p:nvSpPr>
        <p:spPr/>
        <p:txBody>
          <a:bodyPr rtlCol="0"/>
          <a:lstStyle>
            <a:lvl1pPr>
              <a:defRPr>
                <a:solidFill>
                  <a:srgbClr val="00467A"/>
                </a:solidFill>
              </a:defRPr>
            </a:lvl1pPr>
          </a:lstStyle>
          <a:p>
            <a:r>
              <a:rPr lang="en-US" dirty="0" smtClean="0"/>
              <a:t>Click to edit Master title style</a:t>
            </a:r>
            <a:endParaRPr lang="en-US" dirty="0"/>
          </a:p>
        </p:txBody>
      </p:sp>
      <p:sp>
        <p:nvSpPr>
          <p:cNvPr id="12" name="Date Placeholder 3"/>
          <p:cNvSpPr txBox="1">
            <a:spLocks/>
          </p:cNvSpPr>
          <p:nvPr userDrawn="1"/>
        </p:nvSpPr>
        <p:spPr bwMode="auto">
          <a:xfrm>
            <a:off x="5257800" y="60261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eaLnBrk="1" hangingPunct="1">
              <a:defRPr/>
            </a:pPr>
            <a:r>
              <a:rPr lang="en-US" altLang="en-US" sz="2000" b="1" dirty="0" smtClean="0">
                <a:solidFill>
                  <a:schemeClr val="tx2">
                    <a:lumMod val="75000"/>
                  </a:schemeClr>
                </a:solidFill>
                <a:latin typeface="Arial Narrow" pitchFamily="34" charset="0"/>
              </a:rPr>
              <a:t>Center for Excellence in Disabilities</a:t>
            </a:r>
          </a:p>
          <a:p>
            <a:pPr algn="r" eaLnBrk="1" hangingPunct="1">
              <a:defRPr/>
            </a:pPr>
            <a:r>
              <a:rPr lang="en-US" altLang="en-US" sz="2000" b="1" dirty="0" smtClean="0">
                <a:solidFill>
                  <a:schemeClr val="tx2">
                    <a:lumMod val="75000"/>
                  </a:schemeClr>
                </a:solidFill>
                <a:latin typeface="Arial Narrow" pitchFamily="34" charset="0"/>
              </a:rPr>
              <a:t>Positive Behavior Support Project</a:t>
            </a:r>
          </a:p>
        </p:txBody>
      </p:sp>
    </p:spTree>
    <p:extLst>
      <p:ext uri="{BB962C8B-B14F-4D97-AF65-F5344CB8AC3E}">
        <p14:creationId xmlns:p14="http://schemas.microsoft.com/office/powerpoint/2010/main" val="536766475"/>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dirty="0" smtClean="0">
              <a:solidFill>
                <a:prstClr val="black"/>
              </a:solidFill>
            </a:endParaRPr>
          </a:p>
        </p:txBody>
      </p:sp>
      <p:sp>
        <p:nvSpPr>
          <p:cNvPr id="3" name="Rectangle 2"/>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dirty="0" smtClean="0">
              <a:solidFill>
                <a:prstClr val="black"/>
              </a:solidFill>
            </a:endParaRPr>
          </a:p>
        </p:txBody>
      </p:sp>
      <p:sp>
        <p:nvSpPr>
          <p:cNvPr id="4" name="Rectangle 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dirty="0" smtClean="0">
              <a:solidFill>
                <a:prstClr val="black"/>
              </a:solidFill>
            </a:endParaRPr>
          </a:p>
        </p:txBody>
      </p:sp>
      <p:sp>
        <p:nvSpPr>
          <p:cNvPr id="5" name="Rectangle 4"/>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endParaRPr>
          </a:p>
        </p:txBody>
      </p:sp>
      <p:sp>
        <p:nvSpPr>
          <p:cNvPr id="6" name="Rectangle 5"/>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endParaRPr>
          </a:p>
        </p:txBody>
      </p:sp>
      <p:sp>
        <p:nvSpPr>
          <p:cNvPr id="7" name="Date Placeholder 3"/>
          <p:cNvSpPr txBox="1">
            <a:spLocks/>
          </p:cNvSpPr>
          <p:nvPr userDrawn="1"/>
        </p:nvSpPr>
        <p:spPr bwMode="auto">
          <a:xfrm>
            <a:off x="5029200" y="6311329"/>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eaLnBrk="1" hangingPunct="1">
              <a:defRPr/>
            </a:pPr>
            <a:r>
              <a:rPr lang="en-US" altLang="en-US" sz="2000" b="1" dirty="0" smtClean="0">
                <a:solidFill>
                  <a:srgbClr val="333399"/>
                </a:solidFill>
                <a:latin typeface="Arial Narrow" pitchFamily="34" charset="0"/>
              </a:rPr>
              <a:t>Center for Excellence in Disabilities</a:t>
            </a:r>
          </a:p>
        </p:txBody>
      </p:sp>
    </p:spTree>
    <p:extLst>
      <p:ext uri="{BB962C8B-B14F-4D97-AF65-F5344CB8AC3E}">
        <p14:creationId xmlns:p14="http://schemas.microsoft.com/office/powerpoint/2010/main" val="6450677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5" descr="4x3_1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52400" y="609600"/>
            <a:ext cx="2743200" cy="5486400"/>
          </a:xfrm>
          <a:prstGeom prst="rect">
            <a:avLst/>
          </a:prstGeom>
          <a:solidFill>
            <a:srgbClr val="FFC000"/>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00467A"/>
                </a:solidFill>
              </a:defRPr>
            </a:lvl1pPr>
          </a:lstStyle>
          <a:p>
            <a:r>
              <a:rPr lang="en-US" dirty="0" smtClean="0"/>
              <a:t>Click to edit Master title style</a:t>
            </a:r>
            <a:endParaRPr lang="en-US" dirty="0"/>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00467A"/>
                </a:solidFill>
              </a:defRPr>
            </a:lvl1pPr>
            <a:lvl2pPr>
              <a:buNone/>
              <a:defRPr sz="1200"/>
            </a:lvl2pPr>
            <a:lvl3pPr>
              <a:buNone/>
              <a:defRPr sz="1000"/>
            </a:lvl3pPr>
            <a:lvl4pPr>
              <a:buNone/>
              <a:defRPr sz="900"/>
            </a:lvl4pPr>
            <a:lvl5pPr>
              <a:buNone/>
              <a:defRPr sz="900"/>
            </a:lvl5pPr>
          </a:lstStyle>
          <a:p>
            <a:pPr lvl="0"/>
            <a:r>
              <a:rPr lang="en-US" dirty="0"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lvl1pPr>
              <a:buClr>
                <a:schemeClr val="tx2">
                  <a:lumMod val="75000"/>
                </a:schemeClr>
              </a:buClr>
              <a:defRPr>
                <a:solidFill>
                  <a:schemeClr val="tx1"/>
                </a:solidFill>
              </a:defRPr>
            </a:lvl1pPr>
            <a:lvl2pPr>
              <a:buClr>
                <a:schemeClr val="tx2">
                  <a:lumMod val="75000"/>
                </a:schemeClr>
              </a:buClr>
              <a:defRPr>
                <a:solidFill>
                  <a:schemeClr val="tx1"/>
                </a:solidFill>
              </a:defRPr>
            </a:lvl2pPr>
            <a:lvl3pPr>
              <a:buClr>
                <a:schemeClr val="tx2">
                  <a:lumMod val="75000"/>
                </a:schemeClr>
              </a:buClr>
              <a:defRPr>
                <a:solidFill>
                  <a:schemeClr val="tx1"/>
                </a:solidFill>
              </a:defRPr>
            </a:lvl3pPr>
            <a:lvl4pPr>
              <a:buClr>
                <a:schemeClr val="tx2">
                  <a:lumMod val="75000"/>
                </a:schemeClr>
              </a:buClr>
              <a:defRPr>
                <a:solidFill>
                  <a:schemeClr val="tx1"/>
                </a:solidFill>
              </a:defRPr>
            </a:lvl4pPr>
            <a:lvl5pPr>
              <a:buClr>
                <a:schemeClr val="tx2">
                  <a:lumMod val="75000"/>
                </a:schemeClr>
              </a:buCl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3"/>
          <p:cNvSpPr txBox="1">
            <a:spLocks/>
          </p:cNvSpPr>
          <p:nvPr userDrawn="1"/>
        </p:nvSpPr>
        <p:spPr bwMode="auto">
          <a:xfrm>
            <a:off x="5257800" y="60261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eaLnBrk="1" hangingPunct="1">
              <a:defRPr/>
            </a:pPr>
            <a:r>
              <a:rPr lang="en-US" altLang="en-US" sz="2000" b="1" dirty="0" smtClean="0">
                <a:solidFill>
                  <a:schemeClr val="accent3"/>
                </a:solidFill>
                <a:latin typeface="Arial Narrow" pitchFamily="34" charset="0"/>
              </a:rPr>
              <a:t>Center for Excellence in Disabilities</a:t>
            </a:r>
          </a:p>
          <a:p>
            <a:pPr algn="r" eaLnBrk="1" hangingPunct="1">
              <a:defRPr/>
            </a:pPr>
            <a:r>
              <a:rPr lang="en-US" altLang="en-US" sz="2000" b="1" dirty="0" smtClean="0">
                <a:solidFill>
                  <a:schemeClr val="accent3"/>
                </a:solidFill>
                <a:latin typeface="Arial Narrow" pitchFamily="34" charset="0"/>
              </a:rPr>
              <a:t>Positive Behavior Support Project</a:t>
            </a:r>
          </a:p>
        </p:txBody>
      </p:sp>
    </p:spTree>
    <p:extLst>
      <p:ext uri="{BB962C8B-B14F-4D97-AF65-F5344CB8AC3E}">
        <p14:creationId xmlns:p14="http://schemas.microsoft.com/office/powerpoint/2010/main" val="982997472"/>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5" descr="4x3_1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52400" y="609600"/>
            <a:ext cx="2743200" cy="5486400"/>
          </a:xfrm>
          <a:prstGeom prst="rect">
            <a:avLst/>
          </a:prstGeom>
          <a:solidFill>
            <a:srgbClr val="FFC000"/>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title"/>
          </p:nvPr>
        </p:nvSpPr>
        <p:spPr>
          <a:xfrm>
            <a:off x="3000375" y="5029200"/>
            <a:ext cx="5867400" cy="9144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solidFill>
                  <a:srgbClr val="333399"/>
                </a:solidFill>
              </a:defRPr>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381000" y="990600"/>
            <a:ext cx="2438400" cy="5029200"/>
          </a:xfrm>
        </p:spPr>
        <p:txBody>
          <a:bodyPr/>
          <a:lstStyle>
            <a:lvl1pPr marL="0" indent="0">
              <a:spcAft>
                <a:spcPts val="1000"/>
              </a:spcAft>
              <a:buFontTx/>
              <a:buNone/>
              <a:defRPr sz="1600">
                <a:solidFill>
                  <a:srgbClr val="00467A"/>
                </a:solidFill>
              </a:defRPr>
            </a:lvl1pPr>
            <a:lvl2pPr>
              <a:defRPr sz="1200"/>
            </a:lvl2pPr>
            <a:lvl3pPr>
              <a:defRPr sz="1000"/>
            </a:lvl3pPr>
            <a:lvl4pPr>
              <a:defRPr sz="900"/>
            </a:lvl4pPr>
            <a:lvl5pPr>
              <a:defRPr sz="900"/>
            </a:lvl5pPr>
          </a:lstStyle>
          <a:p>
            <a:pPr lvl="0"/>
            <a:r>
              <a:rPr lang="en-US" dirty="0" smtClean="0"/>
              <a:t>Click to edit Master text styles</a:t>
            </a:r>
          </a:p>
        </p:txBody>
      </p:sp>
      <p:sp>
        <p:nvSpPr>
          <p:cNvPr id="8" name="Date Placeholder 3"/>
          <p:cNvSpPr txBox="1">
            <a:spLocks/>
          </p:cNvSpPr>
          <p:nvPr userDrawn="1"/>
        </p:nvSpPr>
        <p:spPr bwMode="auto">
          <a:xfrm>
            <a:off x="5257800" y="60261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eaLnBrk="1" hangingPunct="1">
              <a:defRPr/>
            </a:pPr>
            <a:r>
              <a:rPr lang="en-US" altLang="en-US" sz="2000" b="1" dirty="0" smtClean="0">
                <a:solidFill>
                  <a:schemeClr val="accent3"/>
                </a:solidFill>
                <a:latin typeface="Arial Narrow" pitchFamily="34" charset="0"/>
              </a:rPr>
              <a:t>Center for Excellence in Disabilities</a:t>
            </a:r>
          </a:p>
          <a:p>
            <a:pPr algn="r" eaLnBrk="1" hangingPunct="1">
              <a:defRPr/>
            </a:pPr>
            <a:r>
              <a:rPr lang="en-US" altLang="en-US" sz="2000" b="1" dirty="0" smtClean="0">
                <a:solidFill>
                  <a:schemeClr val="accent3"/>
                </a:solidFill>
                <a:latin typeface="Arial Narrow" pitchFamily="34" charset="0"/>
              </a:rPr>
              <a:t>Positive Behavior Support Project</a:t>
            </a:r>
          </a:p>
        </p:txBody>
      </p:sp>
    </p:spTree>
    <p:extLst>
      <p:ext uri="{BB962C8B-B14F-4D97-AF65-F5344CB8AC3E}">
        <p14:creationId xmlns:p14="http://schemas.microsoft.com/office/powerpoint/2010/main" val="32612549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1"/>
          </p:nvPr>
        </p:nvSpPr>
        <p:spPr>
          <a:xfrm>
            <a:off x="3543300" y="6308725"/>
            <a:ext cx="2057400" cy="365125"/>
          </a:xfrm>
          <a:prstGeom prst="rect">
            <a:avLst/>
          </a:prstGeom>
        </p:spPr>
        <p:txBody>
          <a:bodyPr/>
          <a:lstStyle>
            <a:lvl1pPr algn="ctr">
              <a:defRPr>
                <a:solidFill>
                  <a:schemeClr val="tx2">
                    <a:lumMod val="75000"/>
                  </a:schemeClr>
                </a:solidFill>
              </a:defRPr>
            </a:lvl1pPr>
          </a:lstStyle>
          <a:p>
            <a:pPr eaLnBrk="0" fontAlgn="base" hangingPunct="0">
              <a:spcBef>
                <a:spcPct val="0"/>
              </a:spcBef>
              <a:spcAft>
                <a:spcPct val="0"/>
              </a:spcAft>
              <a:defRPr/>
            </a:pPr>
            <a:fld id="{03BC5532-9927-4D04-832C-D453E8B52DD8}" type="slidenum">
              <a:rPr lang="en-US" smtClean="0"/>
              <a:pPr eaLnBrk="0" fontAlgn="base" hangingPunct="0">
                <a:spcBef>
                  <a:spcPct val="0"/>
                </a:spcBef>
                <a:spcAft>
                  <a:spcPct val="0"/>
                </a:spcAft>
                <a:defRPr/>
              </a:pPr>
              <a:t>‹#›</a:t>
            </a:fld>
            <a:endParaRPr lang="en-US" dirty="0"/>
          </a:p>
        </p:txBody>
      </p:sp>
    </p:spTree>
    <p:extLst>
      <p:ext uri="{BB962C8B-B14F-4D97-AF65-F5344CB8AC3E}">
        <p14:creationId xmlns:p14="http://schemas.microsoft.com/office/powerpoint/2010/main" val="36007590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42913" y="103188"/>
            <a:ext cx="8243887" cy="131445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456113"/>
          </a:xfrm>
        </p:spPr>
        <p:txBody>
          <a:bodyPr/>
          <a:lstStyle/>
          <a:p>
            <a:pPr lvl="0"/>
            <a:endParaRPr lang="en-US" noProof="0" dirty="0" smtClean="0"/>
          </a:p>
        </p:txBody>
      </p:sp>
      <p:sp>
        <p:nvSpPr>
          <p:cNvPr id="4" name="Rectangle 49"/>
          <p:cNvSpPr>
            <a:spLocks noGrp="1" noChangeArrowheads="1"/>
          </p:cNvSpPr>
          <p:nvPr>
            <p:ph type="sldNum" sz="quarter" idx="10"/>
          </p:nvPr>
        </p:nvSpPr>
        <p:spPr>
          <a:xfrm>
            <a:off x="3543300" y="6308725"/>
            <a:ext cx="2057400" cy="365125"/>
          </a:xfrm>
          <a:prstGeom prst="rect">
            <a:avLst/>
          </a:prstGeom>
        </p:spPr>
        <p:txBody>
          <a:bodyPr/>
          <a:lstStyle>
            <a:lvl1pPr>
              <a:defRPr>
                <a:solidFill>
                  <a:srgbClr val="5B9BD5">
                    <a:lumMod val="50000"/>
                  </a:srgbClr>
                </a:solidFill>
              </a:defRPr>
            </a:lvl1pPr>
          </a:lstStyle>
          <a:p>
            <a:pPr eaLnBrk="0" fontAlgn="base" hangingPunct="0">
              <a:spcBef>
                <a:spcPct val="0"/>
              </a:spcBef>
              <a:spcAft>
                <a:spcPct val="0"/>
              </a:spcAft>
              <a:defRPr/>
            </a:pPr>
            <a:fld id="{F003B36D-D054-46BB-84BD-A14E190C2C2D}" type="slidenum">
              <a:rPr lang="en-US"/>
              <a:pPr eaLnBrk="0" fontAlgn="base" hangingPunct="0">
                <a:spcBef>
                  <a:spcPct val="0"/>
                </a:spcBef>
                <a:spcAft>
                  <a:spcPct val="0"/>
                </a:spcAft>
                <a:defRPr/>
              </a:pPr>
              <a:t>‹#›</a:t>
            </a:fld>
            <a:endParaRPr lang="en-US" dirty="0"/>
          </a:p>
        </p:txBody>
      </p:sp>
      <p:sp>
        <p:nvSpPr>
          <p:cNvPr id="5" name="Footer Placeholder 4"/>
          <p:cNvSpPr>
            <a:spLocks noGrp="1"/>
          </p:cNvSpPr>
          <p:nvPr>
            <p:ph type="ftr" sz="quarter" idx="11"/>
          </p:nvPr>
        </p:nvSpPr>
        <p:spPr>
          <a:xfrm>
            <a:off x="4956175" y="6169025"/>
            <a:ext cx="4187825" cy="638175"/>
          </a:xfrm>
          <a:prstGeom prst="rect">
            <a:avLst/>
          </a:prstGeom>
        </p:spPr>
        <p:txBody>
          <a:bodyPr/>
          <a:lstStyle>
            <a:lvl1pPr algn="r">
              <a:defRPr sz="1800" b="0">
                <a:solidFill>
                  <a:schemeClr val="accent1">
                    <a:lumMod val="50000"/>
                  </a:schemeClr>
                </a:solidFill>
                <a:latin typeface="Georgia" panose="02040502050405020303" pitchFamily="18" charset="0"/>
              </a:defRPr>
            </a:lvl1pPr>
          </a:lstStyle>
          <a:p>
            <a:pPr eaLnBrk="0" fontAlgn="base" hangingPunct="0">
              <a:spcBef>
                <a:spcPct val="0"/>
              </a:spcBef>
              <a:spcAft>
                <a:spcPct val="0"/>
              </a:spcAft>
              <a:defRPr/>
            </a:pPr>
            <a:endParaRPr lang="en-US" dirty="0">
              <a:solidFill>
                <a:srgbClr val="4F81BD">
                  <a:lumMod val="50000"/>
                </a:srgbClr>
              </a:solidFill>
            </a:endParaRPr>
          </a:p>
        </p:txBody>
      </p:sp>
    </p:spTree>
    <p:extLst>
      <p:ext uri="{BB962C8B-B14F-4D97-AF65-F5344CB8AC3E}">
        <p14:creationId xmlns:p14="http://schemas.microsoft.com/office/powerpoint/2010/main" val="9438656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solidFill>
                  <a:schemeClr val="accent1">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334000" y="6096000"/>
            <a:ext cx="3810000" cy="674688"/>
          </a:xfrm>
          <a:prstGeom prst="rect">
            <a:avLst/>
          </a:prstGeom>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609599" y="6041363"/>
            <a:ext cx="4622973"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444676" y="6041363"/>
            <a:ext cx="512638" cy="365125"/>
          </a:xfrm>
          <a:prstGeom prst="rect">
            <a:avLst/>
          </a:prstGeom>
        </p:spPr>
        <p:txBody>
          <a:bodyPr/>
          <a:lstStyle/>
          <a:p>
            <a:fld id="{A9E9EF58-3FCF-43ED-AE30-0798F566406B}" type="slidenum">
              <a:rPr lang="en-US" smtClean="0">
                <a:solidFill>
                  <a:srgbClr val="5FCBEF"/>
                </a:solidFill>
              </a:rPr>
              <a:pPr/>
              <a:t>‹#›</a:t>
            </a:fld>
            <a:endParaRPr lang="en-US" dirty="0">
              <a:solidFill>
                <a:srgbClr val="5FCBEF"/>
              </a:solidFill>
            </a:endParaRPr>
          </a:p>
        </p:txBody>
      </p:sp>
      <p:sp>
        <p:nvSpPr>
          <p:cNvPr id="8" name="Content Placeholder 7"/>
          <p:cNvSpPr>
            <a:spLocks noGrp="1"/>
          </p:cNvSpPr>
          <p:nvPr>
            <p:ph sz="quarter" idx="13"/>
          </p:nvPr>
        </p:nvSpPr>
        <p:spPr>
          <a:xfrm>
            <a:off x="1676400" y="1143000"/>
            <a:ext cx="9144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833085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3"/>
          <p:cNvSpPr>
            <a:spLocks noGrp="1" noChangeArrowheads="1"/>
          </p:cNvSpPr>
          <p:nvPr>
            <p:ph type="dt" sz="half" idx="10"/>
          </p:nvPr>
        </p:nvSpPr>
        <p:spPr>
          <a:xfrm>
            <a:off x="5334000" y="6096000"/>
            <a:ext cx="3810000" cy="674688"/>
          </a:xfrm>
          <a:prstGeom prst="rect">
            <a:avLst/>
          </a:prstGeom>
          <a:ln/>
        </p:spPr>
        <p:txBody>
          <a:bodyPr/>
          <a:lstStyle>
            <a:lvl1pPr>
              <a:defRPr/>
            </a:lvl1pPr>
          </a:lstStyle>
          <a:p>
            <a:pPr>
              <a:defRPr/>
            </a:pPr>
            <a:endParaRPr lang="en-US" dirty="0">
              <a:solidFill>
                <a:prstClr val="black">
                  <a:tint val="75000"/>
                </a:prstClr>
              </a:solidFill>
            </a:endParaRPr>
          </a:p>
        </p:txBody>
      </p:sp>
      <p:sp>
        <p:nvSpPr>
          <p:cNvPr id="6" name="Rectangle 24"/>
          <p:cNvSpPr>
            <a:spLocks noGrp="1" noChangeArrowheads="1"/>
          </p:cNvSpPr>
          <p:nvPr>
            <p:ph type="ftr" sz="quarter" idx="11"/>
          </p:nvPr>
        </p:nvSpPr>
        <p:spPr>
          <a:xfrm>
            <a:off x="609599" y="6041363"/>
            <a:ext cx="4622973" cy="365125"/>
          </a:xfrm>
          <a:prstGeom prst="rect">
            <a:avLst/>
          </a:prstGeom>
          <a:ln/>
        </p:spPr>
        <p:txBody>
          <a:bodyPr/>
          <a:lstStyle>
            <a:lvl1pPr>
              <a:defRPr/>
            </a:lvl1pPr>
          </a:lstStyle>
          <a:p>
            <a:pPr>
              <a:defRPr/>
            </a:pPr>
            <a:endParaRPr lang="en-US" dirty="0">
              <a:solidFill>
                <a:prstClr val="black">
                  <a:tint val="75000"/>
                </a:prstClr>
              </a:solidFill>
            </a:endParaRPr>
          </a:p>
        </p:txBody>
      </p:sp>
      <p:sp>
        <p:nvSpPr>
          <p:cNvPr id="7" name="Rectangle 25"/>
          <p:cNvSpPr>
            <a:spLocks noGrp="1" noChangeArrowheads="1"/>
          </p:cNvSpPr>
          <p:nvPr>
            <p:ph type="sldNum" sz="quarter" idx="12"/>
          </p:nvPr>
        </p:nvSpPr>
        <p:spPr>
          <a:xfrm>
            <a:off x="6444676" y="6041363"/>
            <a:ext cx="512638" cy="365125"/>
          </a:xfrm>
          <a:prstGeom prst="rect">
            <a:avLst/>
          </a:prstGeom>
          <a:ln/>
        </p:spPr>
        <p:txBody>
          <a:bodyPr/>
          <a:lstStyle>
            <a:lvl1pPr>
              <a:defRPr/>
            </a:lvl1pPr>
          </a:lstStyle>
          <a:p>
            <a:pPr>
              <a:defRPr/>
            </a:pPr>
            <a:fld id="{06177DED-A008-4A59-82F7-571E95B47EAA}" type="slidenum">
              <a:rPr lang="en-US" altLang="en-US">
                <a:solidFill>
                  <a:srgbClr val="5FCBEF"/>
                </a:solidFill>
              </a:rPr>
              <a:pPr>
                <a:defRPr/>
              </a:pPr>
              <a:t>‹#›</a:t>
            </a:fld>
            <a:endParaRPr lang="en-US" altLang="en-US" dirty="0">
              <a:solidFill>
                <a:srgbClr val="5FCBEF"/>
              </a:solidFill>
            </a:endParaRPr>
          </a:p>
        </p:txBody>
      </p:sp>
    </p:spTree>
    <p:extLst>
      <p:ext uri="{BB962C8B-B14F-4D97-AF65-F5344CB8AC3E}">
        <p14:creationId xmlns:p14="http://schemas.microsoft.com/office/powerpoint/2010/main" val="3820091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2"/>
        </a:solidFill>
        <a:effectLst/>
      </p:bgPr>
    </p:bg>
    <p:spTree>
      <p:nvGrpSpPr>
        <p:cNvPr id="1" name=""/>
        <p:cNvGrpSpPr/>
        <p:nvPr/>
      </p:nvGrpSpPr>
      <p:grpSpPr>
        <a:xfrm>
          <a:off x="0" y="0"/>
          <a:ext cx="0" cy="0"/>
          <a:chOff x="0" y="0"/>
          <a:chExt cx="0" cy="0"/>
        </a:xfrm>
      </p:grpSpPr>
      <p:sp>
        <p:nvSpPr>
          <p:cNvPr id="3" name="Title 1"/>
          <p:cNvSpPr txBox="1">
            <a:spLocks/>
          </p:cNvSpPr>
          <p:nvPr userDrawn="1"/>
        </p:nvSpPr>
        <p:spPr bwMode="auto">
          <a:xfrm>
            <a:off x="685800" y="152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rtl="0" eaLnBrk="0" fontAlgn="base" hangingPunct="0">
              <a:spcBef>
                <a:spcPct val="0"/>
              </a:spcBef>
              <a:spcAft>
                <a:spcPct val="0"/>
              </a:spcAft>
              <a:buNone/>
              <a:defRPr sz="4200" b="0" kern="1200" cap="none" baseline="0">
                <a:solidFill>
                  <a:srgbClr val="00467A"/>
                </a:solidFill>
                <a:latin typeface="+mj-lt"/>
                <a:ea typeface="+mj-ea"/>
                <a:cs typeface="+mj-cs"/>
              </a:defRPr>
            </a:lvl1pPr>
            <a:lvl2pPr algn="ctr" rtl="0" eaLnBrk="0" fontAlgn="base" hangingPunct="0">
              <a:spcBef>
                <a:spcPct val="0"/>
              </a:spcBef>
              <a:spcAft>
                <a:spcPct val="0"/>
              </a:spcAft>
              <a:defRPr sz="3300">
                <a:solidFill>
                  <a:srgbClr val="E0A208"/>
                </a:solidFill>
                <a:latin typeface="Georgia" pitchFamily="18" charset="0"/>
              </a:defRPr>
            </a:lvl2pPr>
            <a:lvl3pPr algn="ctr" rtl="0" eaLnBrk="0" fontAlgn="base" hangingPunct="0">
              <a:spcBef>
                <a:spcPct val="0"/>
              </a:spcBef>
              <a:spcAft>
                <a:spcPct val="0"/>
              </a:spcAft>
              <a:defRPr sz="3300">
                <a:solidFill>
                  <a:srgbClr val="E0A208"/>
                </a:solidFill>
                <a:latin typeface="Georgia" pitchFamily="18" charset="0"/>
              </a:defRPr>
            </a:lvl3pPr>
            <a:lvl4pPr algn="ctr" rtl="0" eaLnBrk="0" fontAlgn="base" hangingPunct="0">
              <a:spcBef>
                <a:spcPct val="0"/>
              </a:spcBef>
              <a:spcAft>
                <a:spcPct val="0"/>
              </a:spcAft>
              <a:defRPr sz="3300">
                <a:solidFill>
                  <a:srgbClr val="E0A208"/>
                </a:solidFill>
                <a:latin typeface="Georgia" pitchFamily="18" charset="0"/>
              </a:defRPr>
            </a:lvl4pPr>
            <a:lvl5pPr algn="ctr" rtl="0" eaLnBrk="0" fontAlgn="base" hangingPunct="0">
              <a:spcBef>
                <a:spcPct val="0"/>
              </a:spcBef>
              <a:spcAft>
                <a:spcPct val="0"/>
              </a:spcAft>
              <a:defRPr sz="3300">
                <a:solidFill>
                  <a:srgbClr val="E0A208"/>
                </a:solidFill>
                <a:latin typeface="Georgia" pitchFamily="18" charset="0"/>
              </a:defRPr>
            </a:lvl5pPr>
            <a:lvl6pPr marL="457200" algn="ctr" rtl="0" fontAlgn="base">
              <a:spcBef>
                <a:spcPct val="0"/>
              </a:spcBef>
              <a:spcAft>
                <a:spcPct val="0"/>
              </a:spcAft>
              <a:defRPr sz="3300">
                <a:solidFill>
                  <a:srgbClr val="E0A208"/>
                </a:solidFill>
                <a:latin typeface="Georgia" pitchFamily="18" charset="0"/>
              </a:defRPr>
            </a:lvl6pPr>
            <a:lvl7pPr marL="914400" algn="ctr" rtl="0" fontAlgn="base">
              <a:spcBef>
                <a:spcPct val="0"/>
              </a:spcBef>
              <a:spcAft>
                <a:spcPct val="0"/>
              </a:spcAft>
              <a:defRPr sz="3300">
                <a:solidFill>
                  <a:srgbClr val="E0A208"/>
                </a:solidFill>
                <a:latin typeface="Georgia" pitchFamily="18" charset="0"/>
              </a:defRPr>
            </a:lvl7pPr>
            <a:lvl8pPr marL="1371600" algn="ctr" rtl="0" fontAlgn="base">
              <a:spcBef>
                <a:spcPct val="0"/>
              </a:spcBef>
              <a:spcAft>
                <a:spcPct val="0"/>
              </a:spcAft>
              <a:defRPr sz="3300">
                <a:solidFill>
                  <a:srgbClr val="E0A208"/>
                </a:solidFill>
                <a:latin typeface="Georgia" pitchFamily="18" charset="0"/>
              </a:defRPr>
            </a:lvl8pPr>
            <a:lvl9pPr marL="1828800" algn="ctr" rtl="0" fontAlgn="base">
              <a:spcBef>
                <a:spcPct val="0"/>
              </a:spcBef>
              <a:spcAft>
                <a:spcPct val="0"/>
              </a:spcAft>
              <a:defRPr sz="3300">
                <a:solidFill>
                  <a:srgbClr val="E0A208"/>
                </a:solidFill>
                <a:latin typeface="Georgia" pitchFamily="18" charset="0"/>
              </a:defRPr>
            </a:lvl9pPr>
          </a:lstStyle>
          <a:p>
            <a:pPr>
              <a:defRPr/>
            </a:pPr>
            <a:r>
              <a:rPr lang="en-US" dirty="0" smtClean="0">
                <a:solidFill>
                  <a:srgbClr val="FFCC00"/>
                </a:solidFill>
              </a:rPr>
              <a:t>Click to edit Master title style</a:t>
            </a:r>
            <a:endParaRPr lang="en-US" dirty="0">
              <a:solidFill>
                <a:srgbClr val="FFCC00"/>
              </a:solidFill>
            </a:endParaRPr>
          </a:p>
        </p:txBody>
      </p:sp>
      <p:sp>
        <p:nvSpPr>
          <p:cNvPr id="8" name="Content Placeholder 7"/>
          <p:cNvSpPr>
            <a:spLocks noGrp="1"/>
          </p:cNvSpPr>
          <p:nvPr>
            <p:ph sz="quarter" idx="1"/>
          </p:nvPr>
        </p:nvSpPr>
        <p:spPr>
          <a:xfrm>
            <a:off x="301752" y="1527048"/>
            <a:ext cx="850392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41393998"/>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solidFill>
                  <a:schemeClr val="accent1">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334000" y="6096000"/>
            <a:ext cx="3810000" cy="674688"/>
          </a:xfrm>
          <a:prstGeom prst="rect">
            <a:avLst/>
          </a:prstGeom>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609599" y="6041363"/>
            <a:ext cx="4622973"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444676" y="6041363"/>
            <a:ext cx="512638" cy="365125"/>
          </a:xfrm>
          <a:prstGeom prst="rect">
            <a:avLst/>
          </a:prstGeom>
        </p:spPr>
        <p:txBody>
          <a:bodyPr/>
          <a:lstStyle/>
          <a:p>
            <a:fld id="{A9E9EF58-3FCF-43ED-AE30-0798F566406B}" type="slidenum">
              <a:rPr lang="en-US" smtClean="0">
                <a:solidFill>
                  <a:srgbClr val="5FCBEF"/>
                </a:solidFill>
              </a:rPr>
              <a:pPr/>
              <a:t>‹#›</a:t>
            </a:fld>
            <a:endParaRPr lang="en-US" dirty="0">
              <a:solidFill>
                <a:srgbClr val="5FCBEF"/>
              </a:solidFill>
            </a:endParaRPr>
          </a:p>
        </p:txBody>
      </p:sp>
      <p:sp>
        <p:nvSpPr>
          <p:cNvPr id="8" name="Content Placeholder 7"/>
          <p:cNvSpPr>
            <a:spLocks noGrp="1"/>
          </p:cNvSpPr>
          <p:nvPr>
            <p:ph sz="quarter" idx="13"/>
          </p:nvPr>
        </p:nvSpPr>
        <p:spPr>
          <a:xfrm>
            <a:off x="1676400" y="1143000"/>
            <a:ext cx="9144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16712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solidFill>
                  <a:schemeClr val="accent1">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334000" y="6096000"/>
            <a:ext cx="3810000" cy="674688"/>
          </a:xfrm>
          <a:prstGeom prst="rect">
            <a:avLst/>
          </a:prstGeom>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609599" y="6041363"/>
            <a:ext cx="4622973"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444676" y="6041363"/>
            <a:ext cx="512638" cy="365125"/>
          </a:xfrm>
          <a:prstGeom prst="rect">
            <a:avLst/>
          </a:prstGeom>
        </p:spPr>
        <p:txBody>
          <a:bodyPr/>
          <a:lstStyle/>
          <a:p>
            <a:fld id="{A9E9EF58-3FCF-43ED-AE30-0798F566406B}" type="slidenum">
              <a:rPr lang="en-US" smtClean="0">
                <a:solidFill>
                  <a:srgbClr val="5FCBEF"/>
                </a:solidFill>
              </a:rPr>
              <a:pPr/>
              <a:t>‹#›</a:t>
            </a:fld>
            <a:endParaRPr lang="en-US" dirty="0">
              <a:solidFill>
                <a:srgbClr val="5FCBEF"/>
              </a:solidFill>
            </a:endParaRPr>
          </a:p>
        </p:txBody>
      </p:sp>
      <p:sp>
        <p:nvSpPr>
          <p:cNvPr id="8" name="Content Placeholder 7"/>
          <p:cNvSpPr>
            <a:spLocks noGrp="1"/>
          </p:cNvSpPr>
          <p:nvPr>
            <p:ph sz="quarter" idx="13"/>
          </p:nvPr>
        </p:nvSpPr>
        <p:spPr>
          <a:xfrm>
            <a:off x="1676400" y="1143000"/>
            <a:ext cx="9144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7074111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solidFill>
                  <a:schemeClr val="accent1">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334000" y="6096000"/>
            <a:ext cx="3810000" cy="674688"/>
          </a:xfrm>
          <a:prstGeom prst="rect">
            <a:avLst/>
          </a:prstGeom>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609599" y="6041363"/>
            <a:ext cx="4622973"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444676" y="6041363"/>
            <a:ext cx="512638" cy="365125"/>
          </a:xfrm>
          <a:prstGeom prst="rect">
            <a:avLst/>
          </a:prstGeom>
        </p:spPr>
        <p:txBody>
          <a:bodyPr/>
          <a:lstStyle/>
          <a:p>
            <a:fld id="{A9E9EF58-3FCF-43ED-AE30-0798F566406B}" type="slidenum">
              <a:rPr lang="en-US" smtClean="0">
                <a:solidFill>
                  <a:srgbClr val="5FCBEF"/>
                </a:solidFill>
              </a:rPr>
              <a:pPr/>
              <a:t>‹#›</a:t>
            </a:fld>
            <a:endParaRPr lang="en-US" dirty="0">
              <a:solidFill>
                <a:srgbClr val="5FCBEF"/>
              </a:solidFill>
            </a:endParaRPr>
          </a:p>
        </p:txBody>
      </p:sp>
      <p:sp>
        <p:nvSpPr>
          <p:cNvPr id="8" name="Content Placeholder 7"/>
          <p:cNvSpPr>
            <a:spLocks noGrp="1"/>
          </p:cNvSpPr>
          <p:nvPr>
            <p:ph sz="quarter" idx="13"/>
          </p:nvPr>
        </p:nvSpPr>
        <p:spPr>
          <a:xfrm>
            <a:off x="1676400" y="1143000"/>
            <a:ext cx="9144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7162574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solidFill>
                  <a:schemeClr val="accent1">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334000" y="6096000"/>
            <a:ext cx="3810000" cy="674688"/>
          </a:xfrm>
          <a:prstGeom prst="rect">
            <a:avLst/>
          </a:prstGeom>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609599" y="6041363"/>
            <a:ext cx="4622973"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444676" y="6041363"/>
            <a:ext cx="512638" cy="365125"/>
          </a:xfrm>
          <a:prstGeom prst="rect">
            <a:avLst/>
          </a:prstGeom>
        </p:spPr>
        <p:txBody>
          <a:bodyPr/>
          <a:lstStyle/>
          <a:p>
            <a:fld id="{A9E9EF58-3FCF-43ED-AE30-0798F566406B}" type="slidenum">
              <a:rPr lang="en-US" smtClean="0">
                <a:solidFill>
                  <a:srgbClr val="5FCBEF"/>
                </a:solidFill>
              </a:rPr>
              <a:pPr/>
              <a:t>‹#›</a:t>
            </a:fld>
            <a:endParaRPr lang="en-US" dirty="0">
              <a:solidFill>
                <a:srgbClr val="5FCBEF"/>
              </a:solidFill>
            </a:endParaRPr>
          </a:p>
        </p:txBody>
      </p:sp>
      <p:sp>
        <p:nvSpPr>
          <p:cNvPr id="8" name="Content Placeholder 7"/>
          <p:cNvSpPr>
            <a:spLocks noGrp="1"/>
          </p:cNvSpPr>
          <p:nvPr>
            <p:ph sz="quarter" idx="13"/>
          </p:nvPr>
        </p:nvSpPr>
        <p:spPr>
          <a:xfrm>
            <a:off x="1676400" y="1143000"/>
            <a:ext cx="9144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36758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solidFill>
                  <a:schemeClr val="accent1">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334000" y="6096000"/>
            <a:ext cx="3810000" cy="674688"/>
          </a:xfrm>
          <a:prstGeom prst="rect">
            <a:avLst/>
          </a:prstGeom>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609599" y="6041363"/>
            <a:ext cx="4622973"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444676" y="6041363"/>
            <a:ext cx="512638" cy="365125"/>
          </a:xfrm>
          <a:prstGeom prst="rect">
            <a:avLst/>
          </a:prstGeom>
        </p:spPr>
        <p:txBody>
          <a:bodyPr/>
          <a:lstStyle/>
          <a:p>
            <a:fld id="{A9E9EF58-3FCF-43ED-AE30-0798F566406B}" type="slidenum">
              <a:rPr lang="en-US" smtClean="0">
                <a:solidFill>
                  <a:srgbClr val="5FCBEF"/>
                </a:solidFill>
              </a:rPr>
              <a:pPr/>
              <a:t>‹#›</a:t>
            </a:fld>
            <a:endParaRPr lang="en-US" dirty="0">
              <a:solidFill>
                <a:srgbClr val="5FCBEF"/>
              </a:solidFill>
            </a:endParaRPr>
          </a:p>
        </p:txBody>
      </p:sp>
      <p:sp>
        <p:nvSpPr>
          <p:cNvPr id="8" name="Content Placeholder 7"/>
          <p:cNvSpPr>
            <a:spLocks noGrp="1"/>
          </p:cNvSpPr>
          <p:nvPr>
            <p:ph sz="quarter" idx="13"/>
          </p:nvPr>
        </p:nvSpPr>
        <p:spPr>
          <a:xfrm>
            <a:off x="1676400" y="1143000"/>
            <a:ext cx="9144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2243928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solidFill>
                  <a:schemeClr val="accent1">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334000" y="6096000"/>
            <a:ext cx="3810000" cy="674688"/>
          </a:xfrm>
          <a:prstGeom prst="rect">
            <a:avLst/>
          </a:prstGeom>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609599" y="6041363"/>
            <a:ext cx="4622973"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444676" y="6041363"/>
            <a:ext cx="512638" cy="365125"/>
          </a:xfrm>
          <a:prstGeom prst="rect">
            <a:avLst/>
          </a:prstGeom>
        </p:spPr>
        <p:txBody>
          <a:bodyPr/>
          <a:lstStyle/>
          <a:p>
            <a:fld id="{A9E9EF58-3FCF-43ED-AE30-0798F566406B}" type="slidenum">
              <a:rPr lang="en-US" smtClean="0">
                <a:solidFill>
                  <a:srgbClr val="5FCBEF"/>
                </a:solidFill>
              </a:rPr>
              <a:pPr/>
              <a:t>‹#›</a:t>
            </a:fld>
            <a:endParaRPr lang="en-US" dirty="0">
              <a:solidFill>
                <a:srgbClr val="5FCBEF"/>
              </a:solidFill>
            </a:endParaRPr>
          </a:p>
        </p:txBody>
      </p:sp>
      <p:sp>
        <p:nvSpPr>
          <p:cNvPr id="8" name="Content Placeholder 7"/>
          <p:cNvSpPr>
            <a:spLocks noGrp="1"/>
          </p:cNvSpPr>
          <p:nvPr>
            <p:ph sz="quarter" idx="13"/>
          </p:nvPr>
        </p:nvSpPr>
        <p:spPr>
          <a:xfrm>
            <a:off x="1676400" y="1143000"/>
            <a:ext cx="9144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7547243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solidFill>
                  <a:schemeClr val="accent1">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334000" y="6096000"/>
            <a:ext cx="3810000" cy="674688"/>
          </a:xfrm>
          <a:prstGeom prst="rect">
            <a:avLst/>
          </a:prstGeom>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609599" y="6041363"/>
            <a:ext cx="4622973"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444676" y="6041363"/>
            <a:ext cx="512638" cy="365125"/>
          </a:xfrm>
          <a:prstGeom prst="rect">
            <a:avLst/>
          </a:prstGeom>
        </p:spPr>
        <p:txBody>
          <a:bodyPr/>
          <a:lstStyle/>
          <a:p>
            <a:fld id="{A9E9EF58-3FCF-43ED-AE30-0798F566406B}" type="slidenum">
              <a:rPr lang="en-US" smtClean="0">
                <a:solidFill>
                  <a:srgbClr val="5FCBEF"/>
                </a:solidFill>
              </a:rPr>
              <a:pPr/>
              <a:t>‹#›</a:t>
            </a:fld>
            <a:endParaRPr lang="en-US" dirty="0">
              <a:solidFill>
                <a:srgbClr val="5FCBEF"/>
              </a:solidFill>
            </a:endParaRPr>
          </a:p>
        </p:txBody>
      </p:sp>
      <p:sp>
        <p:nvSpPr>
          <p:cNvPr id="8" name="Content Placeholder 7"/>
          <p:cNvSpPr>
            <a:spLocks noGrp="1"/>
          </p:cNvSpPr>
          <p:nvPr>
            <p:ph sz="quarter" idx="13"/>
          </p:nvPr>
        </p:nvSpPr>
        <p:spPr>
          <a:xfrm>
            <a:off x="1676400" y="1143000"/>
            <a:ext cx="9144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3302516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solidFill>
                  <a:schemeClr val="accent1">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334000" y="6096000"/>
            <a:ext cx="3810000" cy="674688"/>
          </a:xfrm>
          <a:prstGeom prst="rect">
            <a:avLst/>
          </a:prstGeom>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609599" y="6041363"/>
            <a:ext cx="4622973"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444676" y="6041363"/>
            <a:ext cx="512638" cy="365125"/>
          </a:xfrm>
          <a:prstGeom prst="rect">
            <a:avLst/>
          </a:prstGeom>
        </p:spPr>
        <p:txBody>
          <a:bodyPr/>
          <a:lstStyle/>
          <a:p>
            <a:fld id="{A9E9EF58-3FCF-43ED-AE30-0798F566406B}" type="slidenum">
              <a:rPr lang="en-US" smtClean="0">
                <a:solidFill>
                  <a:srgbClr val="5FCBEF"/>
                </a:solidFill>
              </a:rPr>
              <a:pPr/>
              <a:t>‹#›</a:t>
            </a:fld>
            <a:endParaRPr lang="en-US" dirty="0">
              <a:solidFill>
                <a:srgbClr val="5FCBEF"/>
              </a:solidFill>
            </a:endParaRPr>
          </a:p>
        </p:txBody>
      </p:sp>
      <p:sp>
        <p:nvSpPr>
          <p:cNvPr id="8" name="Content Placeholder 7"/>
          <p:cNvSpPr>
            <a:spLocks noGrp="1"/>
          </p:cNvSpPr>
          <p:nvPr>
            <p:ph sz="quarter" idx="13"/>
          </p:nvPr>
        </p:nvSpPr>
        <p:spPr>
          <a:xfrm>
            <a:off x="1676400" y="1143000"/>
            <a:ext cx="9144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203453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solidFill>
                  <a:schemeClr val="accent1">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334000" y="6096000"/>
            <a:ext cx="3810000" cy="674688"/>
          </a:xfrm>
          <a:prstGeom prst="rect">
            <a:avLst/>
          </a:prstGeom>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609599" y="6041363"/>
            <a:ext cx="4622973"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444676" y="6041363"/>
            <a:ext cx="512638" cy="365125"/>
          </a:xfrm>
          <a:prstGeom prst="rect">
            <a:avLst/>
          </a:prstGeom>
        </p:spPr>
        <p:txBody>
          <a:bodyPr/>
          <a:lstStyle/>
          <a:p>
            <a:fld id="{A9E9EF58-3FCF-43ED-AE30-0798F566406B}" type="slidenum">
              <a:rPr lang="en-US" smtClean="0">
                <a:solidFill>
                  <a:srgbClr val="5FCBEF"/>
                </a:solidFill>
              </a:rPr>
              <a:pPr/>
              <a:t>‹#›</a:t>
            </a:fld>
            <a:endParaRPr lang="en-US" dirty="0">
              <a:solidFill>
                <a:srgbClr val="5FCBEF"/>
              </a:solidFill>
            </a:endParaRPr>
          </a:p>
        </p:txBody>
      </p:sp>
      <p:sp>
        <p:nvSpPr>
          <p:cNvPr id="8" name="Content Placeholder 7"/>
          <p:cNvSpPr>
            <a:spLocks noGrp="1"/>
          </p:cNvSpPr>
          <p:nvPr>
            <p:ph sz="quarter" idx="13"/>
          </p:nvPr>
        </p:nvSpPr>
        <p:spPr>
          <a:xfrm>
            <a:off x="1676400" y="1143000"/>
            <a:ext cx="9144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7471154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solidFill>
                  <a:schemeClr val="accent1">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334000" y="6096000"/>
            <a:ext cx="3810000" cy="674688"/>
          </a:xfrm>
          <a:prstGeom prst="rect">
            <a:avLst/>
          </a:prstGeom>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609599" y="6041363"/>
            <a:ext cx="4622973"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444676" y="6041363"/>
            <a:ext cx="512638" cy="365125"/>
          </a:xfrm>
          <a:prstGeom prst="rect">
            <a:avLst/>
          </a:prstGeom>
        </p:spPr>
        <p:txBody>
          <a:bodyPr/>
          <a:lstStyle/>
          <a:p>
            <a:fld id="{A9E9EF58-3FCF-43ED-AE30-0798F566406B}" type="slidenum">
              <a:rPr lang="en-US" smtClean="0">
                <a:solidFill>
                  <a:srgbClr val="5FCBEF"/>
                </a:solidFill>
              </a:rPr>
              <a:pPr/>
              <a:t>‹#›</a:t>
            </a:fld>
            <a:endParaRPr lang="en-US" dirty="0">
              <a:solidFill>
                <a:srgbClr val="5FCBEF"/>
              </a:solidFill>
            </a:endParaRPr>
          </a:p>
        </p:txBody>
      </p:sp>
      <p:sp>
        <p:nvSpPr>
          <p:cNvPr id="8" name="Content Placeholder 7"/>
          <p:cNvSpPr>
            <a:spLocks noGrp="1"/>
          </p:cNvSpPr>
          <p:nvPr>
            <p:ph sz="quarter" idx="13"/>
          </p:nvPr>
        </p:nvSpPr>
        <p:spPr>
          <a:xfrm>
            <a:off x="1676400" y="1143000"/>
            <a:ext cx="9144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3170238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dirty="0" smtClean="0">
              <a:solidFill>
                <a:prstClr val="black"/>
              </a:solidFill>
            </a:endParaRPr>
          </a:p>
        </p:txBody>
      </p:sp>
      <p:sp>
        <p:nvSpPr>
          <p:cNvPr id="5" name="Rectangle 4"/>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dirty="0" smtClean="0">
              <a:solidFill>
                <a:prstClr val="black"/>
              </a:solidFill>
            </a:endParaRPr>
          </a:p>
        </p:txBody>
      </p:sp>
      <p:sp>
        <p:nvSpPr>
          <p:cNvPr id="6" name="Rectangle 5"/>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dirty="0" smtClean="0">
              <a:solidFill>
                <a:prstClr val="black"/>
              </a:solidFill>
            </a:endParaRPr>
          </a:p>
        </p:txBody>
      </p:sp>
      <p:pic>
        <p:nvPicPr>
          <p:cNvPr id="7"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2225"/>
            <a:ext cx="9166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152400"/>
            <a:ext cx="7772400" cy="838200"/>
          </a:xfrm>
        </p:spPr>
        <p:txBody>
          <a:bodyPr/>
          <a:lstStyle>
            <a:lvl1pPr algn="ctr">
              <a:buNone/>
              <a:defRPr sz="4200" b="0" cap="none" baseline="0">
                <a:solidFill>
                  <a:srgbClr val="00467A"/>
                </a:solidFill>
              </a:defRPr>
            </a:lvl1pPr>
          </a:lstStyle>
          <a:p>
            <a:r>
              <a:rPr lang="en-US" dirty="0" smtClean="0"/>
              <a:t>Click to edit Master title style</a:t>
            </a:r>
            <a:endParaRPr lang="en-US" dirty="0"/>
          </a:p>
        </p:txBody>
      </p:sp>
      <p:sp>
        <p:nvSpPr>
          <p:cNvPr id="12" name="Content Placeholder 7"/>
          <p:cNvSpPr>
            <a:spLocks noGrp="1"/>
          </p:cNvSpPr>
          <p:nvPr>
            <p:ph sz="quarter" idx="10"/>
          </p:nvPr>
        </p:nvSpPr>
        <p:spPr>
          <a:xfrm>
            <a:off x="331246" y="1165972"/>
            <a:ext cx="8503920"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3"/>
          <p:cNvSpPr txBox="1">
            <a:spLocks/>
          </p:cNvSpPr>
          <p:nvPr userDrawn="1"/>
        </p:nvSpPr>
        <p:spPr bwMode="auto">
          <a:xfrm>
            <a:off x="5257800" y="60261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eaLnBrk="1" hangingPunct="1">
              <a:defRPr/>
            </a:pPr>
            <a:r>
              <a:rPr lang="en-US" altLang="en-US" sz="2000" b="1" dirty="0" smtClean="0">
                <a:solidFill>
                  <a:srgbClr val="333399"/>
                </a:solidFill>
                <a:latin typeface="Arial Narrow" pitchFamily="34" charset="0"/>
              </a:rPr>
              <a:t>Center for Excellence in Disabilities</a:t>
            </a:r>
          </a:p>
          <a:p>
            <a:pPr algn="r" eaLnBrk="1" hangingPunct="1">
              <a:defRPr/>
            </a:pPr>
            <a:r>
              <a:rPr lang="en-US" altLang="en-US" sz="2000" b="1" dirty="0" smtClean="0">
                <a:solidFill>
                  <a:srgbClr val="333399"/>
                </a:solidFill>
                <a:latin typeface="Arial Narrow" pitchFamily="34" charset="0"/>
              </a:rPr>
              <a:t>Positive Behavior Support Project</a:t>
            </a:r>
          </a:p>
        </p:txBody>
      </p:sp>
    </p:spTree>
    <p:extLst>
      <p:ext uri="{BB962C8B-B14F-4D97-AF65-F5344CB8AC3E}">
        <p14:creationId xmlns:p14="http://schemas.microsoft.com/office/powerpoint/2010/main" val="373455842"/>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solidFill>
                  <a:schemeClr val="accent1">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334000" y="6096000"/>
            <a:ext cx="3810000" cy="674688"/>
          </a:xfrm>
          <a:prstGeom prst="rect">
            <a:avLst/>
          </a:prstGeom>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609599" y="6041363"/>
            <a:ext cx="4622973"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444676" y="6041363"/>
            <a:ext cx="512638" cy="365125"/>
          </a:xfrm>
          <a:prstGeom prst="rect">
            <a:avLst/>
          </a:prstGeom>
        </p:spPr>
        <p:txBody>
          <a:bodyPr/>
          <a:lstStyle/>
          <a:p>
            <a:fld id="{A9E9EF58-3FCF-43ED-AE30-0798F566406B}" type="slidenum">
              <a:rPr lang="en-US" smtClean="0">
                <a:solidFill>
                  <a:srgbClr val="5FCBEF"/>
                </a:solidFill>
              </a:rPr>
              <a:pPr/>
              <a:t>‹#›</a:t>
            </a:fld>
            <a:endParaRPr lang="en-US" dirty="0">
              <a:solidFill>
                <a:srgbClr val="5FCBEF"/>
              </a:solidFill>
            </a:endParaRPr>
          </a:p>
        </p:txBody>
      </p:sp>
      <p:sp>
        <p:nvSpPr>
          <p:cNvPr id="8" name="Content Placeholder 7"/>
          <p:cNvSpPr>
            <a:spLocks noGrp="1"/>
          </p:cNvSpPr>
          <p:nvPr>
            <p:ph sz="quarter" idx="13"/>
          </p:nvPr>
        </p:nvSpPr>
        <p:spPr>
          <a:xfrm>
            <a:off x="1676400" y="1143000"/>
            <a:ext cx="9144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8747553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solidFill>
                  <a:schemeClr val="accent1">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334000" y="6096000"/>
            <a:ext cx="3810000" cy="674688"/>
          </a:xfrm>
          <a:prstGeom prst="rect">
            <a:avLst/>
          </a:prstGeom>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609599" y="6041363"/>
            <a:ext cx="4622973"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444676" y="6041363"/>
            <a:ext cx="512638" cy="365125"/>
          </a:xfrm>
          <a:prstGeom prst="rect">
            <a:avLst/>
          </a:prstGeom>
        </p:spPr>
        <p:txBody>
          <a:bodyPr/>
          <a:lstStyle/>
          <a:p>
            <a:fld id="{A9E9EF58-3FCF-43ED-AE30-0798F566406B}" type="slidenum">
              <a:rPr lang="en-US" smtClean="0">
                <a:solidFill>
                  <a:srgbClr val="5FCBEF"/>
                </a:solidFill>
              </a:rPr>
              <a:pPr/>
              <a:t>‹#›</a:t>
            </a:fld>
            <a:endParaRPr lang="en-US" dirty="0">
              <a:solidFill>
                <a:srgbClr val="5FCBEF"/>
              </a:solidFill>
            </a:endParaRPr>
          </a:p>
        </p:txBody>
      </p:sp>
      <p:sp>
        <p:nvSpPr>
          <p:cNvPr id="8" name="Content Placeholder 7"/>
          <p:cNvSpPr>
            <a:spLocks noGrp="1"/>
          </p:cNvSpPr>
          <p:nvPr>
            <p:ph sz="quarter" idx="13"/>
          </p:nvPr>
        </p:nvSpPr>
        <p:spPr>
          <a:xfrm>
            <a:off x="1676400" y="1143000"/>
            <a:ext cx="9144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7559875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solidFill>
                  <a:schemeClr val="accent1">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334000" y="6096000"/>
            <a:ext cx="3810000" cy="674688"/>
          </a:xfrm>
          <a:prstGeom prst="rect">
            <a:avLst/>
          </a:prstGeom>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609599" y="6041363"/>
            <a:ext cx="4622973"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444676" y="6041363"/>
            <a:ext cx="512638" cy="365125"/>
          </a:xfrm>
          <a:prstGeom prst="rect">
            <a:avLst/>
          </a:prstGeom>
        </p:spPr>
        <p:txBody>
          <a:bodyPr/>
          <a:lstStyle/>
          <a:p>
            <a:fld id="{A9E9EF58-3FCF-43ED-AE30-0798F566406B}" type="slidenum">
              <a:rPr lang="en-US" smtClean="0">
                <a:solidFill>
                  <a:srgbClr val="5FCBEF"/>
                </a:solidFill>
              </a:rPr>
              <a:pPr/>
              <a:t>‹#›</a:t>
            </a:fld>
            <a:endParaRPr lang="en-US" dirty="0">
              <a:solidFill>
                <a:srgbClr val="5FCBEF"/>
              </a:solidFill>
            </a:endParaRPr>
          </a:p>
        </p:txBody>
      </p:sp>
      <p:sp>
        <p:nvSpPr>
          <p:cNvPr id="8" name="Content Placeholder 7"/>
          <p:cNvSpPr>
            <a:spLocks noGrp="1"/>
          </p:cNvSpPr>
          <p:nvPr>
            <p:ph sz="quarter" idx="13"/>
          </p:nvPr>
        </p:nvSpPr>
        <p:spPr>
          <a:xfrm>
            <a:off x="1676400" y="1143000"/>
            <a:ext cx="9144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50330327"/>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2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solidFill>
                  <a:schemeClr val="accent1">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334000" y="6096000"/>
            <a:ext cx="3810000" cy="674688"/>
          </a:xfrm>
          <a:prstGeom prst="rect">
            <a:avLst/>
          </a:prstGeom>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609599" y="6041363"/>
            <a:ext cx="4622973"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444676" y="6041363"/>
            <a:ext cx="512638" cy="365125"/>
          </a:xfrm>
          <a:prstGeom prst="rect">
            <a:avLst/>
          </a:prstGeom>
        </p:spPr>
        <p:txBody>
          <a:bodyPr/>
          <a:lstStyle/>
          <a:p>
            <a:fld id="{A9E9EF58-3FCF-43ED-AE30-0798F566406B}" type="slidenum">
              <a:rPr lang="en-US" smtClean="0">
                <a:solidFill>
                  <a:srgbClr val="5FCBEF"/>
                </a:solidFill>
              </a:rPr>
              <a:pPr/>
              <a:t>‹#›</a:t>
            </a:fld>
            <a:endParaRPr lang="en-US" dirty="0">
              <a:solidFill>
                <a:srgbClr val="5FCBEF"/>
              </a:solidFill>
            </a:endParaRPr>
          </a:p>
        </p:txBody>
      </p:sp>
      <p:sp>
        <p:nvSpPr>
          <p:cNvPr id="8" name="Content Placeholder 7"/>
          <p:cNvSpPr>
            <a:spLocks noGrp="1"/>
          </p:cNvSpPr>
          <p:nvPr>
            <p:ph sz="quarter" idx="13"/>
          </p:nvPr>
        </p:nvSpPr>
        <p:spPr>
          <a:xfrm>
            <a:off x="1676400" y="1143000"/>
            <a:ext cx="9144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2492653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3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solidFill>
                  <a:schemeClr val="accent1">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334000" y="6096000"/>
            <a:ext cx="3810000" cy="674688"/>
          </a:xfrm>
          <a:prstGeom prst="rect">
            <a:avLst/>
          </a:prstGeom>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609599" y="6041363"/>
            <a:ext cx="4622973"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444676" y="6041363"/>
            <a:ext cx="512638" cy="365125"/>
          </a:xfrm>
          <a:prstGeom prst="rect">
            <a:avLst/>
          </a:prstGeom>
        </p:spPr>
        <p:txBody>
          <a:bodyPr/>
          <a:lstStyle/>
          <a:p>
            <a:fld id="{A9E9EF58-3FCF-43ED-AE30-0798F566406B}" type="slidenum">
              <a:rPr lang="en-US" smtClean="0">
                <a:solidFill>
                  <a:srgbClr val="5FCBEF"/>
                </a:solidFill>
              </a:rPr>
              <a:pPr/>
              <a:t>‹#›</a:t>
            </a:fld>
            <a:endParaRPr lang="en-US" dirty="0">
              <a:solidFill>
                <a:srgbClr val="5FCBEF"/>
              </a:solidFill>
            </a:endParaRPr>
          </a:p>
        </p:txBody>
      </p:sp>
      <p:sp>
        <p:nvSpPr>
          <p:cNvPr id="8" name="Content Placeholder 7"/>
          <p:cNvSpPr>
            <a:spLocks noGrp="1"/>
          </p:cNvSpPr>
          <p:nvPr>
            <p:ph sz="quarter" idx="13"/>
          </p:nvPr>
        </p:nvSpPr>
        <p:spPr>
          <a:xfrm>
            <a:off x="1676400" y="1143000"/>
            <a:ext cx="9144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7136013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3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solidFill>
                  <a:schemeClr val="accent1">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334000" y="6096000"/>
            <a:ext cx="3810000" cy="674688"/>
          </a:xfrm>
          <a:prstGeom prst="rect">
            <a:avLst/>
          </a:prstGeom>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609599" y="6041363"/>
            <a:ext cx="4622973"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444676" y="6041363"/>
            <a:ext cx="512638" cy="365125"/>
          </a:xfrm>
          <a:prstGeom prst="rect">
            <a:avLst/>
          </a:prstGeom>
        </p:spPr>
        <p:txBody>
          <a:bodyPr/>
          <a:lstStyle/>
          <a:p>
            <a:fld id="{A9E9EF58-3FCF-43ED-AE30-0798F566406B}" type="slidenum">
              <a:rPr lang="en-US" smtClean="0">
                <a:solidFill>
                  <a:srgbClr val="5FCBEF"/>
                </a:solidFill>
              </a:rPr>
              <a:pPr/>
              <a:t>‹#›</a:t>
            </a:fld>
            <a:endParaRPr lang="en-US" dirty="0">
              <a:solidFill>
                <a:srgbClr val="5FCBEF"/>
              </a:solidFill>
            </a:endParaRPr>
          </a:p>
        </p:txBody>
      </p:sp>
      <p:sp>
        <p:nvSpPr>
          <p:cNvPr id="8" name="Content Placeholder 7"/>
          <p:cNvSpPr>
            <a:spLocks noGrp="1"/>
          </p:cNvSpPr>
          <p:nvPr>
            <p:ph sz="quarter" idx="13"/>
          </p:nvPr>
        </p:nvSpPr>
        <p:spPr>
          <a:xfrm>
            <a:off x="1676400" y="1143000"/>
            <a:ext cx="9144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096124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3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solidFill>
                  <a:schemeClr val="accent1">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334000" y="6096000"/>
            <a:ext cx="3810000" cy="674688"/>
          </a:xfrm>
          <a:prstGeom prst="rect">
            <a:avLst/>
          </a:prstGeom>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609599" y="6041363"/>
            <a:ext cx="4622973"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444676" y="6041363"/>
            <a:ext cx="512638" cy="365125"/>
          </a:xfrm>
          <a:prstGeom prst="rect">
            <a:avLst/>
          </a:prstGeom>
        </p:spPr>
        <p:txBody>
          <a:bodyPr/>
          <a:lstStyle/>
          <a:p>
            <a:fld id="{A9E9EF58-3FCF-43ED-AE30-0798F566406B}" type="slidenum">
              <a:rPr lang="en-US" smtClean="0">
                <a:solidFill>
                  <a:srgbClr val="5FCBEF"/>
                </a:solidFill>
              </a:rPr>
              <a:pPr/>
              <a:t>‹#›</a:t>
            </a:fld>
            <a:endParaRPr lang="en-US" dirty="0">
              <a:solidFill>
                <a:srgbClr val="5FCBEF"/>
              </a:solidFill>
            </a:endParaRPr>
          </a:p>
        </p:txBody>
      </p:sp>
      <p:sp>
        <p:nvSpPr>
          <p:cNvPr id="8" name="Content Placeholder 7"/>
          <p:cNvSpPr>
            <a:spLocks noGrp="1"/>
          </p:cNvSpPr>
          <p:nvPr>
            <p:ph sz="quarter" idx="13"/>
          </p:nvPr>
        </p:nvSpPr>
        <p:spPr>
          <a:xfrm>
            <a:off x="1676400" y="1143000"/>
            <a:ext cx="9144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6823449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3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solidFill>
                  <a:schemeClr val="accent1">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334000" y="6096000"/>
            <a:ext cx="3810000" cy="674688"/>
          </a:xfrm>
          <a:prstGeom prst="rect">
            <a:avLst/>
          </a:prstGeom>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609599" y="6041363"/>
            <a:ext cx="4622973"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444676" y="6041363"/>
            <a:ext cx="512638" cy="365125"/>
          </a:xfrm>
          <a:prstGeom prst="rect">
            <a:avLst/>
          </a:prstGeom>
        </p:spPr>
        <p:txBody>
          <a:bodyPr/>
          <a:lstStyle/>
          <a:p>
            <a:fld id="{A9E9EF58-3FCF-43ED-AE30-0798F566406B}" type="slidenum">
              <a:rPr lang="en-US" smtClean="0">
                <a:solidFill>
                  <a:srgbClr val="5FCBEF"/>
                </a:solidFill>
              </a:rPr>
              <a:pPr/>
              <a:t>‹#›</a:t>
            </a:fld>
            <a:endParaRPr lang="en-US" dirty="0">
              <a:solidFill>
                <a:srgbClr val="5FCBEF"/>
              </a:solidFill>
            </a:endParaRPr>
          </a:p>
        </p:txBody>
      </p:sp>
      <p:sp>
        <p:nvSpPr>
          <p:cNvPr id="8" name="Content Placeholder 7"/>
          <p:cNvSpPr>
            <a:spLocks noGrp="1"/>
          </p:cNvSpPr>
          <p:nvPr>
            <p:ph sz="quarter" idx="13"/>
          </p:nvPr>
        </p:nvSpPr>
        <p:spPr>
          <a:xfrm>
            <a:off x="1676400" y="1143000"/>
            <a:ext cx="9144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13660758"/>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3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solidFill>
                  <a:schemeClr val="accent1">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334000" y="6096000"/>
            <a:ext cx="3810000" cy="674688"/>
          </a:xfrm>
          <a:prstGeom prst="rect">
            <a:avLst/>
          </a:prstGeom>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609599" y="6041363"/>
            <a:ext cx="4622973"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444676" y="6041363"/>
            <a:ext cx="512638" cy="365125"/>
          </a:xfrm>
          <a:prstGeom prst="rect">
            <a:avLst/>
          </a:prstGeom>
        </p:spPr>
        <p:txBody>
          <a:bodyPr/>
          <a:lstStyle/>
          <a:p>
            <a:fld id="{A9E9EF58-3FCF-43ED-AE30-0798F566406B}" type="slidenum">
              <a:rPr lang="en-US" smtClean="0">
                <a:solidFill>
                  <a:srgbClr val="5FCBEF"/>
                </a:solidFill>
              </a:rPr>
              <a:pPr/>
              <a:t>‹#›</a:t>
            </a:fld>
            <a:endParaRPr lang="en-US" dirty="0">
              <a:solidFill>
                <a:srgbClr val="5FCBEF"/>
              </a:solidFill>
            </a:endParaRPr>
          </a:p>
        </p:txBody>
      </p:sp>
      <p:sp>
        <p:nvSpPr>
          <p:cNvPr id="8" name="Content Placeholder 7"/>
          <p:cNvSpPr>
            <a:spLocks noGrp="1"/>
          </p:cNvSpPr>
          <p:nvPr>
            <p:ph sz="quarter" idx="13"/>
          </p:nvPr>
        </p:nvSpPr>
        <p:spPr>
          <a:xfrm>
            <a:off x="1676400" y="1143000"/>
            <a:ext cx="9144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33002949"/>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3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solidFill>
                  <a:schemeClr val="accent1">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334000" y="6096000"/>
            <a:ext cx="3810000" cy="674688"/>
          </a:xfrm>
          <a:prstGeom prst="rect">
            <a:avLst/>
          </a:prstGeom>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609599" y="6041363"/>
            <a:ext cx="4622973"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444676" y="6041363"/>
            <a:ext cx="512638" cy="365125"/>
          </a:xfrm>
          <a:prstGeom prst="rect">
            <a:avLst/>
          </a:prstGeom>
        </p:spPr>
        <p:txBody>
          <a:bodyPr/>
          <a:lstStyle/>
          <a:p>
            <a:fld id="{A9E9EF58-3FCF-43ED-AE30-0798F566406B}" type="slidenum">
              <a:rPr lang="en-US" smtClean="0">
                <a:solidFill>
                  <a:srgbClr val="5FCBEF"/>
                </a:solidFill>
              </a:rPr>
              <a:pPr/>
              <a:t>‹#›</a:t>
            </a:fld>
            <a:endParaRPr lang="en-US" dirty="0">
              <a:solidFill>
                <a:srgbClr val="5FCBEF"/>
              </a:solidFill>
            </a:endParaRPr>
          </a:p>
        </p:txBody>
      </p:sp>
      <p:sp>
        <p:nvSpPr>
          <p:cNvPr id="8" name="Content Placeholder 7"/>
          <p:cNvSpPr>
            <a:spLocks noGrp="1"/>
          </p:cNvSpPr>
          <p:nvPr>
            <p:ph sz="quarter" idx="13"/>
          </p:nvPr>
        </p:nvSpPr>
        <p:spPr>
          <a:xfrm>
            <a:off x="1676400" y="1143000"/>
            <a:ext cx="9144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888024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6_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dirty="0" smtClean="0">
              <a:solidFill>
                <a:prstClr val="black"/>
              </a:solidFill>
            </a:endParaRPr>
          </a:p>
        </p:txBody>
      </p:sp>
      <p:sp>
        <p:nvSpPr>
          <p:cNvPr id="5" name="Rectangle 4"/>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dirty="0" smtClean="0">
              <a:solidFill>
                <a:prstClr val="black"/>
              </a:solidFill>
            </a:endParaRPr>
          </a:p>
        </p:txBody>
      </p:sp>
      <p:sp>
        <p:nvSpPr>
          <p:cNvPr id="6" name="Rectangle 5"/>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dirty="0" smtClean="0">
              <a:solidFill>
                <a:prstClr val="black"/>
              </a:solidFill>
            </a:endParaRPr>
          </a:p>
        </p:txBody>
      </p:sp>
      <p:pic>
        <p:nvPicPr>
          <p:cNvPr id="7"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2225"/>
            <a:ext cx="9166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152400"/>
            <a:ext cx="7772400" cy="838200"/>
          </a:xfrm>
        </p:spPr>
        <p:txBody>
          <a:bodyPr/>
          <a:lstStyle>
            <a:lvl1pPr algn="ctr">
              <a:buNone/>
              <a:defRPr sz="4200" b="0" cap="none" baseline="0">
                <a:solidFill>
                  <a:srgbClr val="00467A"/>
                </a:solidFill>
              </a:defRPr>
            </a:lvl1pPr>
          </a:lstStyle>
          <a:p>
            <a:r>
              <a:rPr lang="en-US" dirty="0" smtClean="0"/>
              <a:t>Click to edit Master title style</a:t>
            </a:r>
            <a:endParaRPr lang="en-US" dirty="0"/>
          </a:p>
        </p:txBody>
      </p:sp>
      <p:sp>
        <p:nvSpPr>
          <p:cNvPr id="10" name="Content Placeholder 7"/>
          <p:cNvSpPr>
            <a:spLocks noGrp="1"/>
          </p:cNvSpPr>
          <p:nvPr>
            <p:ph sz="quarter" idx="1"/>
          </p:nvPr>
        </p:nvSpPr>
        <p:spPr>
          <a:xfrm>
            <a:off x="333487" y="1295400"/>
            <a:ext cx="8503920" cy="4572000"/>
          </a:xfrm>
        </p:spPr>
        <p:txBody>
          <a:bodyPr/>
          <a:lstStyle>
            <a:lvl1pPr>
              <a:buClr>
                <a:schemeClr val="tx2">
                  <a:lumMod val="75000"/>
                </a:schemeClr>
              </a:buClr>
              <a:defRPr>
                <a:solidFill>
                  <a:schemeClr val="tx1"/>
                </a:solidFill>
              </a:defRPr>
            </a:lvl1pPr>
            <a:lvl2pPr>
              <a:buClr>
                <a:schemeClr val="tx2">
                  <a:lumMod val="75000"/>
                </a:schemeClr>
              </a:buClr>
              <a:defRPr>
                <a:solidFill>
                  <a:schemeClr val="tx1"/>
                </a:solidFill>
              </a:defRPr>
            </a:lvl2pPr>
            <a:lvl3pPr>
              <a:buClr>
                <a:schemeClr val="tx2">
                  <a:lumMod val="75000"/>
                </a:schemeClr>
              </a:buClr>
              <a:defRPr>
                <a:solidFill>
                  <a:schemeClr val="tx1"/>
                </a:solidFill>
              </a:defRPr>
            </a:lvl3pPr>
            <a:lvl4pPr>
              <a:buClr>
                <a:schemeClr val="tx2">
                  <a:lumMod val="75000"/>
                </a:schemeClr>
              </a:buClr>
              <a:defRPr>
                <a:solidFill>
                  <a:schemeClr val="tx1"/>
                </a:solidFill>
              </a:defRPr>
            </a:lvl4pPr>
            <a:lvl5pPr>
              <a:buClr>
                <a:schemeClr val="tx2">
                  <a:lumMod val="75000"/>
                </a:schemeClr>
              </a:buCl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Date Placeholder 3"/>
          <p:cNvSpPr txBox="1">
            <a:spLocks/>
          </p:cNvSpPr>
          <p:nvPr userDrawn="1"/>
        </p:nvSpPr>
        <p:spPr bwMode="auto">
          <a:xfrm>
            <a:off x="5257800" y="60261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eaLnBrk="1" hangingPunct="1">
              <a:defRPr/>
            </a:pPr>
            <a:r>
              <a:rPr lang="en-US" altLang="en-US" sz="2000" b="1" dirty="0" smtClean="0">
                <a:solidFill>
                  <a:srgbClr val="333399"/>
                </a:solidFill>
                <a:latin typeface="Arial Narrow" pitchFamily="34" charset="0"/>
              </a:rPr>
              <a:t>Center for Excellence in Disabilities</a:t>
            </a:r>
          </a:p>
          <a:p>
            <a:pPr algn="r" eaLnBrk="1" hangingPunct="1">
              <a:defRPr/>
            </a:pPr>
            <a:r>
              <a:rPr lang="en-US" altLang="en-US" sz="2000" b="1" dirty="0" smtClean="0">
                <a:solidFill>
                  <a:srgbClr val="333399"/>
                </a:solidFill>
                <a:latin typeface="Arial Narrow" pitchFamily="34" charset="0"/>
              </a:rPr>
              <a:t>Positive Behavior Support Project</a:t>
            </a:r>
          </a:p>
        </p:txBody>
      </p:sp>
    </p:spTree>
    <p:extLst>
      <p:ext uri="{BB962C8B-B14F-4D97-AF65-F5344CB8AC3E}">
        <p14:creationId xmlns:p14="http://schemas.microsoft.com/office/powerpoint/2010/main" val="173409179"/>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3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solidFill>
                  <a:schemeClr val="accent1">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334000" y="6096000"/>
            <a:ext cx="3810000" cy="674688"/>
          </a:xfrm>
          <a:prstGeom prst="rect">
            <a:avLst/>
          </a:prstGeom>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609599" y="6041363"/>
            <a:ext cx="4622973"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444676" y="6041363"/>
            <a:ext cx="512638" cy="365125"/>
          </a:xfrm>
          <a:prstGeom prst="rect">
            <a:avLst/>
          </a:prstGeom>
        </p:spPr>
        <p:txBody>
          <a:bodyPr/>
          <a:lstStyle/>
          <a:p>
            <a:fld id="{A9E9EF58-3FCF-43ED-AE30-0798F566406B}" type="slidenum">
              <a:rPr lang="en-US" smtClean="0">
                <a:solidFill>
                  <a:srgbClr val="5FCBEF"/>
                </a:solidFill>
              </a:rPr>
              <a:pPr/>
              <a:t>‹#›</a:t>
            </a:fld>
            <a:endParaRPr lang="en-US" dirty="0">
              <a:solidFill>
                <a:srgbClr val="5FCBEF"/>
              </a:solidFill>
            </a:endParaRPr>
          </a:p>
        </p:txBody>
      </p:sp>
      <p:sp>
        <p:nvSpPr>
          <p:cNvPr id="8" name="Content Placeholder 7"/>
          <p:cNvSpPr>
            <a:spLocks noGrp="1"/>
          </p:cNvSpPr>
          <p:nvPr>
            <p:ph sz="quarter" idx="13"/>
          </p:nvPr>
        </p:nvSpPr>
        <p:spPr>
          <a:xfrm>
            <a:off x="1676400" y="1143000"/>
            <a:ext cx="9144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1377374"/>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3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solidFill>
                  <a:schemeClr val="accent1">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334000" y="6096000"/>
            <a:ext cx="3810000" cy="674688"/>
          </a:xfrm>
          <a:prstGeom prst="rect">
            <a:avLst/>
          </a:prstGeom>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609599" y="6041363"/>
            <a:ext cx="4622973"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444676" y="6041363"/>
            <a:ext cx="512638" cy="365125"/>
          </a:xfrm>
          <a:prstGeom prst="rect">
            <a:avLst/>
          </a:prstGeom>
        </p:spPr>
        <p:txBody>
          <a:bodyPr/>
          <a:lstStyle/>
          <a:p>
            <a:fld id="{A9E9EF58-3FCF-43ED-AE30-0798F566406B}" type="slidenum">
              <a:rPr lang="en-US" smtClean="0">
                <a:solidFill>
                  <a:srgbClr val="5FCBEF"/>
                </a:solidFill>
              </a:rPr>
              <a:pPr/>
              <a:t>‹#›</a:t>
            </a:fld>
            <a:endParaRPr lang="en-US" dirty="0">
              <a:solidFill>
                <a:srgbClr val="5FCBEF"/>
              </a:solidFill>
            </a:endParaRPr>
          </a:p>
        </p:txBody>
      </p:sp>
      <p:sp>
        <p:nvSpPr>
          <p:cNvPr id="8" name="Content Placeholder 7"/>
          <p:cNvSpPr>
            <a:spLocks noGrp="1"/>
          </p:cNvSpPr>
          <p:nvPr>
            <p:ph sz="quarter" idx="13"/>
          </p:nvPr>
        </p:nvSpPr>
        <p:spPr>
          <a:xfrm>
            <a:off x="1676400" y="1143000"/>
            <a:ext cx="9144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6129219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2_Title and Content">
    <p:bg>
      <p:bgPr>
        <a:solidFill>
          <a:schemeClr val="bg2"/>
        </a:solidFill>
        <a:effectLst/>
      </p:bgPr>
    </p:bg>
    <p:spTree>
      <p:nvGrpSpPr>
        <p:cNvPr id="1" name=""/>
        <p:cNvGrpSpPr/>
        <p:nvPr/>
      </p:nvGrpSpPr>
      <p:grpSpPr>
        <a:xfrm>
          <a:off x="0" y="0"/>
          <a:ext cx="0" cy="0"/>
          <a:chOff x="0" y="0"/>
          <a:chExt cx="0" cy="0"/>
        </a:xfrm>
      </p:grpSpPr>
      <p:sp>
        <p:nvSpPr>
          <p:cNvPr id="3" name="Title 1"/>
          <p:cNvSpPr txBox="1">
            <a:spLocks/>
          </p:cNvSpPr>
          <p:nvPr userDrawn="1"/>
        </p:nvSpPr>
        <p:spPr bwMode="auto">
          <a:xfrm>
            <a:off x="685800" y="152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rtl="0" eaLnBrk="0" fontAlgn="base" hangingPunct="0">
              <a:spcBef>
                <a:spcPct val="0"/>
              </a:spcBef>
              <a:spcAft>
                <a:spcPct val="0"/>
              </a:spcAft>
              <a:buNone/>
              <a:defRPr sz="4200" b="0" kern="1200" cap="none" baseline="0">
                <a:solidFill>
                  <a:srgbClr val="00467A"/>
                </a:solidFill>
                <a:latin typeface="+mj-lt"/>
                <a:ea typeface="+mj-ea"/>
                <a:cs typeface="+mj-cs"/>
              </a:defRPr>
            </a:lvl1pPr>
            <a:lvl2pPr algn="ctr" rtl="0" eaLnBrk="0" fontAlgn="base" hangingPunct="0">
              <a:spcBef>
                <a:spcPct val="0"/>
              </a:spcBef>
              <a:spcAft>
                <a:spcPct val="0"/>
              </a:spcAft>
              <a:defRPr sz="3300">
                <a:solidFill>
                  <a:srgbClr val="E0A208"/>
                </a:solidFill>
                <a:latin typeface="Georgia" pitchFamily="18" charset="0"/>
              </a:defRPr>
            </a:lvl2pPr>
            <a:lvl3pPr algn="ctr" rtl="0" eaLnBrk="0" fontAlgn="base" hangingPunct="0">
              <a:spcBef>
                <a:spcPct val="0"/>
              </a:spcBef>
              <a:spcAft>
                <a:spcPct val="0"/>
              </a:spcAft>
              <a:defRPr sz="3300">
                <a:solidFill>
                  <a:srgbClr val="E0A208"/>
                </a:solidFill>
                <a:latin typeface="Georgia" pitchFamily="18" charset="0"/>
              </a:defRPr>
            </a:lvl3pPr>
            <a:lvl4pPr algn="ctr" rtl="0" eaLnBrk="0" fontAlgn="base" hangingPunct="0">
              <a:spcBef>
                <a:spcPct val="0"/>
              </a:spcBef>
              <a:spcAft>
                <a:spcPct val="0"/>
              </a:spcAft>
              <a:defRPr sz="3300">
                <a:solidFill>
                  <a:srgbClr val="E0A208"/>
                </a:solidFill>
                <a:latin typeface="Georgia" pitchFamily="18" charset="0"/>
              </a:defRPr>
            </a:lvl4pPr>
            <a:lvl5pPr algn="ctr" rtl="0" eaLnBrk="0" fontAlgn="base" hangingPunct="0">
              <a:spcBef>
                <a:spcPct val="0"/>
              </a:spcBef>
              <a:spcAft>
                <a:spcPct val="0"/>
              </a:spcAft>
              <a:defRPr sz="3300">
                <a:solidFill>
                  <a:srgbClr val="E0A208"/>
                </a:solidFill>
                <a:latin typeface="Georgia" pitchFamily="18" charset="0"/>
              </a:defRPr>
            </a:lvl5pPr>
            <a:lvl6pPr marL="457200" algn="ctr" rtl="0" fontAlgn="base">
              <a:spcBef>
                <a:spcPct val="0"/>
              </a:spcBef>
              <a:spcAft>
                <a:spcPct val="0"/>
              </a:spcAft>
              <a:defRPr sz="3300">
                <a:solidFill>
                  <a:srgbClr val="E0A208"/>
                </a:solidFill>
                <a:latin typeface="Georgia" pitchFamily="18" charset="0"/>
              </a:defRPr>
            </a:lvl6pPr>
            <a:lvl7pPr marL="914400" algn="ctr" rtl="0" fontAlgn="base">
              <a:spcBef>
                <a:spcPct val="0"/>
              </a:spcBef>
              <a:spcAft>
                <a:spcPct val="0"/>
              </a:spcAft>
              <a:defRPr sz="3300">
                <a:solidFill>
                  <a:srgbClr val="E0A208"/>
                </a:solidFill>
                <a:latin typeface="Georgia" pitchFamily="18" charset="0"/>
              </a:defRPr>
            </a:lvl7pPr>
            <a:lvl8pPr marL="1371600" algn="ctr" rtl="0" fontAlgn="base">
              <a:spcBef>
                <a:spcPct val="0"/>
              </a:spcBef>
              <a:spcAft>
                <a:spcPct val="0"/>
              </a:spcAft>
              <a:defRPr sz="3300">
                <a:solidFill>
                  <a:srgbClr val="E0A208"/>
                </a:solidFill>
                <a:latin typeface="Georgia" pitchFamily="18" charset="0"/>
              </a:defRPr>
            </a:lvl8pPr>
            <a:lvl9pPr marL="1828800" algn="ctr" rtl="0" fontAlgn="base">
              <a:spcBef>
                <a:spcPct val="0"/>
              </a:spcBef>
              <a:spcAft>
                <a:spcPct val="0"/>
              </a:spcAft>
              <a:defRPr sz="3300">
                <a:solidFill>
                  <a:srgbClr val="E0A208"/>
                </a:solidFill>
                <a:latin typeface="Georgia" pitchFamily="18" charset="0"/>
              </a:defRPr>
            </a:lvl9pPr>
          </a:lstStyle>
          <a:p>
            <a:pPr>
              <a:defRPr/>
            </a:pPr>
            <a:r>
              <a:rPr lang="en-US" dirty="0" smtClean="0">
                <a:solidFill>
                  <a:srgbClr val="FFCC00"/>
                </a:solidFill>
              </a:rPr>
              <a:t>Click to edit Master title style</a:t>
            </a:r>
            <a:endParaRPr lang="en-US" dirty="0">
              <a:solidFill>
                <a:srgbClr val="FFCC00"/>
              </a:solidFill>
            </a:endParaRPr>
          </a:p>
        </p:txBody>
      </p:sp>
      <p:sp>
        <p:nvSpPr>
          <p:cNvPr id="8" name="Content Placeholder 7"/>
          <p:cNvSpPr>
            <a:spLocks noGrp="1"/>
          </p:cNvSpPr>
          <p:nvPr>
            <p:ph sz="quarter" idx="1"/>
          </p:nvPr>
        </p:nvSpPr>
        <p:spPr>
          <a:xfrm>
            <a:off x="301752" y="1527048"/>
            <a:ext cx="850392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3"/>
          <p:cNvSpPr>
            <a:spLocks noGrp="1"/>
          </p:cNvSpPr>
          <p:nvPr>
            <p:ph type="dt" sz="half" idx="10"/>
          </p:nvPr>
        </p:nvSpPr>
        <p:spPr>
          <a:xfrm>
            <a:off x="5334000" y="6096000"/>
            <a:ext cx="3810000" cy="674688"/>
          </a:xfrm>
          <a:prstGeom prst="rect">
            <a:avLst/>
          </a:prstGeom>
        </p:spPr>
        <p:txBody>
          <a:bodyPr/>
          <a:lstStyle>
            <a:lvl1pPr algn="r" eaLnBrk="1" fontAlgn="auto" latinLnBrk="0" hangingPunct="1">
              <a:spcBef>
                <a:spcPts val="0"/>
              </a:spcBef>
              <a:spcAft>
                <a:spcPts val="0"/>
              </a:spcAft>
              <a:defRPr kumimoji="0" sz="2000">
                <a:solidFill>
                  <a:schemeClr val="bg2">
                    <a:lumMod val="25000"/>
                  </a:schemeClr>
                </a:solidFill>
                <a:latin typeface="Arial Narrow" pitchFamily="34" charset="0"/>
              </a:defRPr>
            </a:lvl1pPr>
          </a:lstStyle>
          <a:p>
            <a:pPr>
              <a:defRPr/>
            </a:pPr>
            <a:endParaRPr lang="en-US" dirty="0">
              <a:solidFill>
                <a:srgbClr val="EEECE1">
                  <a:lumMod val="25000"/>
                </a:srgbClr>
              </a:solidFill>
            </a:endParaRPr>
          </a:p>
        </p:txBody>
      </p:sp>
    </p:spTree>
    <p:extLst>
      <p:ext uri="{BB962C8B-B14F-4D97-AF65-F5344CB8AC3E}">
        <p14:creationId xmlns:p14="http://schemas.microsoft.com/office/powerpoint/2010/main" val="144972817"/>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8_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dirty="0" smtClean="0">
              <a:solidFill>
                <a:prstClr val="black"/>
              </a:solidFill>
            </a:endParaRPr>
          </a:p>
        </p:txBody>
      </p:sp>
      <p:sp>
        <p:nvSpPr>
          <p:cNvPr id="5" name="Rectangle 4"/>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dirty="0" smtClean="0">
              <a:solidFill>
                <a:prstClr val="black"/>
              </a:solidFill>
            </a:endParaRPr>
          </a:p>
        </p:txBody>
      </p:sp>
      <p:sp>
        <p:nvSpPr>
          <p:cNvPr id="6" name="Rectangle 5"/>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dirty="0" smtClean="0">
              <a:solidFill>
                <a:prstClr val="black"/>
              </a:solidFill>
            </a:endParaRPr>
          </a:p>
        </p:txBody>
      </p:sp>
      <p:pic>
        <p:nvPicPr>
          <p:cNvPr id="7"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2225"/>
            <a:ext cx="9166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e Placeholder 3"/>
          <p:cNvSpPr txBox="1">
            <a:spLocks/>
          </p:cNvSpPr>
          <p:nvPr userDrawn="1"/>
        </p:nvSpPr>
        <p:spPr bwMode="auto">
          <a:xfrm>
            <a:off x="5257800" y="60261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fontAlgn="base">
              <a:spcBef>
                <a:spcPct val="0"/>
              </a:spcBef>
              <a:spcAft>
                <a:spcPct val="0"/>
              </a:spcAft>
              <a:defRPr/>
            </a:pPr>
            <a:r>
              <a:rPr lang="en-US" altLang="en-US" sz="2000" b="1" dirty="0" smtClean="0">
                <a:solidFill>
                  <a:srgbClr val="333399"/>
                </a:solidFill>
                <a:latin typeface="Arial Narrow" pitchFamily="34" charset="0"/>
              </a:rPr>
              <a:t>West Virginia University</a:t>
            </a:r>
          </a:p>
          <a:p>
            <a:pPr algn="r" fontAlgn="base">
              <a:spcBef>
                <a:spcPct val="0"/>
              </a:spcBef>
              <a:spcAft>
                <a:spcPct val="0"/>
              </a:spcAft>
              <a:defRPr/>
            </a:pPr>
            <a:r>
              <a:rPr lang="en-US" altLang="en-US" sz="2000" b="1" dirty="0" smtClean="0">
                <a:solidFill>
                  <a:srgbClr val="333399"/>
                </a:solidFill>
                <a:latin typeface="Arial Narrow" pitchFamily="34" charset="0"/>
              </a:rPr>
              <a:t>Center for Excellence in Disabilities</a:t>
            </a:r>
          </a:p>
        </p:txBody>
      </p:sp>
      <p:sp>
        <p:nvSpPr>
          <p:cNvPr id="2" name="Title 1"/>
          <p:cNvSpPr>
            <a:spLocks noGrp="1"/>
          </p:cNvSpPr>
          <p:nvPr>
            <p:ph type="title"/>
          </p:nvPr>
        </p:nvSpPr>
        <p:spPr>
          <a:xfrm>
            <a:off x="685800" y="152400"/>
            <a:ext cx="7772400" cy="838200"/>
          </a:xfrm>
        </p:spPr>
        <p:txBody>
          <a:bodyPr/>
          <a:lstStyle>
            <a:lvl1pPr algn="ctr">
              <a:buNone/>
              <a:defRPr sz="4200" b="0" cap="none" baseline="0">
                <a:solidFill>
                  <a:srgbClr val="00467A"/>
                </a:solidFill>
              </a:defRPr>
            </a:lvl1pPr>
          </a:lstStyle>
          <a:p>
            <a:r>
              <a:rPr lang="en-US" dirty="0" smtClean="0"/>
              <a:t>Click to edit Master title style</a:t>
            </a:r>
            <a:endParaRPr lang="en-US" dirty="0"/>
          </a:p>
        </p:txBody>
      </p:sp>
      <p:sp>
        <p:nvSpPr>
          <p:cNvPr id="12" name="Content Placeholder 7"/>
          <p:cNvSpPr>
            <a:spLocks noGrp="1"/>
          </p:cNvSpPr>
          <p:nvPr>
            <p:ph sz="quarter" idx="10"/>
          </p:nvPr>
        </p:nvSpPr>
        <p:spPr>
          <a:xfrm>
            <a:off x="331246" y="1165972"/>
            <a:ext cx="8503920"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24866522"/>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9_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dirty="0" smtClean="0">
              <a:solidFill>
                <a:prstClr val="black"/>
              </a:solidFill>
            </a:endParaRPr>
          </a:p>
        </p:txBody>
      </p:sp>
      <p:sp>
        <p:nvSpPr>
          <p:cNvPr id="5" name="Rectangle 4"/>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dirty="0" smtClean="0">
              <a:solidFill>
                <a:prstClr val="black"/>
              </a:solidFill>
            </a:endParaRPr>
          </a:p>
        </p:txBody>
      </p:sp>
      <p:sp>
        <p:nvSpPr>
          <p:cNvPr id="6" name="Rectangle 5"/>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dirty="0" smtClean="0">
              <a:solidFill>
                <a:prstClr val="black"/>
              </a:solidFill>
            </a:endParaRPr>
          </a:p>
        </p:txBody>
      </p:sp>
      <p:pic>
        <p:nvPicPr>
          <p:cNvPr id="7"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2225"/>
            <a:ext cx="9166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e Placeholder 3"/>
          <p:cNvSpPr txBox="1">
            <a:spLocks/>
          </p:cNvSpPr>
          <p:nvPr userDrawn="1"/>
        </p:nvSpPr>
        <p:spPr bwMode="auto">
          <a:xfrm>
            <a:off x="5257800" y="60261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fontAlgn="base">
              <a:spcBef>
                <a:spcPct val="0"/>
              </a:spcBef>
              <a:spcAft>
                <a:spcPct val="0"/>
              </a:spcAft>
              <a:defRPr/>
            </a:pPr>
            <a:r>
              <a:rPr lang="en-US" altLang="en-US" sz="2000" b="1" dirty="0" smtClean="0">
                <a:solidFill>
                  <a:srgbClr val="333399"/>
                </a:solidFill>
                <a:latin typeface="Arial Narrow" pitchFamily="34" charset="0"/>
              </a:rPr>
              <a:t>West Virginia Universit</a:t>
            </a:r>
            <a:r>
              <a:rPr lang="en-US" altLang="en-US" sz="2000" dirty="0" smtClean="0">
                <a:solidFill>
                  <a:srgbClr val="333399"/>
                </a:solidFill>
                <a:latin typeface="Arial Narrow" pitchFamily="34" charset="0"/>
              </a:rPr>
              <a:t>y</a:t>
            </a:r>
          </a:p>
          <a:p>
            <a:pPr algn="r" fontAlgn="base">
              <a:spcBef>
                <a:spcPct val="0"/>
              </a:spcBef>
              <a:spcAft>
                <a:spcPct val="0"/>
              </a:spcAft>
              <a:defRPr/>
            </a:pPr>
            <a:r>
              <a:rPr lang="en-US" altLang="en-US" sz="2000" dirty="0" smtClean="0">
                <a:solidFill>
                  <a:srgbClr val="333399"/>
                </a:solidFill>
                <a:latin typeface="Arial Narrow" pitchFamily="34" charset="0"/>
              </a:rPr>
              <a:t>Center for Excellence in Disabilities</a:t>
            </a:r>
          </a:p>
        </p:txBody>
      </p:sp>
      <p:sp>
        <p:nvSpPr>
          <p:cNvPr id="2" name="Title 1"/>
          <p:cNvSpPr>
            <a:spLocks noGrp="1"/>
          </p:cNvSpPr>
          <p:nvPr>
            <p:ph type="title"/>
          </p:nvPr>
        </p:nvSpPr>
        <p:spPr>
          <a:xfrm>
            <a:off x="685800" y="152400"/>
            <a:ext cx="7772400" cy="838200"/>
          </a:xfrm>
        </p:spPr>
        <p:txBody>
          <a:bodyPr/>
          <a:lstStyle>
            <a:lvl1pPr algn="ctr">
              <a:buNone/>
              <a:defRPr sz="4200" b="0" cap="none" baseline="0">
                <a:solidFill>
                  <a:srgbClr val="00467A"/>
                </a:solidFill>
              </a:defRPr>
            </a:lvl1pPr>
          </a:lstStyle>
          <a:p>
            <a:r>
              <a:rPr lang="en-US" dirty="0" smtClean="0"/>
              <a:t>Click to edit Master title style</a:t>
            </a:r>
            <a:endParaRPr lang="en-US" dirty="0"/>
          </a:p>
        </p:txBody>
      </p:sp>
      <p:sp>
        <p:nvSpPr>
          <p:cNvPr id="10" name="Content Placeholder 7"/>
          <p:cNvSpPr>
            <a:spLocks noGrp="1"/>
          </p:cNvSpPr>
          <p:nvPr>
            <p:ph sz="quarter" idx="1"/>
          </p:nvPr>
        </p:nvSpPr>
        <p:spPr>
          <a:xfrm>
            <a:off x="333487" y="1295400"/>
            <a:ext cx="8503920"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57103635"/>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0_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dirty="0" smtClean="0">
              <a:solidFill>
                <a:prstClr val="black"/>
              </a:solidFill>
            </a:endParaRPr>
          </a:p>
        </p:txBody>
      </p:sp>
      <p:sp>
        <p:nvSpPr>
          <p:cNvPr id="5" name="Rectangle 4"/>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dirty="0" smtClean="0">
              <a:solidFill>
                <a:prstClr val="black"/>
              </a:solidFill>
            </a:endParaRPr>
          </a:p>
        </p:txBody>
      </p:sp>
      <p:sp>
        <p:nvSpPr>
          <p:cNvPr id="6" name="Rectangle 5"/>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dirty="0" smtClean="0">
              <a:solidFill>
                <a:prstClr val="black"/>
              </a:solidFill>
            </a:endParaRPr>
          </a:p>
        </p:txBody>
      </p:sp>
      <p:pic>
        <p:nvPicPr>
          <p:cNvPr id="7"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e Placeholder 3"/>
          <p:cNvSpPr txBox="1">
            <a:spLocks/>
          </p:cNvSpPr>
          <p:nvPr userDrawn="1"/>
        </p:nvSpPr>
        <p:spPr bwMode="auto">
          <a:xfrm>
            <a:off x="5257800" y="60261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fontAlgn="base">
              <a:spcBef>
                <a:spcPct val="0"/>
              </a:spcBef>
              <a:spcAft>
                <a:spcPct val="0"/>
              </a:spcAft>
              <a:defRPr/>
            </a:pPr>
            <a:r>
              <a:rPr lang="en-US" altLang="en-US" sz="2000" b="1" dirty="0" smtClean="0">
                <a:solidFill>
                  <a:srgbClr val="333399"/>
                </a:solidFill>
                <a:latin typeface="Arial Narrow" pitchFamily="34" charset="0"/>
              </a:rPr>
              <a:t>West Virginia University</a:t>
            </a:r>
          </a:p>
          <a:p>
            <a:pPr algn="r" fontAlgn="base">
              <a:spcBef>
                <a:spcPct val="0"/>
              </a:spcBef>
              <a:spcAft>
                <a:spcPct val="0"/>
              </a:spcAft>
              <a:defRPr/>
            </a:pPr>
            <a:r>
              <a:rPr lang="en-US" altLang="en-US" sz="2000" b="1" dirty="0" smtClean="0">
                <a:solidFill>
                  <a:srgbClr val="333399"/>
                </a:solidFill>
                <a:latin typeface="Arial Narrow" pitchFamily="34" charset="0"/>
              </a:rPr>
              <a:t>Center for Excellence in Disabilities</a:t>
            </a:r>
          </a:p>
        </p:txBody>
      </p:sp>
      <p:sp>
        <p:nvSpPr>
          <p:cNvPr id="2" name="Title 1"/>
          <p:cNvSpPr>
            <a:spLocks noGrp="1"/>
          </p:cNvSpPr>
          <p:nvPr>
            <p:ph type="title"/>
          </p:nvPr>
        </p:nvSpPr>
        <p:spPr>
          <a:xfrm>
            <a:off x="685800" y="152400"/>
            <a:ext cx="7772400" cy="838200"/>
          </a:xfrm>
        </p:spPr>
        <p:txBody>
          <a:bodyPr/>
          <a:lstStyle>
            <a:lvl1pPr algn="ctr">
              <a:buNone/>
              <a:defRPr sz="4200" b="0" cap="none" baseline="0">
                <a:solidFill>
                  <a:srgbClr val="00467A"/>
                </a:solidFill>
              </a:defRPr>
            </a:lvl1pPr>
          </a:lstStyle>
          <a:p>
            <a:r>
              <a:rPr lang="en-US" dirty="0" smtClean="0"/>
              <a:t>Click to edit Master title style</a:t>
            </a:r>
            <a:endParaRPr lang="en-US" dirty="0"/>
          </a:p>
        </p:txBody>
      </p:sp>
      <p:sp>
        <p:nvSpPr>
          <p:cNvPr id="12" name="Content Placeholder 7"/>
          <p:cNvSpPr>
            <a:spLocks noGrp="1"/>
          </p:cNvSpPr>
          <p:nvPr>
            <p:ph sz="quarter" idx="1"/>
          </p:nvPr>
        </p:nvSpPr>
        <p:spPr>
          <a:xfrm>
            <a:off x="333487" y="1295400"/>
            <a:ext cx="8503920"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54559880"/>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1_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dirty="0" smtClean="0">
              <a:solidFill>
                <a:prstClr val="black"/>
              </a:solidFill>
            </a:endParaRPr>
          </a:p>
        </p:txBody>
      </p:sp>
      <p:sp>
        <p:nvSpPr>
          <p:cNvPr id="5" name="Rectangle 4"/>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dirty="0" smtClean="0">
              <a:solidFill>
                <a:prstClr val="black"/>
              </a:solidFill>
            </a:endParaRPr>
          </a:p>
        </p:txBody>
      </p:sp>
      <p:sp>
        <p:nvSpPr>
          <p:cNvPr id="6" name="Rectangle 5"/>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dirty="0" smtClean="0">
              <a:solidFill>
                <a:prstClr val="black"/>
              </a:solidFill>
            </a:endParaRPr>
          </a:p>
        </p:txBody>
      </p:sp>
      <p:pic>
        <p:nvPicPr>
          <p:cNvPr id="7"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e Placeholder 3"/>
          <p:cNvSpPr txBox="1">
            <a:spLocks/>
          </p:cNvSpPr>
          <p:nvPr userDrawn="1"/>
        </p:nvSpPr>
        <p:spPr bwMode="auto">
          <a:xfrm>
            <a:off x="5257800" y="60261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fontAlgn="base">
              <a:spcBef>
                <a:spcPct val="0"/>
              </a:spcBef>
              <a:spcAft>
                <a:spcPct val="0"/>
              </a:spcAft>
              <a:defRPr/>
            </a:pPr>
            <a:r>
              <a:rPr lang="en-US" altLang="en-US" sz="2000" b="1" dirty="0" smtClean="0">
                <a:solidFill>
                  <a:prstClr val="white"/>
                </a:solidFill>
                <a:latin typeface="Arial Narrow" pitchFamily="34" charset="0"/>
              </a:rPr>
              <a:t>West Virginia University</a:t>
            </a:r>
          </a:p>
          <a:p>
            <a:pPr algn="r" fontAlgn="base">
              <a:spcBef>
                <a:spcPct val="0"/>
              </a:spcBef>
              <a:spcAft>
                <a:spcPct val="0"/>
              </a:spcAft>
              <a:defRPr/>
            </a:pPr>
            <a:r>
              <a:rPr lang="en-US" altLang="en-US" sz="2000" b="1" dirty="0" smtClean="0">
                <a:solidFill>
                  <a:prstClr val="white"/>
                </a:solidFill>
                <a:latin typeface="Arial Narrow" pitchFamily="34" charset="0"/>
              </a:rPr>
              <a:t>Center for Excellence in Disabilities</a:t>
            </a:r>
          </a:p>
        </p:txBody>
      </p:sp>
      <p:sp>
        <p:nvSpPr>
          <p:cNvPr id="2" name="Title 1"/>
          <p:cNvSpPr>
            <a:spLocks noGrp="1"/>
          </p:cNvSpPr>
          <p:nvPr>
            <p:ph type="title"/>
          </p:nvPr>
        </p:nvSpPr>
        <p:spPr>
          <a:xfrm>
            <a:off x="685800" y="152400"/>
            <a:ext cx="7772400" cy="838200"/>
          </a:xfrm>
        </p:spPr>
        <p:txBody>
          <a:bodyPr/>
          <a:lstStyle>
            <a:lvl1pPr algn="ctr">
              <a:buNone/>
              <a:defRPr sz="4200" b="0" cap="none" baseline="0">
                <a:solidFill>
                  <a:srgbClr val="00467A"/>
                </a:solidFill>
              </a:defRPr>
            </a:lvl1pPr>
          </a:lstStyle>
          <a:p>
            <a:r>
              <a:rPr lang="en-US" dirty="0" smtClean="0"/>
              <a:t>Click to edit Master title style</a:t>
            </a:r>
            <a:endParaRPr lang="en-US" dirty="0"/>
          </a:p>
        </p:txBody>
      </p:sp>
      <p:sp>
        <p:nvSpPr>
          <p:cNvPr id="12" name="Content Placeholder 7"/>
          <p:cNvSpPr>
            <a:spLocks noGrp="1"/>
          </p:cNvSpPr>
          <p:nvPr>
            <p:ph sz="quarter" idx="1"/>
          </p:nvPr>
        </p:nvSpPr>
        <p:spPr>
          <a:xfrm>
            <a:off x="333487" y="1295400"/>
            <a:ext cx="8503920"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75769258"/>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12_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dirty="0" smtClean="0">
              <a:solidFill>
                <a:prstClr val="black"/>
              </a:solidFill>
            </a:endParaRPr>
          </a:p>
        </p:txBody>
      </p:sp>
      <p:sp>
        <p:nvSpPr>
          <p:cNvPr id="5" name="Rectangle 4"/>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dirty="0" smtClean="0">
              <a:solidFill>
                <a:prstClr val="black"/>
              </a:solidFill>
            </a:endParaRPr>
          </a:p>
        </p:txBody>
      </p:sp>
      <p:sp>
        <p:nvSpPr>
          <p:cNvPr id="6" name="Rectangle 5"/>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dirty="0" smtClean="0">
              <a:solidFill>
                <a:prstClr val="black"/>
              </a:solidFill>
            </a:endParaRPr>
          </a:p>
        </p:txBody>
      </p:sp>
      <p:pic>
        <p:nvPicPr>
          <p:cNvPr id="7"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e Placeholder 3"/>
          <p:cNvSpPr txBox="1">
            <a:spLocks/>
          </p:cNvSpPr>
          <p:nvPr userDrawn="1"/>
        </p:nvSpPr>
        <p:spPr bwMode="auto">
          <a:xfrm>
            <a:off x="5257800" y="60261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fontAlgn="base">
              <a:spcBef>
                <a:spcPct val="0"/>
              </a:spcBef>
              <a:spcAft>
                <a:spcPct val="0"/>
              </a:spcAft>
              <a:defRPr/>
            </a:pPr>
            <a:r>
              <a:rPr lang="en-US" altLang="en-US" sz="2000" b="1" dirty="0" smtClean="0">
                <a:solidFill>
                  <a:srgbClr val="333399"/>
                </a:solidFill>
                <a:latin typeface="Arial Narrow" pitchFamily="34" charset="0"/>
              </a:rPr>
              <a:t>West Virginia University</a:t>
            </a:r>
          </a:p>
          <a:p>
            <a:pPr algn="r" fontAlgn="base">
              <a:spcBef>
                <a:spcPct val="0"/>
              </a:spcBef>
              <a:spcAft>
                <a:spcPct val="0"/>
              </a:spcAft>
              <a:defRPr/>
            </a:pPr>
            <a:r>
              <a:rPr lang="en-US" altLang="en-US" sz="2000" b="1" dirty="0" smtClean="0">
                <a:solidFill>
                  <a:srgbClr val="333399"/>
                </a:solidFill>
                <a:latin typeface="Arial Narrow" pitchFamily="34" charset="0"/>
              </a:rPr>
              <a:t>Center for Excellence in Disabil</a:t>
            </a:r>
            <a:r>
              <a:rPr lang="en-US" altLang="en-US" sz="2000" dirty="0" smtClean="0">
                <a:solidFill>
                  <a:srgbClr val="333399"/>
                </a:solidFill>
                <a:latin typeface="Arial Narrow" pitchFamily="34" charset="0"/>
              </a:rPr>
              <a:t>ities</a:t>
            </a:r>
          </a:p>
        </p:txBody>
      </p:sp>
      <p:sp>
        <p:nvSpPr>
          <p:cNvPr id="2" name="Title 1"/>
          <p:cNvSpPr>
            <a:spLocks noGrp="1"/>
          </p:cNvSpPr>
          <p:nvPr>
            <p:ph type="title"/>
          </p:nvPr>
        </p:nvSpPr>
        <p:spPr>
          <a:xfrm>
            <a:off x="685800" y="152400"/>
            <a:ext cx="7772400" cy="838200"/>
          </a:xfrm>
        </p:spPr>
        <p:txBody>
          <a:bodyPr/>
          <a:lstStyle>
            <a:lvl1pPr algn="ctr">
              <a:buNone/>
              <a:defRPr sz="4200" b="0" cap="none" baseline="0">
                <a:solidFill>
                  <a:srgbClr val="00467A"/>
                </a:solidFill>
              </a:defRPr>
            </a:lvl1pPr>
          </a:lstStyle>
          <a:p>
            <a:r>
              <a:rPr lang="en-US" dirty="0" smtClean="0"/>
              <a:t>Click to edit Master title style</a:t>
            </a:r>
            <a:endParaRPr lang="en-US" dirty="0"/>
          </a:p>
        </p:txBody>
      </p:sp>
      <p:sp>
        <p:nvSpPr>
          <p:cNvPr id="11" name="Content Placeholder 7"/>
          <p:cNvSpPr>
            <a:spLocks noGrp="1"/>
          </p:cNvSpPr>
          <p:nvPr>
            <p:ph sz="quarter" idx="1"/>
          </p:nvPr>
        </p:nvSpPr>
        <p:spPr>
          <a:xfrm>
            <a:off x="333487" y="1295400"/>
            <a:ext cx="8503920"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1456866"/>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3_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dirty="0" smtClean="0">
              <a:solidFill>
                <a:prstClr val="black"/>
              </a:solidFill>
            </a:endParaRPr>
          </a:p>
        </p:txBody>
      </p:sp>
      <p:sp>
        <p:nvSpPr>
          <p:cNvPr id="5" name="Rectangle 4"/>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dirty="0" smtClean="0">
              <a:solidFill>
                <a:prstClr val="black"/>
              </a:solidFill>
            </a:endParaRPr>
          </a:p>
        </p:txBody>
      </p:sp>
      <p:sp>
        <p:nvSpPr>
          <p:cNvPr id="6" name="Rectangle 5"/>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dirty="0" smtClean="0">
              <a:solidFill>
                <a:prstClr val="black"/>
              </a:solidFill>
            </a:endParaRPr>
          </a:p>
        </p:txBody>
      </p:sp>
      <p:pic>
        <p:nvPicPr>
          <p:cNvPr id="7"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e Placeholder 3"/>
          <p:cNvSpPr txBox="1">
            <a:spLocks/>
          </p:cNvSpPr>
          <p:nvPr userDrawn="1"/>
        </p:nvSpPr>
        <p:spPr bwMode="auto">
          <a:xfrm>
            <a:off x="5257800" y="60261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fontAlgn="base">
              <a:spcBef>
                <a:spcPct val="0"/>
              </a:spcBef>
              <a:spcAft>
                <a:spcPct val="0"/>
              </a:spcAft>
              <a:defRPr/>
            </a:pPr>
            <a:r>
              <a:rPr lang="en-US" altLang="en-US" sz="2000" b="1" dirty="0" smtClean="0">
                <a:solidFill>
                  <a:srgbClr val="333399"/>
                </a:solidFill>
                <a:latin typeface="Arial Narrow" pitchFamily="34" charset="0"/>
              </a:rPr>
              <a:t>West Virginia University</a:t>
            </a:r>
          </a:p>
          <a:p>
            <a:pPr algn="r" fontAlgn="base">
              <a:spcBef>
                <a:spcPct val="0"/>
              </a:spcBef>
              <a:spcAft>
                <a:spcPct val="0"/>
              </a:spcAft>
              <a:defRPr/>
            </a:pPr>
            <a:r>
              <a:rPr lang="en-US" altLang="en-US" sz="2000" b="1" dirty="0" smtClean="0">
                <a:solidFill>
                  <a:srgbClr val="333399"/>
                </a:solidFill>
                <a:latin typeface="Arial Narrow" pitchFamily="34" charset="0"/>
              </a:rPr>
              <a:t>Center for Excellence in Disabilities</a:t>
            </a:r>
          </a:p>
        </p:txBody>
      </p:sp>
      <p:sp>
        <p:nvSpPr>
          <p:cNvPr id="2" name="Title 1"/>
          <p:cNvSpPr>
            <a:spLocks noGrp="1"/>
          </p:cNvSpPr>
          <p:nvPr>
            <p:ph type="title"/>
          </p:nvPr>
        </p:nvSpPr>
        <p:spPr>
          <a:xfrm>
            <a:off x="685800" y="152400"/>
            <a:ext cx="7772400" cy="838200"/>
          </a:xfrm>
        </p:spPr>
        <p:txBody>
          <a:bodyPr/>
          <a:lstStyle>
            <a:lvl1pPr algn="ctr">
              <a:buNone/>
              <a:defRPr sz="4200" b="0" cap="none" baseline="0">
                <a:solidFill>
                  <a:srgbClr val="00467A"/>
                </a:solidFill>
              </a:defRPr>
            </a:lvl1pPr>
          </a:lstStyle>
          <a:p>
            <a:r>
              <a:rPr lang="en-US" dirty="0" smtClean="0"/>
              <a:t>Click to edit Master title style</a:t>
            </a:r>
            <a:endParaRPr lang="en-US" dirty="0"/>
          </a:p>
        </p:txBody>
      </p:sp>
      <p:sp>
        <p:nvSpPr>
          <p:cNvPr id="11" name="Content Placeholder 7"/>
          <p:cNvSpPr>
            <a:spLocks noGrp="1"/>
          </p:cNvSpPr>
          <p:nvPr>
            <p:ph sz="quarter" idx="1"/>
          </p:nvPr>
        </p:nvSpPr>
        <p:spPr>
          <a:xfrm>
            <a:off x="333487" y="1295400"/>
            <a:ext cx="8503920"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26505512"/>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14_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dirty="0" smtClean="0">
              <a:solidFill>
                <a:prstClr val="black"/>
              </a:solidFill>
            </a:endParaRPr>
          </a:p>
        </p:txBody>
      </p:sp>
      <p:sp>
        <p:nvSpPr>
          <p:cNvPr id="5" name="Rectangle 4"/>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dirty="0" smtClean="0">
              <a:solidFill>
                <a:prstClr val="black"/>
              </a:solidFill>
            </a:endParaRPr>
          </a:p>
        </p:txBody>
      </p:sp>
      <p:sp>
        <p:nvSpPr>
          <p:cNvPr id="6" name="Rectangle 5"/>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dirty="0" smtClean="0">
              <a:solidFill>
                <a:prstClr val="black"/>
              </a:solidFill>
            </a:endParaRPr>
          </a:p>
        </p:txBody>
      </p:sp>
      <p:pic>
        <p:nvPicPr>
          <p:cNvPr id="7" name="Picture 8" descr="4x3_1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709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e Placeholder 3"/>
          <p:cNvSpPr txBox="1">
            <a:spLocks/>
          </p:cNvSpPr>
          <p:nvPr userDrawn="1"/>
        </p:nvSpPr>
        <p:spPr bwMode="auto">
          <a:xfrm>
            <a:off x="5257800" y="60261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fontAlgn="base">
              <a:spcBef>
                <a:spcPct val="0"/>
              </a:spcBef>
              <a:spcAft>
                <a:spcPct val="0"/>
              </a:spcAft>
              <a:defRPr/>
            </a:pPr>
            <a:r>
              <a:rPr lang="en-US" altLang="en-US" sz="2000" b="1" dirty="0" smtClean="0">
                <a:solidFill>
                  <a:prstClr val="white"/>
                </a:solidFill>
                <a:latin typeface="Arial Narrow" pitchFamily="34" charset="0"/>
              </a:rPr>
              <a:t>West Virginia University</a:t>
            </a:r>
          </a:p>
          <a:p>
            <a:pPr algn="r" fontAlgn="base">
              <a:spcBef>
                <a:spcPct val="0"/>
              </a:spcBef>
              <a:spcAft>
                <a:spcPct val="0"/>
              </a:spcAft>
              <a:defRPr/>
            </a:pPr>
            <a:r>
              <a:rPr lang="en-US" altLang="en-US" sz="2000" b="1" dirty="0" smtClean="0">
                <a:solidFill>
                  <a:prstClr val="white"/>
                </a:solidFill>
                <a:latin typeface="Arial Narrow" pitchFamily="34" charset="0"/>
              </a:rPr>
              <a:t>Center for Excellence in Disabilities</a:t>
            </a:r>
          </a:p>
        </p:txBody>
      </p:sp>
      <p:sp>
        <p:nvSpPr>
          <p:cNvPr id="2" name="Title 1"/>
          <p:cNvSpPr>
            <a:spLocks noGrp="1"/>
          </p:cNvSpPr>
          <p:nvPr>
            <p:ph type="title"/>
          </p:nvPr>
        </p:nvSpPr>
        <p:spPr>
          <a:xfrm>
            <a:off x="685800" y="152400"/>
            <a:ext cx="7772400" cy="838200"/>
          </a:xfrm>
        </p:spPr>
        <p:txBody>
          <a:bodyPr/>
          <a:lstStyle>
            <a:lvl1pPr algn="ctr">
              <a:buNone/>
              <a:defRPr sz="4200" b="0" cap="none" baseline="0">
                <a:solidFill>
                  <a:srgbClr val="00467A"/>
                </a:solidFill>
              </a:defRPr>
            </a:lvl1pPr>
          </a:lstStyle>
          <a:p>
            <a:r>
              <a:rPr lang="en-US" dirty="0" smtClean="0"/>
              <a:t>Click to edit Master title style</a:t>
            </a:r>
            <a:endParaRPr lang="en-US" dirty="0"/>
          </a:p>
        </p:txBody>
      </p:sp>
      <p:sp>
        <p:nvSpPr>
          <p:cNvPr id="11" name="Content Placeholder 7"/>
          <p:cNvSpPr>
            <a:spLocks noGrp="1"/>
          </p:cNvSpPr>
          <p:nvPr>
            <p:ph sz="quarter" idx="1"/>
          </p:nvPr>
        </p:nvSpPr>
        <p:spPr>
          <a:xfrm>
            <a:off x="333487" y="1295400"/>
            <a:ext cx="8503920"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4029085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dirty="0" smtClean="0">
              <a:solidFill>
                <a:prstClr val="black"/>
              </a:solidFill>
            </a:endParaRPr>
          </a:p>
        </p:txBody>
      </p:sp>
      <p:sp>
        <p:nvSpPr>
          <p:cNvPr id="5" name="Rectangle 4"/>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dirty="0" smtClean="0">
              <a:solidFill>
                <a:prstClr val="black"/>
              </a:solidFill>
            </a:endParaRPr>
          </a:p>
        </p:txBody>
      </p:sp>
      <p:sp>
        <p:nvSpPr>
          <p:cNvPr id="6" name="Rectangle 5"/>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dirty="0" smtClean="0">
              <a:solidFill>
                <a:prstClr val="black"/>
              </a:solidFill>
            </a:endParaRPr>
          </a:p>
        </p:txBody>
      </p:sp>
      <p:pic>
        <p:nvPicPr>
          <p:cNvPr id="7"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152400"/>
            <a:ext cx="7772400" cy="838200"/>
          </a:xfrm>
        </p:spPr>
        <p:txBody>
          <a:bodyPr/>
          <a:lstStyle>
            <a:lvl1pPr algn="ctr">
              <a:buNone/>
              <a:defRPr sz="4200" b="0" cap="none" baseline="0">
                <a:solidFill>
                  <a:srgbClr val="00467A"/>
                </a:solidFill>
              </a:defRPr>
            </a:lvl1pPr>
          </a:lstStyle>
          <a:p>
            <a:r>
              <a:rPr lang="en-US" dirty="0" smtClean="0"/>
              <a:t>Click to edit Master title style</a:t>
            </a:r>
            <a:endParaRPr lang="en-US" dirty="0"/>
          </a:p>
        </p:txBody>
      </p:sp>
      <p:sp>
        <p:nvSpPr>
          <p:cNvPr id="12" name="Content Placeholder 7"/>
          <p:cNvSpPr>
            <a:spLocks noGrp="1"/>
          </p:cNvSpPr>
          <p:nvPr>
            <p:ph sz="quarter" idx="1"/>
          </p:nvPr>
        </p:nvSpPr>
        <p:spPr>
          <a:xfrm>
            <a:off x="333487" y="1295400"/>
            <a:ext cx="8503920" cy="4572000"/>
          </a:xfrm>
        </p:spPr>
        <p:txBody>
          <a:bodyPr/>
          <a:lstStyle>
            <a:lvl1pPr>
              <a:buClr>
                <a:schemeClr val="tx2">
                  <a:lumMod val="75000"/>
                </a:schemeClr>
              </a:buClr>
              <a:defRPr>
                <a:solidFill>
                  <a:schemeClr val="tx1"/>
                </a:solidFill>
              </a:defRPr>
            </a:lvl1pPr>
            <a:lvl2pPr>
              <a:buClr>
                <a:schemeClr val="tx2">
                  <a:lumMod val="75000"/>
                </a:schemeClr>
              </a:buClr>
              <a:defRPr>
                <a:solidFill>
                  <a:schemeClr val="tx1"/>
                </a:solidFill>
              </a:defRPr>
            </a:lvl2pPr>
            <a:lvl3pPr>
              <a:buClr>
                <a:schemeClr val="tx2">
                  <a:lumMod val="75000"/>
                </a:schemeClr>
              </a:buClr>
              <a:defRPr>
                <a:solidFill>
                  <a:schemeClr val="tx1"/>
                </a:solidFill>
              </a:defRPr>
            </a:lvl3pPr>
            <a:lvl4pPr>
              <a:buClr>
                <a:schemeClr val="tx2">
                  <a:lumMod val="75000"/>
                </a:schemeClr>
              </a:buClr>
              <a:defRPr>
                <a:solidFill>
                  <a:schemeClr val="tx1"/>
                </a:solidFill>
              </a:defRPr>
            </a:lvl4pPr>
            <a:lvl5pPr>
              <a:buClr>
                <a:schemeClr val="tx2">
                  <a:lumMod val="75000"/>
                </a:schemeClr>
              </a:buCl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Date Placeholder 3"/>
          <p:cNvSpPr txBox="1">
            <a:spLocks/>
          </p:cNvSpPr>
          <p:nvPr userDrawn="1"/>
        </p:nvSpPr>
        <p:spPr bwMode="auto">
          <a:xfrm>
            <a:off x="5257800" y="60261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eaLnBrk="1" hangingPunct="1">
              <a:defRPr/>
            </a:pPr>
            <a:r>
              <a:rPr lang="en-US" altLang="en-US" sz="2000" b="1" dirty="0" smtClean="0">
                <a:solidFill>
                  <a:srgbClr val="333399"/>
                </a:solidFill>
                <a:latin typeface="Arial Narrow" pitchFamily="34" charset="0"/>
              </a:rPr>
              <a:t>Center for Excellence in Disabilities</a:t>
            </a:r>
          </a:p>
          <a:p>
            <a:pPr algn="r" eaLnBrk="1" hangingPunct="1">
              <a:defRPr/>
            </a:pPr>
            <a:r>
              <a:rPr lang="en-US" altLang="en-US" sz="2000" b="1" dirty="0" smtClean="0">
                <a:solidFill>
                  <a:srgbClr val="333399"/>
                </a:solidFill>
                <a:latin typeface="Arial Narrow" pitchFamily="34" charset="0"/>
              </a:rPr>
              <a:t>Positive Behavior Support Project</a:t>
            </a:r>
          </a:p>
        </p:txBody>
      </p:sp>
    </p:spTree>
    <p:extLst>
      <p:ext uri="{BB962C8B-B14F-4D97-AF65-F5344CB8AC3E}">
        <p14:creationId xmlns:p14="http://schemas.microsoft.com/office/powerpoint/2010/main" val="3745013895"/>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15_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dirty="0" smtClean="0">
              <a:solidFill>
                <a:prstClr val="black"/>
              </a:solidFill>
            </a:endParaRPr>
          </a:p>
        </p:txBody>
      </p:sp>
      <p:sp>
        <p:nvSpPr>
          <p:cNvPr id="5" name="Rectangle 4"/>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dirty="0" smtClean="0">
              <a:solidFill>
                <a:prstClr val="black"/>
              </a:solidFill>
            </a:endParaRPr>
          </a:p>
        </p:txBody>
      </p:sp>
      <p:sp>
        <p:nvSpPr>
          <p:cNvPr id="6" name="Rectangle 5"/>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dirty="0" smtClean="0">
              <a:solidFill>
                <a:prstClr val="black"/>
              </a:solidFill>
            </a:endParaRPr>
          </a:p>
        </p:txBody>
      </p:sp>
      <p:pic>
        <p:nvPicPr>
          <p:cNvPr id="7"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e Placeholder 3"/>
          <p:cNvSpPr txBox="1">
            <a:spLocks/>
          </p:cNvSpPr>
          <p:nvPr userDrawn="1"/>
        </p:nvSpPr>
        <p:spPr bwMode="auto">
          <a:xfrm>
            <a:off x="5257800" y="60261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fontAlgn="base">
              <a:spcBef>
                <a:spcPct val="0"/>
              </a:spcBef>
              <a:spcAft>
                <a:spcPct val="0"/>
              </a:spcAft>
              <a:defRPr/>
            </a:pPr>
            <a:r>
              <a:rPr lang="en-US" altLang="en-US" sz="2000" b="1" dirty="0" smtClean="0">
                <a:solidFill>
                  <a:prstClr val="white"/>
                </a:solidFill>
                <a:latin typeface="Arial Narrow" pitchFamily="34" charset="0"/>
              </a:rPr>
              <a:t>West Virginia University</a:t>
            </a:r>
          </a:p>
          <a:p>
            <a:pPr algn="r" fontAlgn="base">
              <a:spcBef>
                <a:spcPct val="0"/>
              </a:spcBef>
              <a:spcAft>
                <a:spcPct val="0"/>
              </a:spcAft>
              <a:defRPr/>
            </a:pPr>
            <a:r>
              <a:rPr lang="en-US" altLang="en-US" sz="2000" b="1" dirty="0" smtClean="0">
                <a:solidFill>
                  <a:prstClr val="white"/>
                </a:solidFill>
                <a:latin typeface="Arial Narrow" pitchFamily="34" charset="0"/>
              </a:rPr>
              <a:t>Center for Excellence in Disabilities</a:t>
            </a:r>
          </a:p>
        </p:txBody>
      </p:sp>
      <p:sp>
        <p:nvSpPr>
          <p:cNvPr id="2" name="Title 1"/>
          <p:cNvSpPr>
            <a:spLocks noGrp="1"/>
          </p:cNvSpPr>
          <p:nvPr>
            <p:ph type="title"/>
          </p:nvPr>
        </p:nvSpPr>
        <p:spPr>
          <a:xfrm>
            <a:off x="685800" y="152400"/>
            <a:ext cx="7772400" cy="838200"/>
          </a:xfrm>
        </p:spPr>
        <p:txBody>
          <a:bodyPr/>
          <a:lstStyle>
            <a:lvl1pPr algn="ctr">
              <a:buNone/>
              <a:defRPr sz="4200" b="0" cap="none" baseline="0">
                <a:solidFill>
                  <a:srgbClr val="FFCC00"/>
                </a:solidFill>
              </a:defRPr>
            </a:lvl1pPr>
          </a:lstStyle>
          <a:p>
            <a:r>
              <a:rPr lang="en-US" dirty="0" smtClean="0"/>
              <a:t>Click to edit Master title style</a:t>
            </a:r>
            <a:endParaRPr lang="en-US" dirty="0"/>
          </a:p>
        </p:txBody>
      </p:sp>
      <p:sp>
        <p:nvSpPr>
          <p:cNvPr id="11" name="Content Placeholder 7"/>
          <p:cNvSpPr>
            <a:spLocks noGrp="1"/>
          </p:cNvSpPr>
          <p:nvPr>
            <p:ph sz="quarter" idx="1"/>
          </p:nvPr>
        </p:nvSpPr>
        <p:spPr>
          <a:xfrm>
            <a:off x="333487" y="1295400"/>
            <a:ext cx="8503920" cy="457200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55523080"/>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userDrawn="1">
  <p:cSld name="4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solidFill>
                  <a:schemeClr val="accent1">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334000" y="6096000"/>
            <a:ext cx="3810000" cy="674688"/>
          </a:xfrm>
          <a:prstGeom prst="rect">
            <a:avLst/>
          </a:prstGeom>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609599" y="6041363"/>
            <a:ext cx="4622973"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444676" y="6041363"/>
            <a:ext cx="512638" cy="365125"/>
          </a:xfrm>
          <a:prstGeom prst="rect">
            <a:avLst/>
          </a:prstGeom>
        </p:spPr>
        <p:txBody>
          <a:bodyPr/>
          <a:lstStyle/>
          <a:p>
            <a:fld id="{A9E9EF58-3FCF-43ED-AE30-0798F566406B}" type="slidenum">
              <a:rPr lang="en-US" smtClean="0">
                <a:solidFill>
                  <a:srgbClr val="5FCBEF"/>
                </a:solidFill>
              </a:rPr>
              <a:pPr/>
              <a:t>‹#›</a:t>
            </a:fld>
            <a:endParaRPr lang="en-US" dirty="0">
              <a:solidFill>
                <a:srgbClr val="5FCBEF"/>
              </a:solidFill>
            </a:endParaRPr>
          </a:p>
        </p:txBody>
      </p:sp>
      <p:sp>
        <p:nvSpPr>
          <p:cNvPr id="8" name="Content Placeholder 7"/>
          <p:cNvSpPr>
            <a:spLocks noGrp="1"/>
          </p:cNvSpPr>
          <p:nvPr>
            <p:ph sz="quarter" idx="13"/>
          </p:nvPr>
        </p:nvSpPr>
        <p:spPr>
          <a:xfrm>
            <a:off x="1676400" y="1143000"/>
            <a:ext cx="9144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24377583"/>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B9DA40-D13A-43A0-9AD1-6D392DC93EEC}" type="datetime1">
              <a:rPr lang="en-US" smtClean="0"/>
              <a:t>5/9/2018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07A0A6-9E92-AD4F-BCA5-F497F11A72C7}" type="slidenum">
              <a:rPr lang="en-US" smtClean="0"/>
              <a:t>‹#›</a:t>
            </a:fld>
            <a:endParaRPr lang="en-US"/>
          </a:p>
        </p:txBody>
      </p:sp>
    </p:spTree>
    <p:extLst>
      <p:ext uri="{BB962C8B-B14F-4D97-AF65-F5344CB8AC3E}">
        <p14:creationId xmlns:p14="http://schemas.microsoft.com/office/powerpoint/2010/main" val="3519927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cSld name="16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10267"/>
            <a:ext cx="7886700" cy="285326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8934"/>
            <a:ext cx="7886700" cy="150071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D0873B-28FD-411F-B887-5C3C2DC6EAAB}" type="datetime1">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7A0A6-9E92-AD4F-BCA5-F497F11A72C7}" type="slidenum">
              <a:rPr lang="en-US" smtClean="0"/>
              <a:t>‹#›</a:t>
            </a:fld>
            <a:endParaRPr lang="en-US"/>
          </a:p>
        </p:txBody>
      </p:sp>
    </p:spTree>
    <p:extLst>
      <p:ext uri="{BB962C8B-B14F-4D97-AF65-F5344CB8AC3E}">
        <p14:creationId xmlns:p14="http://schemas.microsoft.com/office/powerpoint/2010/main" val="5383328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a:xfrm>
            <a:off x="3652838" y="6281738"/>
            <a:ext cx="2057400" cy="365125"/>
          </a:xfrm>
        </p:spPr>
        <p:txBody>
          <a:bodyPr/>
          <a:lstStyle>
            <a:lvl1pPr algn="ctr" eaLnBrk="0" fontAlgn="base" hangingPunct="0">
              <a:spcBef>
                <a:spcPct val="0"/>
              </a:spcBef>
              <a:spcAft>
                <a:spcPct val="0"/>
              </a:spcAft>
              <a:defRPr>
                <a:solidFill>
                  <a:schemeClr val="bg1"/>
                </a:solidFill>
                <a:latin typeface="Georgia" panose="02040502050405020303" pitchFamily="18" charset="0"/>
              </a:defRPr>
            </a:lvl1pPr>
          </a:lstStyle>
          <a:p>
            <a:pPr>
              <a:defRPr/>
            </a:pPr>
            <a:fld id="{4C9B28F8-5358-4DA3-858B-92F5869BA90F}" type="slidenum">
              <a:rPr lang="en-US" smtClean="0"/>
              <a:pPr>
                <a:defRPr/>
              </a:pPr>
              <a:t>‹#›</a:t>
            </a:fld>
            <a:endParaRPr lang="en-US" dirty="0"/>
          </a:p>
        </p:txBody>
      </p:sp>
    </p:spTree>
    <p:extLst>
      <p:ext uri="{BB962C8B-B14F-4D97-AF65-F5344CB8AC3E}">
        <p14:creationId xmlns:p14="http://schemas.microsoft.com/office/powerpoint/2010/main" val="2900651066"/>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4"/>
          <p:cNvSpPr>
            <a:spLocks noGrp="1"/>
          </p:cNvSpPr>
          <p:nvPr>
            <p:ph type="ftr" sz="quarter" idx="10"/>
          </p:nvPr>
        </p:nvSpPr>
        <p:spPr/>
        <p:txBody>
          <a:bodyPr/>
          <a:lstStyle>
            <a:lvl1pPr algn="r" eaLnBrk="0" fontAlgn="base" hangingPunct="0">
              <a:spcBef>
                <a:spcPct val="0"/>
              </a:spcBef>
              <a:spcAft>
                <a:spcPct val="0"/>
              </a:spcAft>
              <a:defRPr sz="1600" b="1">
                <a:solidFill>
                  <a:srgbClr val="5B9BD5">
                    <a:lumMod val="50000"/>
                  </a:srgbClr>
                </a:solidFill>
                <a:latin typeface="Georgia" panose="02040502050405020303" pitchFamily="18" charset="0"/>
              </a:defRPr>
            </a:lvl1pPr>
          </a:lstStyle>
          <a:p>
            <a:pPr>
              <a:defRPr/>
            </a:pPr>
            <a:endParaRPr lang="en-US" dirty="0"/>
          </a:p>
        </p:txBody>
      </p:sp>
      <p:sp>
        <p:nvSpPr>
          <p:cNvPr id="5" name="Slide Number Placeholder 5"/>
          <p:cNvSpPr>
            <a:spLocks noGrp="1"/>
          </p:cNvSpPr>
          <p:nvPr>
            <p:ph type="sldNum" sz="quarter" idx="11"/>
          </p:nvPr>
        </p:nvSpPr>
        <p:spPr/>
        <p:txBody>
          <a:bodyPr/>
          <a:lstStyle>
            <a:lvl1pPr eaLnBrk="0" fontAlgn="base" hangingPunct="0">
              <a:spcBef>
                <a:spcPct val="0"/>
              </a:spcBef>
              <a:spcAft>
                <a:spcPct val="0"/>
              </a:spcAft>
              <a:defRPr b="1">
                <a:latin typeface="Georgia" panose="02040502050405020303" pitchFamily="18" charset="0"/>
              </a:defRPr>
            </a:lvl1pPr>
          </a:lstStyle>
          <a:p>
            <a:pPr>
              <a:defRPr/>
            </a:pPr>
            <a:fld id="{6997121A-9131-4356-A15F-98B37E944685}" type="slidenum">
              <a:rPr lang="en-US" smtClean="0"/>
              <a:pPr>
                <a:defRPr/>
              </a:pPr>
              <a:t>‹#›</a:t>
            </a:fld>
            <a:endParaRPr lang="en-US" dirty="0"/>
          </a:p>
        </p:txBody>
      </p:sp>
    </p:spTree>
    <p:extLst>
      <p:ext uri="{BB962C8B-B14F-4D97-AF65-F5344CB8AC3E}">
        <p14:creationId xmlns:p14="http://schemas.microsoft.com/office/powerpoint/2010/main" val="4012343131"/>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Footer Placeholder 4"/>
          <p:cNvSpPr>
            <a:spLocks noGrp="1"/>
          </p:cNvSpPr>
          <p:nvPr>
            <p:ph type="ftr" sz="quarter" idx="10"/>
          </p:nvPr>
        </p:nvSpPr>
        <p:spPr/>
        <p:txBody>
          <a:bodyPr/>
          <a:lstStyle>
            <a:lvl1pPr algn="r" eaLnBrk="0" fontAlgn="base" hangingPunct="0">
              <a:spcBef>
                <a:spcPct val="0"/>
              </a:spcBef>
              <a:spcAft>
                <a:spcPct val="0"/>
              </a:spcAft>
              <a:defRPr sz="1600" b="1">
                <a:solidFill>
                  <a:srgbClr val="5B9BD5">
                    <a:lumMod val="50000"/>
                  </a:srgbClr>
                </a:solidFill>
                <a:latin typeface="Georgia" panose="02040502050405020303" pitchFamily="18" charset="0"/>
              </a:defRPr>
            </a:lvl1pPr>
          </a:lstStyle>
          <a:p>
            <a:pPr>
              <a:defRPr/>
            </a:pPr>
            <a:endParaRPr lang="en-US" dirty="0"/>
          </a:p>
        </p:txBody>
      </p:sp>
      <p:sp>
        <p:nvSpPr>
          <p:cNvPr id="5" name="Slide Number Placeholder 5"/>
          <p:cNvSpPr>
            <a:spLocks noGrp="1"/>
          </p:cNvSpPr>
          <p:nvPr>
            <p:ph type="sldNum" sz="quarter" idx="11"/>
          </p:nvPr>
        </p:nvSpPr>
        <p:spPr/>
        <p:txBody>
          <a:bodyPr/>
          <a:lstStyle>
            <a:lvl1pPr eaLnBrk="0" fontAlgn="base" hangingPunct="0">
              <a:spcBef>
                <a:spcPct val="0"/>
              </a:spcBef>
              <a:spcAft>
                <a:spcPct val="0"/>
              </a:spcAft>
              <a:defRPr>
                <a:latin typeface="Georgia" panose="02040502050405020303" pitchFamily="18" charset="0"/>
              </a:defRPr>
            </a:lvl1pPr>
          </a:lstStyle>
          <a:p>
            <a:pPr>
              <a:defRPr/>
            </a:pPr>
            <a:fld id="{18A0AF13-8ED6-4DDB-99C5-DBE2ED55429C}" type="slidenum">
              <a:rPr lang="en-US"/>
              <a:pPr>
                <a:defRPr/>
              </a:pPr>
              <a:t>‹#›</a:t>
            </a:fld>
            <a:endParaRPr lang="en-US" dirty="0"/>
          </a:p>
        </p:txBody>
      </p:sp>
    </p:spTree>
    <p:extLst>
      <p:ext uri="{BB962C8B-B14F-4D97-AF65-F5344CB8AC3E}">
        <p14:creationId xmlns:p14="http://schemas.microsoft.com/office/powerpoint/2010/main" val="2829265370"/>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5"/>
          <p:cNvSpPr>
            <a:spLocks noGrp="1"/>
          </p:cNvSpPr>
          <p:nvPr>
            <p:ph type="ftr" sz="quarter" idx="10"/>
          </p:nvPr>
        </p:nvSpPr>
        <p:spPr/>
        <p:txBody>
          <a:bodyPr/>
          <a:lstStyle>
            <a:lvl1pPr algn="r" eaLnBrk="0" fontAlgn="base" hangingPunct="0">
              <a:spcBef>
                <a:spcPct val="0"/>
              </a:spcBef>
              <a:spcAft>
                <a:spcPct val="0"/>
              </a:spcAft>
              <a:defRPr sz="1600" b="1">
                <a:solidFill>
                  <a:srgbClr val="5B9BD5">
                    <a:lumMod val="50000"/>
                  </a:srgbClr>
                </a:solidFill>
                <a:latin typeface="Georgia" panose="02040502050405020303" pitchFamily="18" charset="0"/>
              </a:defRPr>
            </a:lvl1pPr>
          </a:lstStyle>
          <a:p>
            <a:pPr>
              <a:defRPr/>
            </a:pPr>
            <a:endParaRPr lang="en-US" dirty="0"/>
          </a:p>
        </p:txBody>
      </p:sp>
      <p:sp>
        <p:nvSpPr>
          <p:cNvPr id="6" name="Slide Number Placeholder 6"/>
          <p:cNvSpPr>
            <a:spLocks noGrp="1"/>
          </p:cNvSpPr>
          <p:nvPr>
            <p:ph type="sldNum" sz="quarter" idx="11"/>
          </p:nvPr>
        </p:nvSpPr>
        <p:spPr/>
        <p:txBody>
          <a:bodyPr/>
          <a:lstStyle>
            <a:lvl1pPr eaLnBrk="0" fontAlgn="base" hangingPunct="0">
              <a:spcBef>
                <a:spcPct val="0"/>
              </a:spcBef>
              <a:spcAft>
                <a:spcPct val="0"/>
              </a:spcAft>
              <a:defRPr>
                <a:latin typeface="Georgia" panose="02040502050405020303" pitchFamily="18" charset="0"/>
              </a:defRPr>
            </a:lvl1pPr>
          </a:lstStyle>
          <a:p>
            <a:pPr>
              <a:defRPr/>
            </a:pPr>
            <a:fld id="{CF361BEC-7B6D-4F7A-82EA-7979ECBBD708}" type="slidenum">
              <a:rPr lang="en-US"/>
              <a:pPr>
                <a:defRPr/>
              </a:pPr>
              <a:t>‹#›</a:t>
            </a:fld>
            <a:endParaRPr lang="en-US" dirty="0"/>
          </a:p>
        </p:txBody>
      </p:sp>
    </p:spTree>
    <p:extLst>
      <p:ext uri="{BB962C8B-B14F-4D97-AF65-F5344CB8AC3E}">
        <p14:creationId xmlns:p14="http://schemas.microsoft.com/office/powerpoint/2010/main" val="3100591850"/>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3"/>
          <p:cNvSpPr>
            <a:spLocks noGrp="1"/>
          </p:cNvSpPr>
          <p:nvPr>
            <p:ph type="ftr" sz="quarter" idx="10"/>
          </p:nvPr>
        </p:nvSpPr>
        <p:spPr/>
        <p:txBody>
          <a:bodyPr/>
          <a:lstStyle>
            <a:lvl1pPr algn="r" eaLnBrk="0" fontAlgn="base" hangingPunct="0">
              <a:spcBef>
                <a:spcPct val="0"/>
              </a:spcBef>
              <a:spcAft>
                <a:spcPct val="0"/>
              </a:spcAft>
              <a:defRPr sz="1600" b="1">
                <a:solidFill>
                  <a:srgbClr val="5B9BD5">
                    <a:lumMod val="50000"/>
                  </a:srgbClr>
                </a:solidFill>
                <a:latin typeface="Georgia" panose="02040502050405020303" pitchFamily="18" charset="0"/>
              </a:defRPr>
            </a:lvl1pPr>
          </a:lstStyle>
          <a:p>
            <a:pPr>
              <a:defRPr/>
            </a:pPr>
            <a:endParaRPr lang="en-US" dirty="0"/>
          </a:p>
        </p:txBody>
      </p:sp>
      <p:sp>
        <p:nvSpPr>
          <p:cNvPr id="4" name="Slide Number Placeholder 4"/>
          <p:cNvSpPr>
            <a:spLocks noGrp="1"/>
          </p:cNvSpPr>
          <p:nvPr>
            <p:ph type="sldNum" sz="quarter" idx="11"/>
          </p:nvPr>
        </p:nvSpPr>
        <p:spPr/>
        <p:txBody>
          <a:bodyPr/>
          <a:lstStyle>
            <a:lvl1pPr eaLnBrk="0" fontAlgn="base" hangingPunct="0">
              <a:spcBef>
                <a:spcPct val="0"/>
              </a:spcBef>
              <a:spcAft>
                <a:spcPct val="0"/>
              </a:spcAft>
              <a:defRPr>
                <a:latin typeface="Georgia" panose="02040502050405020303" pitchFamily="18" charset="0"/>
              </a:defRPr>
            </a:lvl1pPr>
          </a:lstStyle>
          <a:p>
            <a:pPr>
              <a:defRPr/>
            </a:pPr>
            <a:fld id="{B6A45C0A-5EA8-463D-BE05-91949C1A06B9}" type="slidenum">
              <a:rPr lang="en-US"/>
              <a:pPr>
                <a:defRPr/>
              </a:pPr>
              <a:t>‹#›</a:t>
            </a:fld>
            <a:endParaRPr lang="en-US" dirty="0"/>
          </a:p>
        </p:txBody>
      </p:sp>
    </p:spTree>
    <p:extLst>
      <p:ext uri="{BB962C8B-B14F-4D97-AF65-F5344CB8AC3E}">
        <p14:creationId xmlns:p14="http://schemas.microsoft.com/office/powerpoint/2010/main" val="2641769278"/>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lgn="r" eaLnBrk="0" fontAlgn="base" hangingPunct="0">
              <a:spcBef>
                <a:spcPct val="0"/>
              </a:spcBef>
              <a:spcAft>
                <a:spcPct val="0"/>
              </a:spcAft>
              <a:defRPr sz="1600" b="1">
                <a:solidFill>
                  <a:srgbClr val="5B9BD5">
                    <a:lumMod val="50000"/>
                  </a:srgbClr>
                </a:solidFill>
                <a:latin typeface="Georgia" panose="02040502050405020303" pitchFamily="18" charset="0"/>
              </a:defRPr>
            </a:lvl1pPr>
          </a:lstStyle>
          <a:p>
            <a:pPr>
              <a:defRPr/>
            </a:pPr>
            <a:endParaRPr lang="en-US" dirty="0"/>
          </a:p>
        </p:txBody>
      </p:sp>
      <p:sp>
        <p:nvSpPr>
          <p:cNvPr id="3" name="Slide Number Placeholder 3"/>
          <p:cNvSpPr>
            <a:spLocks noGrp="1"/>
          </p:cNvSpPr>
          <p:nvPr>
            <p:ph type="sldNum" sz="quarter" idx="11"/>
          </p:nvPr>
        </p:nvSpPr>
        <p:spPr/>
        <p:txBody>
          <a:bodyPr/>
          <a:lstStyle>
            <a:lvl1pPr eaLnBrk="0" fontAlgn="base" hangingPunct="0">
              <a:spcBef>
                <a:spcPct val="0"/>
              </a:spcBef>
              <a:spcAft>
                <a:spcPct val="0"/>
              </a:spcAft>
              <a:defRPr>
                <a:latin typeface="Georgia" panose="02040502050405020303" pitchFamily="18" charset="0"/>
              </a:defRPr>
            </a:lvl1pPr>
          </a:lstStyle>
          <a:p>
            <a:pPr>
              <a:defRPr/>
            </a:pPr>
            <a:fld id="{8DD806AA-404F-442A-A28F-655EA8862DA3}" type="slidenum">
              <a:rPr lang="en-US"/>
              <a:pPr>
                <a:defRPr/>
              </a:pPr>
              <a:t>‹#›</a:t>
            </a:fld>
            <a:endParaRPr lang="en-US" dirty="0"/>
          </a:p>
        </p:txBody>
      </p:sp>
    </p:spTree>
    <p:extLst>
      <p:ext uri="{BB962C8B-B14F-4D97-AF65-F5344CB8AC3E}">
        <p14:creationId xmlns:p14="http://schemas.microsoft.com/office/powerpoint/2010/main" val="24239885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7_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dirty="0" smtClean="0">
              <a:solidFill>
                <a:prstClr val="black"/>
              </a:solidFill>
            </a:endParaRPr>
          </a:p>
        </p:txBody>
      </p:sp>
      <p:sp>
        <p:nvSpPr>
          <p:cNvPr id="5" name="Rectangle 4"/>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dirty="0" smtClean="0">
              <a:solidFill>
                <a:prstClr val="black"/>
              </a:solidFill>
            </a:endParaRPr>
          </a:p>
        </p:txBody>
      </p:sp>
      <p:sp>
        <p:nvSpPr>
          <p:cNvPr id="6" name="Rectangle 5"/>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dirty="0" smtClean="0">
              <a:solidFill>
                <a:prstClr val="black"/>
              </a:solidFill>
            </a:endParaRPr>
          </a:p>
        </p:txBody>
      </p:sp>
      <p:pic>
        <p:nvPicPr>
          <p:cNvPr id="7"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152400"/>
            <a:ext cx="7772400" cy="838200"/>
          </a:xfrm>
        </p:spPr>
        <p:txBody>
          <a:bodyPr/>
          <a:lstStyle>
            <a:lvl1pPr algn="ctr">
              <a:buNone/>
              <a:defRPr sz="4200" b="0" cap="none" baseline="0">
                <a:solidFill>
                  <a:srgbClr val="00467A"/>
                </a:solidFill>
              </a:defRPr>
            </a:lvl1pPr>
          </a:lstStyle>
          <a:p>
            <a:r>
              <a:rPr lang="en-US" dirty="0" smtClean="0"/>
              <a:t>Click to edit Master title style</a:t>
            </a:r>
            <a:endParaRPr lang="en-US" dirty="0"/>
          </a:p>
        </p:txBody>
      </p:sp>
      <p:sp>
        <p:nvSpPr>
          <p:cNvPr id="12" name="Content Placeholder 7"/>
          <p:cNvSpPr>
            <a:spLocks noGrp="1"/>
          </p:cNvSpPr>
          <p:nvPr>
            <p:ph sz="quarter" idx="1"/>
          </p:nvPr>
        </p:nvSpPr>
        <p:spPr>
          <a:xfrm>
            <a:off x="333487" y="1295400"/>
            <a:ext cx="8503920" cy="4572000"/>
          </a:xfrm>
        </p:spPr>
        <p:txBody>
          <a:bodyPr/>
          <a:lstStyle>
            <a:lvl1pPr>
              <a:buClr>
                <a:schemeClr val="tx2">
                  <a:lumMod val="75000"/>
                </a:schemeClr>
              </a:buClr>
              <a:defRPr>
                <a:solidFill>
                  <a:schemeClr val="tx1"/>
                </a:solidFill>
              </a:defRPr>
            </a:lvl1pPr>
            <a:lvl2pPr>
              <a:buClr>
                <a:schemeClr val="tx2">
                  <a:lumMod val="75000"/>
                </a:schemeClr>
              </a:buClr>
              <a:defRPr>
                <a:solidFill>
                  <a:schemeClr val="tx1"/>
                </a:solidFill>
              </a:defRPr>
            </a:lvl2pPr>
            <a:lvl3pPr>
              <a:buClr>
                <a:schemeClr val="tx2">
                  <a:lumMod val="75000"/>
                </a:schemeClr>
              </a:buClr>
              <a:defRPr>
                <a:solidFill>
                  <a:schemeClr val="tx1"/>
                </a:solidFill>
              </a:defRPr>
            </a:lvl3pPr>
            <a:lvl4pPr>
              <a:buClr>
                <a:schemeClr val="tx2">
                  <a:lumMod val="75000"/>
                </a:schemeClr>
              </a:buClr>
              <a:defRPr>
                <a:solidFill>
                  <a:schemeClr val="tx1"/>
                </a:solidFill>
              </a:defRPr>
            </a:lvl4pPr>
            <a:lvl5pPr>
              <a:buClr>
                <a:schemeClr val="tx2">
                  <a:lumMod val="75000"/>
                </a:schemeClr>
              </a:buCl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Date Placeholder 3"/>
          <p:cNvSpPr txBox="1">
            <a:spLocks/>
          </p:cNvSpPr>
          <p:nvPr userDrawn="1"/>
        </p:nvSpPr>
        <p:spPr bwMode="auto">
          <a:xfrm>
            <a:off x="5257800" y="60261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eaLnBrk="1" hangingPunct="1">
              <a:defRPr/>
            </a:pPr>
            <a:r>
              <a:rPr lang="en-US" altLang="en-US" sz="2000" b="1" dirty="0" smtClean="0">
                <a:solidFill>
                  <a:schemeClr val="accent3"/>
                </a:solidFill>
                <a:latin typeface="Arial Narrow" pitchFamily="34" charset="0"/>
              </a:rPr>
              <a:t>Center for Excellence in Disabilities</a:t>
            </a:r>
          </a:p>
          <a:p>
            <a:pPr algn="r" eaLnBrk="1" hangingPunct="1">
              <a:defRPr/>
            </a:pPr>
            <a:r>
              <a:rPr lang="en-US" altLang="en-US" sz="2000" b="1" dirty="0" smtClean="0">
                <a:solidFill>
                  <a:schemeClr val="accent3"/>
                </a:solidFill>
                <a:latin typeface="Arial Narrow" pitchFamily="34" charset="0"/>
              </a:rPr>
              <a:t>Positive Behavior Support Project</a:t>
            </a:r>
          </a:p>
        </p:txBody>
      </p:sp>
    </p:spTree>
    <p:extLst>
      <p:ext uri="{BB962C8B-B14F-4D97-AF65-F5344CB8AC3E}">
        <p14:creationId xmlns:p14="http://schemas.microsoft.com/office/powerpoint/2010/main" val="2860160633"/>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3F93B02B-5972-40AF-AF23-CFE2B58F6514}" type="slidenum">
              <a:rPr lang="en-US" smtClean="0"/>
              <a:pPr>
                <a:defRPr/>
              </a:pPr>
              <a:t>‹#›</a:t>
            </a:fld>
            <a:endParaRPr lang="en-US" dirty="0"/>
          </a:p>
        </p:txBody>
      </p:sp>
    </p:spTree>
    <p:extLst>
      <p:ext uri="{BB962C8B-B14F-4D97-AF65-F5344CB8AC3E}">
        <p14:creationId xmlns:p14="http://schemas.microsoft.com/office/powerpoint/2010/main" val="4408481"/>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lgn="r" eaLnBrk="0" fontAlgn="base" hangingPunct="0">
              <a:spcBef>
                <a:spcPct val="0"/>
              </a:spcBef>
              <a:spcAft>
                <a:spcPct val="0"/>
              </a:spcAft>
              <a:defRPr sz="1200" b="1">
                <a:solidFill>
                  <a:srgbClr val="5B9BD5">
                    <a:lumMod val="50000"/>
                  </a:srgbClr>
                </a:solidFill>
                <a:latin typeface="Georgia" panose="02040502050405020303" pitchFamily="18" charset="0"/>
              </a:defRPr>
            </a:lvl1pPr>
          </a:lstStyle>
          <a:p>
            <a:pPr>
              <a:defRPr/>
            </a:pPr>
            <a:endParaRPr lang="en-US" dirty="0"/>
          </a:p>
        </p:txBody>
      </p:sp>
      <p:sp>
        <p:nvSpPr>
          <p:cNvPr id="6" name="Slide Number Placeholder 6"/>
          <p:cNvSpPr>
            <a:spLocks noGrp="1"/>
          </p:cNvSpPr>
          <p:nvPr>
            <p:ph type="sldNum" sz="quarter" idx="11"/>
          </p:nvPr>
        </p:nvSpPr>
        <p:spPr/>
        <p:txBody>
          <a:bodyPr/>
          <a:lstStyle>
            <a:lvl1pPr eaLnBrk="0" fontAlgn="base" hangingPunct="0">
              <a:spcBef>
                <a:spcPct val="0"/>
              </a:spcBef>
              <a:spcAft>
                <a:spcPct val="0"/>
              </a:spcAft>
              <a:defRPr b="0">
                <a:latin typeface="Georgia" panose="02040502050405020303" pitchFamily="18" charset="0"/>
              </a:defRPr>
            </a:lvl1pPr>
          </a:lstStyle>
          <a:p>
            <a:pPr>
              <a:defRPr/>
            </a:pPr>
            <a:fld id="{B870892E-DD49-43C3-85ED-223DAAD59704}" type="slidenum">
              <a:rPr lang="en-US" smtClean="0"/>
              <a:pPr>
                <a:defRPr/>
              </a:pPr>
              <a:t>‹#›</a:t>
            </a:fld>
            <a:endParaRPr lang="en-US" dirty="0"/>
          </a:p>
        </p:txBody>
      </p:sp>
    </p:spTree>
    <p:extLst>
      <p:ext uri="{BB962C8B-B14F-4D97-AF65-F5344CB8AC3E}">
        <p14:creationId xmlns:p14="http://schemas.microsoft.com/office/powerpoint/2010/main" val="1961924812"/>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eaLnBrk="1" hangingPunct="1">
              <a:defRPr/>
            </a:pPr>
            <a:endParaRPr lang="en-US" altLang="en-US" dirty="0" smtClean="0">
              <a:solidFill>
                <a:prstClr val="black"/>
              </a:solidFill>
            </a:endParaRPr>
          </a:p>
        </p:txBody>
      </p:sp>
      <p:sp>
        <p:nvSpPr>
          <p:cNvPr id="5" name="Rectangle 4"/>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eaLnBrk="1" hangingPunct="1">
              <a:defRPr/>
            </a:pPr>
            <a:endParaRPr lang="en-US" altLang="en-US" dirty="0" smtClean="0">
              <a:solidFill>
                <a:prstClr val="black"/>
              </a:solidFill>
            </a:endParaRPr>
          </a:p>
        </p:txBody>
      </p:sp>
      <p:sp>
        <p:nvSpPr>
          <p:cNvPr id="6" name="Rectangle 5"/>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eaLnBrk="1" hangingPunct="1">
              <a:defRPr/>
            </a:pPr>
            <a:endParaRPr lang="en-US" altLang="en-US" dirty="0" smtClean="0">
              <a:solidFill>
                <a:prstClr val="black"/>
              </a:solidFill>
            </a:endParaRPr>
          </a:p>
        </p:txBody>
      </p:sp>
      <p:pic>
        <p:nvPicPr>
          <p:cNvPr id="7" name="Picture 8" descr="4x3_1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709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e Placeholder 3"/>
          <p:cNvSpPr txBox="1">
            <a:spLocks/>
          </p:cNvSpPr>
          <p:nvPr userDrawn="1"/>
        </p:nvSpPr>
        <p:spPr bwMode="auto">
          <a:xfrm>
            <a:off x="5257800" y="60261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eaLnBrk="1" hangingPunct="1">
              <a:defRPr/>
            </a:pPr>
            <a:r>
              <a:rPr lang="en-US" altLang="en-US" sz="2000" b="1" dirty="0" smtClean="0">
                <a:solidFill>
                  <a:prstClr val="white"/>
                </a:solidFill>
                <a:latin typeface="Arial Narrow" pitchFamily="34" charset="0"/>
              </a:rPr>
              <a:t>Center for Excellence in Disabilities</a:t>
            </a:r>
          </a:p>
          <a:p>
            <a:pPr algn="r" eaLnBrk="1" hangingPunct="1">
              <a:defRPr/>
            </a:pPr>
            <a:r>
              <a:rPr lang="en-US" altLang="en-US" sz="2000" b="1" dirty="0" smtClean="0">
                <a:solidFill>
                  <a:prstClr val="white"/>
                </a:solidFill>
                <a:latin typeface="Arial Narrow" pitchFamily="34" charset="0"/>
              </a:rPr>
              <a:t>Positive Behavior Support</a:t>
            </a:r>
          </a:p>
        </p:txBody>
      </p:sp>
      <p:sp>
        <p:nvSpPr>
          <p:cNvPr id="2" name="Title 1"/>
          <p:cNvSpPr>
            <a:spLocks noGrp="1"/>
          </p:cNvSpPr>
          <p:nvPr>
            <p:ph type="title"/>
          </p:nvPr>
        </p:nvSpPr>
        <p:spPr>
          <a:xfrm>
            <a:off x="685800" y="152400"/>
            <a:ext cx="7772400" cy="838200"/>
          </a:xfrm>
        </p:spPr>
        <p:txBody>
          <a:bodyPr/>
          <a:lstStyle>
            <a:lvl1pPr algn="ctr">
              <a:buNone/>
              <a:defRPr sz="4200" b="0" cap="none" baseline="0">
                <a:solidFill>
                  <a:srgbClr val="00467A"/>
                </a:solidFill>
              </a:defRPr>
            </a:lvl1pPr>
          </a:lstStyle>
          <a:p>
            <a:r>
              <a:rPr lang="en-US" dirty="0" smtClean="0"/>
              <a:t>Click to edit Master title style</a:t>
            </a:r>
            <a:endParaRPr lang="en-US" dirty="0"/>
          </a:p>
        </p:txBody>
      </p:sp>
      <p:sp>
        <p:nvSpPr>
          <p:cNvPr id="11" name="Content Placeholder 7"/>
          <p:cNvSpPr>
            <a:spLocks noGrp="1"/>
          </p:cNvSpPr>
          <p:nvPr>
            <p:ph sz="quarter" idx="1"/>
          </p:nvPr>
        </p:nvSpPr>
        <p:spPr>
          <a:xfrm>
            <a:off x="333487" y="1295400"/>
            <a:ext cx="8503920"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4586780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183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568"/>
            <a:ext cx="6858000" cy="165523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a:xfrm>
            <a:off x="3657600" y="6148155"/>
            <a:ext cx="2057400" cy="366183"/>
          </a:xfrm>
        </p:spPr>
        <p:txBody>
          <a:bodyPr/>
          <a:lstStyle>
            <a:lvl1pPr algn="ctr">
              <a:defRPr/>
            </a:lvl1pPr>
          </a:lstStyle>
          <a:p>
            <a:fld id="{DF8A797E-2104-A542-91CF-49E94E48657D}" type="slidenum">
              <a:rPr lang="en-US" smtClean="0"/>
              <a:pPr/>
              <a:t>‹#›</a:t>
            </a:fld>
            <a:endParaRPr lang="en-US"/>
          </a:p>
        </p:txBody>
      </p:sp>
      <p:sp>
        <p:nvSpPr>
          <p:cNvPr id="7" name="Footer Placeholder 4"/>
          <p:cNvSpPr txBox="1">
            <a:spLocks/>
          </p:cNvSpPr>
          <p:nvPr userDrawn="1"/>
        </p:nvSpPr>
        <p:spPr>
          <a:xfrm>
            <a:off x="6049040" y="5886747"/>
            <a:ext cx="3086100" cy="889000"/>
          </a:xfrm>
          <a:prstGeom prst="rect">
            <a:avLst/>
          </a:prstGeom>
        </p:spPr>
        <p:txBody>
          <a:bodyPr vert="horz" lIns="91440" tIns="45720" rIns="91440" bIns="45720" rtlCol="0" anchor="ctr"/>
          <a:lstStyle>
            <a:defPPr>
              <a:defRPr lang="en-US"/>
            </a:defPPr>
            <a:lvl1pPr marL="0" algn="r" defTabSz="457200" rtl="0" eaLnBrk="1" latinLnBrk="0" hangingPunct="1">
              <a:defRPr sz="1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600" dirty="0" smtClean="0"/>
          </a:p>
        </p:txBody>
      </p:sp>
    </p:spTree>
    <p:extLst>
      <p:ext uri="{BB962C8B-B14F-4D97-AF65-F5344CB8AC3E}">
        <p14:creationId xmlns:p14="http://schemas.microsoft.com/office/powerpoint/2010/main" val="193051485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6049040" y="5886747"/>
            <a:ext cx="3086100" cy="889000"/>
          </a:xfrm>
        </p:spPr>
        <p:txBody>
          <a:bodyPr/>
          <a:lstStyle>
            <a:lvl1pPr algn="r">
              <a:defRPr sz="1600"/>
            </a:lvl1pPr>
          </a:lstStyle>
          <a:p>
            <a:endParaRPr lang="en-US" dirty="0" smtClean="0"/>
          </a:p>
        </p:txBody>
      </p:sp>
      <p:sp>
        <p:nvSpPr>
          <p:cNvPr id="6" name="Slide Number Placeholder 5"/>
          <p:cNvSpPr>
            <a:spLocks noGrp="1"/>
          </p:cNvSpPr>
          <p:nvPr>
            <p:ph type="sldNum" sz="quarter" idx="12"/>
          </p:nvPr>
        </p:nvSpPr>
        <p:spPr>
          <a:xfrm>
            <a:off x="3543300" y="6148155"/>
            <a:ext cx="2057400" cy="366183"/>
          </a:xfrm>
        </p:spPr>
        <p:txBody>
          <a:bodyPr/>
          <a:lstStyle>
            <a:lvl1pPr algn="ctr">
              <a:defRPr/>
            </a:lvl1pPr>
          </a:lstStyle>
          <a:p>
            <a:fld id="{DF8A797E-2104-A542-91CF-49E94E48657D}" type="slidenum">
              <a:rPr lang="en-US" smtClean="0"/>
              <a:pPr/>
              <a:t>‹#›</a:t>
            </a:fld>
            <a:endParaRPr lang="en-US"/>
          </a:p>
        </p:txBody>
      </p:sp>
    </p:spTree>
    <p:extLst>
      <p:ext uri="{BB962C8B-B14F-4D97-AF65-F5344CB8AC3E}">
        <p14:creationId xmlns:p14="http://schemas.microsoft.com/office/powerpoint/2010/main" val="1209913634"/>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latin typeface="Georgia" panose="02040502050405020303"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6049040" y="5886747"/>
            <a:ext cx="3086100" cy="889000"/>
          </a:xfrm>
        </p:spPr>
        <p:txBody>
          <a:bodyPr/>
          <a:lstStyle>
            <a:lvl1pPr algn="r">
              <a:defRPr sz="1600"/>
            </a:lvl1pPr>
          </a:lstStyle>
          <a:p>
            <a:endParaRPr lang="en-US" dirty="0" smtClean="0"/>
          </a:p>
        </p:txBody>
      </p:sp>
      <p:sp>
        <p:nvSpPr>
          <p:cNvPr id="6" name="Slide Number Placeholder 5"/>
          <p:cNvSpPr>
            <a:spLocks noGrp="1"/>
          </p:cNvSpPr>
          <p:nvPr>
            <p:ph type="sldNum" sz="quarter" idx="12"/>
          </p:nvPr>
        </p:nvSpPr>
        <p:spPr>
          <a:xfrm>
            <a:off x="3543300" y="6148155"/>
            <a:ext cx="2057400" cy="366183"/>
          </a:xfrm>
        </p:spPr>
        <p:txBody>
          <a:bodyPr/>
          <a:lstStyle>
            <a:lvl1pPr algn="ctr">
              <a:defRPr/>
            </a:lvl1pPr>
          </a:lstStyle>
          <a:p>
            <a:fld id="{DF8A797E-2104-A542-91CF-49E94E48657D}" type="slidenum">
              <a:rPr lang="en-US" smtClean="0"/>
              <a:pPr/>
              <a:t>‹#›</a:t>
            </a:fld>
            <a:endParaRPr lang="en-US"/>
          </a:p>
        </p:txBody>
      </p:sp>
    </p:spTree>
    <p:extLst>
      <p:ext uri="{BB962C8B-B14F-4D97-AF65-F5344CB8AC3E}">
        <p14:creationId xmlns:p14="http://schemas.microsoft.com/office/powerpoint/2010/main" val="1565533489"/>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10267"/>
            <a:ext cx="7886700" cy="285326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8934"/>
            <a:ext cx="7886700" cy="150071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8A797E-2104-A542-91CF-49E94E48657D}" type="slidenum">
              <a:rPr lang="en-US" smtClean="0"/>
              <a:t>‹#›</a:t>
            </a:fld>
            <a:endParaRPr lang="en-US"/>
          </a:p>
        </p:txBody>
      </p:sp>
    </p:spTree>
    <p:extLst>
      <p:ext uri="{BB962C8B-B14F-4D97-AF65-F5344CB8AC3E}">
        <p14:creationId xmlns:p14="http://schemas.microsoft.com/office/powerpoint/2010/main" val="2819337806"/>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28650" y="1826684"/>
            <a:ext cx="3867150" cy="43497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6684"/>
            <a:ext cx="3867150" cy="43497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8A797E-2104-A542-91CF-49E94E48657D}" type="slidenum">
              <a:rPr lang="en-US" smtClean="0"/>
              <a:t>‹#›</a:t>
            </a:fld>
            <a:endParaRPr lang="en-US"/>
          </a:p>
        </p:txBody>
      </p:sp>
      <p:sp>
        <p:nvSpPr>
          <p:cNvPr id="8" name="Footer Placeholder 4"/>
          <p:cNvSpPr txBox="1">
            <a:spLocks/>
          </p:cNvSpPr>
          <p:nvPr userDrawn="1"/>
        </p:nvSpPr>
        <p:spPr>
          <a:xfrm>
            <a:off x="6049040" y="5886747"/>
            <a:ext cx="3086100" cy="889000"/>
          </a:xfrm>
          <a:prstGeom prst="rect">
            <a:avLst/>
          </a:prstGeom>
        </p:spPr>
        <p:txBody>
          <a:bodyPr vert="horz" lIns="91440" tIns="45720" rIns="91440" bIns="45720" rtlCol="0" anchor="ctr"/>
          <a:lstStyle>
            <a:defPPr>
              <a:defRPr lang="en-US"/>
            </a:defPPr>
            <a:lvl1pPr marL="0" algn="r" defTabSz="457200" rtl="0" eaLnBrk="1" latinLnBrk="0" hangingPunct="1">
              <a:defRPr sz="1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en-US" sz="1600" b="1" dirty="0" smtClean="0">
                <a:latin typeface="Arial Narrow" pitchFamily="34" charset="0"/>
              </a:rPr>
              <a:t>Center for Excellence in Disabilities </a:t>
            </a:r>
          </a:p>
          <a:p>
            <a:r>
              <a:rPr lang="en-US" altLang="en-US" sz="1600" b="1" dirty="0" smtClean="0">
                <a:latin typeface="Arial Narrow" pitchFamily="34" charset="0"/>
              </a:rPr>
              <a:t>Positive Behavior Support</a:t>
            </a:r>
            <a:endParaRPr lang="en-US" sz="1600" dirty="0" smtClean="0"/>
          </a:p>
        </p:txBody>
      </p:sp>
    </p:spTree>
    <p:extLst>
      <p:ext uri="{BB962C8B-B14F-4D97-AF65-F5344CB8AC3E}">
        <p14:creationId xmlns:p14="http://schemas.microsoft.com/office/powerpoint/2010/main" val="223864291"/>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6185"/>
            <a:ext cx="7886700" cy="132503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9" y="1680634"/>
            <a:ext cx="3868737" cy="8255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9" y="2506133"/>
            <a:ext cx="3868737" cy="368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0634"/>
            <a:ext cx="3887788" cy="8255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6133"/>
            <a:ext cx="3887788" cy="368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8A797E-2104-A542-91CF-49E94E48657D}" type="slidenum">
              <a:rPr lang="en-US" smtClean="0"/>
              <a:t>‹#›</a:t>
            </a:fld>
            <a:endParaRPr lang="en-US"/>
          </a:p>
        </p:txBody>
      </p:sp>
    </p:spTree>
    <p:extLst>
      <p:ext uri="{BB962C8B-B14F-4D97-AF65-F5344CB8AC3E}">
        <p14:creationId xmlns:p14="http://schemas.microsoft.com/office/powerpoint/2010/main" val="27556040"/>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8A797E-2104-A542-91CF-49E94E48657D}" type="slidenum">
              <a:rPr lang="en-US" smtClean="0"/>
              <a:t>‹#›</a:t>
            </a:fld>
            <a:endParaRPr lang="en-US"/>
          </a:p>
        </p:txBody>
      </p:sp>
    </p:spTree>
    <p:extLst>
      <p:ext uri="{BB962C8B-B14F-4D97-AF65-F5344CB8AC3E}">
        <p14:creationId xmlns:p14="http://schemas.microsoft.com/office/powerpoint/2010/main" val="122023112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_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dirty="0" smtClean="0">
              <a:solidFill>
                <a:prstClr val="black"/>
              </a:solidFill>
            </a:endParaRPr>
          </a:p>
        </p:txBody>
      </p:sp>
      <p:sp>
        <p:nvSpPr>
          <p:cNvPr id="5" name="Rectangle 4"/>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dirty="0" smtClean="0">
              <a:solidFill>
                <a:prstClr val="black"/>
              </a:solidFill>
            </a:endParaRPr>
          </a:p>
        </p:txBody>
      </p:sp>
      <p:sp>
        <p:nvSpPr>
          <p:cNvPr id="6" name="Rectangle 5"/>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dirty="0" smtClean="0">
              <a:solidFill>
                <a:prstClr val="black"/>
              </a:solidFill>
            </a:endParaRPr>
          </a:p>
        </p:txBody>
      </p:sp>
      <p:pic>
        <p:nvPicPr>
          <p:cNvPr id="7"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152400"/>
            <a:ext cx="7772400" cy="838200"/>
          </a:xfrm>
        </p:spPr>
        <p:txBody>
          <a:bodyPr/>
          <a:lstStyle>
            <a:lvl1pPr algn="ctr">
              <a:buNone/>
              <a:defRPr sz="4200" b="0" cap="none" baseline="0">
                <a:solidFill>
                  <a:srgbClr val="00467A"/>
                </a:solidFill>
              </a:defRPr>
            </a:lvl1pPr>
          </a:lstStyle>
          <a:p>
            <a:r>
              <a:rPr lang="en-US" dirty="0" smtClean="0"/>
              <a:t>Click to edit Master title style</a:t>
            </a:r>
            <a:endParaRPr lang="en-US" dirty="0"/>
          </a:p>
        </p:txBody>
      </p:sp>
      <p:sp>
        <p:nvSpPr>
          <p:cNvPr id="11" name="Content Placeholder 7"/>
          <p:cNvSpPr>
            <a:spLocks noGrp="1"/>
          </p:cNvSpPr>
          <p:nvPr>
            <p:ph sz="quarter" idx="1"/>
          </p:nvPr>
        </p:nvSpPr>
        <p:spPr>
          <a:xfrm>
            <a:off x="333487" y="1295400"/>
            <a:ext cx="8503920"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3"/>
          <p:cNvSpPr txBox="1">
            <a:spLocks/>
          </p:cNvSpPr>
          <p:nvPr userDrawn="1"/>
        </p:nvSpPr>
        <p:spPr bwMode="auto">
          <a:xfrm>
            <a:off x="5257800" y="60261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eaLnBrk="1" hangingPunct="1">
              <a:defRPr/>
            </a:pPr>
            <a:r>
              <a:rPr lang="en-US" altLang="en-US" sz="2000" b="1" dirty="0" smtClean="0">
                <a:solidFill>
                  <a:srgbClr val="333399"/>
                </a:solidFill>
                <a:latin typeface="Arial Narrow" pitchFamily="34" charset="0"/>
              </a:rPr>
              <a:t>Center for Excellence in Disabilities</a:t>
            </a:r>
          </a:p>
          <a:p>
            <a:pPr algn="r" eaLnBrk="1" hangingPunct="1">
              <a:defRPr/>
            </a:pPr>
            <a:r>
              <a:rPr lang="en-US" altLang="en-US" sz="2000" b="1" dirty="0" smtClean="0">
                <a:solidFill>
                  <a:srgbClr val="333399"/>
                </a:solidFill>
                <a:latin typeface="Arial Narrow" pitchFamily="34" charset="0"/>
              </a:rPr>
              <a:t>Positive Behavior Support Project</a:t>
            </a:r>
          </a:p>
        </p:txBody>
      </p:sp>
    </p:spTree>
    <p:extLst>
      <p:ext uri="{BB962C8B-B14F-4D97-AF65-F5344CB8AC3E}">
        <p14:creationId xmlns:p14="http://schemas.microsoft.com/office/powerpoint/2010/main" val="4051537339"/>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8A797E-2104-A542-91CF-49E94E48657D}" type="slidenum">
              <a:rPr lang="en-US" smtClean="0"/>
              <a:t>‹#›</a:t>
            </a:fld>
            <a:endParaRPr lang="en-US"/>
          </a:p>
        </p:txBody>
      </p:sp>
    </p:spTree>
    <p:extLst>
      <p:ext uri="{BB962C8B-B14F-4D97-AF65-F5344CB8AC3E}">
        <p14:creationId xmlns:p14="http://schemas.microsoft.com/office/powerpoint/2010/main" val="2167347209"/>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8485"/>
            <a:ext cx="4629150" cy="487256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9" y="2057400"/>
            <a:ext cx="2949575" cy="381211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8A797E-2104-A542-91CF-49E94E48657D}" type="slidenum">
              <a:rPr lang="en-US" smtClean="0"/>
              <a:t>‹#›</a:t>
            </a:fld>
            <a:endParaRPr lang="en-US"/>
          </a:p>
        </p:txBody>
      </p:sp>
    </p:spTree>
    <p:extLst>
      <p:ext uri="{BB962C8B-B14F-4D97-AF65-F5344CB8AC3E}">
        <p14:creationId xmlns:p14="http://schemas.microsoft.com/office/powerpoint/2010/main" val="206780294"/>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8485"/>
            <a:ext cx="4629150" cy="48725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9" y="2057400"/>
            <a:ext cx="2949575" cy="381211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8A797E-2104-A542-91CF-49E94E48657D}" type="slidenum">
              <a:rPr lang="en-US" smtClean="0"/>
              <a:t>‹#›</a:t>
            </a:fld>
            <a:endParaRPr lang="en-US"/>
          </a:p>
        </p:txBody>
      </p:sp>
    </p:spTree>
    <p:extLst>
      <p:ext uri="{BB962C8B-B14F-4D97-AF65-F5344CB8AC3E}">
        <p14:creationId xmlns:p14="http://schemas.microsoft.com/office/powerpoint/2010/main" val="809728106"/>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8A797E-2104-A542-91CF-49E94E48657D}" type="slidenum">
              <a:rPr lang="en-US" smtClean="0"/>
              <a:t>‹#›</a:t>
            </a:fld>
            <a:endParaRPr lang="en-US"/>
          </a:p>
        </p:txBody>
      </p:sp>
    </p:spTree>
    <p:extLst>
      <p:ext uri="{BB962C8B-B14F-4D97-AF65-F5344CB8AC3E}">
        <p14:creationId xmlns:p14="http://schemas.microsoft.com/office/powerpoint/2010/main" val="3393577258"/>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6185"/>
            <a:ext cx="1971675" cy="581024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1" y="366185"/>
            <a:ext cx="5762625" cy="581024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8A797E-2104-A542-91CF-49E94E48657D}" type="slidenum">
              <a:rPr lang="en-US" smtClean="0"/>
              <a:t>‹#›</a:t>
            </a:fld>
            <a:endParaRPr lang="en-US"/>
          </a:p>
        </p:txBody>
      </p:sp>
    </p:spTree>
    <p:extLst>
      <p:ext uri="{BB962C8B-B14F-4D97-AF65-F5344CB8AC3E}">
        <p14:creationId xmlns:p14="http://schemas.microsoft.com/office/powerpoint/2010/main" val="2772238294"/>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userDrawn="1">
  <p:cSld name="1_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eaLnBrk="1" hangingPunct="1">
              <a:defRPr/>
            </a:pPr>
            <a:endParaRPr lang="en-US" altLang="en-US" sz="1800" smtClean="0"/>
          </a:p>
        </p:txBody>
      </p:sp>
      <p:sp>
        <p:nvSpPr>
          <p:cNvPr id="5" name="Rectangle 4"/>
          <p:cNvSpPr>
            <a:spLocks noChangeArrowheads="1"/>
          </p:cNvSpPr>
          <p:nvPr/>
        </p:nvSpPr>
        <p:spPr bwMode="white">
          <a:xfrm>
            <a:off x="8991600" y="19051"/>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eaLnBrk="1" hangingPunct="1">
              <a:defRPr/>
            </a:pPr>
            <a:endParaRPr lang="en-US" altLang="en-US" sz="1800" smtClean="0"/>
          </a:p>
        </p:txBody>
      </p:sp>
      <p:sp>
        <p:nvSpPr>
          <p:cNvPr id="6" name="Rectangle 5"/>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eaLnBrk="1" hangingPunct="1">
              <a:defRPr/>
            </a:pPr>
            <a:endParaRPr lang="en-US" altLang="en-US" sz="1800" smtClean="0"/>
          </a:p>
        </p:txBody>
      </p:sp>
      <p:pic>
        <p:nvPicPr>
          <p:cNvPr id="7" name="Picture 8" descr="4x3_1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709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e Placeholder 3"/>
          <p:cNvSpPr txBox="1">
            <a:spLocks/>
          </p:cNvSpPr>
          <p:nvPr userDrawn="1"/>
        </p:nvSpPr>
        <p:spPr bwMode="auto">
          <a:xfrm>
            <a:off x="5257800" y="6026151"/>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eaLnBrk="1" hangingPunct="1">
              <a:defRPr/>
            </a:pPr>
            <a:r>
              <a:rPr lang="en-US" altLang="en-US" sz="2000" b="1" dirty="0" smtClean="0">
                <a:solidFill>
                  <a:schemeClr val="bg1"/>
                </a:solidFill>
                <a:latin typeface="Arial Narrow" pitchFamily="34" charset="0"/>
              </a:rPr>
              <a:t>West Virginia University</a:t>
            </a:r>
          </a:p>
          <a:p>
            <a:pPr algn="r" eaLnBrk="1" hangingPunct="1">
              <a:defRPr/>
            </a:pPr>
            <a:r>
              <a:rPr lang="en-US" altLang="en-US" sz="2000" b="1" dirty="0" smtClean="0">
                <a:solidFill>
                  <a:schemeClr val="bg1"/>
                </a:solidFill>
                <a:latin typeface="Arial Narrow" pitchFamily="34" charset="0"/>
              </a:rPr>
              <a:t>Center for Excellence in Disabilities</a:t>
            </a:r>
          </a:p>
        </p:txBody>
      </p:sp>
      <p:sp>
        <p:nvSpPr>
          <p:cNvPr id="2" name="Title 1"/>
          <p:cNvSpPr>
            <a:spLocks noGrp="1"/>
          </p:cNvSpPr>
          <p:nvPr>
            <p:ph type="title"/>
          </p:nvPr>
        </p:nvSpPr>
        <p:spPr>
          <a:xfrm>
            <a:off x="685800" y="152400"/>
            <a:ext cx="7772400" cy="838200"/>
          </a:xfrm>
        </p:spPr>
        <p:txBody>
          <a:bodyPr/>
          <a:lstStyle>
            <a:lvl1pPr algn="ctr">
              <a:buNone/>
              <a:defRPr sz="4200" b="0" cap="none" baseline="0">
                <a:solidFill>
                  <a:srgbClr val="00467A"/>
                </a:solidFill>
              </a:defRPr>
            </a:lvl1pPr>
          </a:lstStyle>
          <a:p>
            <a:r>
              <a:rPr lang="en-US" dirty="0" smtClean="0"/>
              <a:t>Click to edit Master title style</a:t>
            </a:r>
            <a:endParaRPr lang="en-US" dirty="0"/>
          </a:p>
        </p:txBody>
      </p:sp>
      <p:sp>
        <p:nvSpPr>
          <p:cNvPr id="11" name="Content Placeholder 7"/>
          <p:cNvSpPr>
            <a:spLocks noGrp="1"/>
          </p:cNvSpPr>
          <p:nvPr>
            <p:ph sz="quarter" idx="1"/>
          </p:nvPr>
        </p:nvSpPr>
        <p:spPr>
          <a:xfrm>
            <a:off x="333487" y="1295400"/>
            <a:ext cx="8503920"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5690678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userDrawn="1">
  <p:cSld name="3_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eaLnBrk="1" hangingPunct="1">
              <a:defRPr/>
            </a:pPr>
            <a:endParaRPr lang="en-US" altLang="en-US" sz="1800" smtClean="0"/>
          </a:p>
        </p:txBody>
      </p:sp>
      <p:sp>
        <p:nvSpPr>
          <p:cNvPr id="5" name="Rectangle 4"/>
          <p:cNvSpPr>
            <a:spLocks noChangeArrowheads="1"/>
          </p:cNvSpPr>
          <p:nvPr/>
        </p:nvSpPr>
        <p:spPr bwMode="white">
          <a:xfrm>
            <a:off x="8991600" y="19051"/>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eaLnBrk="1" hangingPunct="1">
              <a:defRPr/>
            </a:pPr>
            <a:endParaRPr lang="en-US" altLang="en-US" sz="1800" smtClean="0"/>
          </a:p>
        </p:txBody>
      </p:sp>
      <p:sp>
        <p:nvSpPr>
          <p:cNvPr id="6" name="Rectangle 5"/>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eaLnBrk="1" hangingPunct="1">
              <a:defRPr/>
            </a:pPr>
            <a:endParaRPr lang="en-US" altLang="en-US" sz="1800" smtClean="0"/>
          </a:p>
        </p:txBody>
      </p:sp>
      <p:pic>
        <p:nvPicPr>
          <p:cNvPr id="7"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e Placeholder 3"/>
          <p:cNvSpPr txBox="1">
            <a:spLocks/>
          </p:cNvSpPr>
          <p:nvPr userDrawn="1"/>
        </p:nvSpPr>
        <p:spPr bwMode="auto">
          <a:xfrm>
            <a:off x="5257800" y="6026151"/>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eaLnBrk="1" hangingPunct="1">
              <a:defRPr/>
            </a:pPr>
            <a:r>
              <a:rPr lang="en-US" altLang="en-US" sz="2000" b="1" dirty="0" smtClean="0">
                <a:solidFill>
                  <a:srgbClr val="333399"/>
                </a:solidFill>
                <a:latin typeface="Arial Narrow" pitchFamily="34" charset="0"/>
              </a:rPr>
              <a:t>West Virginia University</a:t>
            </a:r>
          </a:p>
          <a:p>
            <a:pPr algn="r" eaLnBrk="1" hangingPunct="1">
              <a:defRPr/>
            </a:pPr>
            <a:r>
              <a:rPr lang="en-US" altLang="en-US" sz="2000" b="1" dirty="0" smtClean="0">
                <a:solidFill>
                  <a:srgbClr val="333399"/>
                </a:solidFill>
                <a:latin typeface="Arial Narrow" pitchFamily="34" charset="0"/>
              </a:rPr>
              <a:t>Center for Excellence in Disabilities</a:t>
            </a:r>
          </a:p>
        </p:txBody>
      </p:sp>
      <p:sp>
        <p:nvSpPr>
          <p:cNvPr id="2" name="Title 1"/>
          <p:cNvSpPr>
            <a:spLocks noGrp="1"/>
          </p:cNvSpPr>
          <p:nvPr>
            <p:ph type="title"/>
          </p:nvPr>
        </p:nvSpPr>
        <p:spPr>
          <a:xfrm>
            <a:off x="685800" y="152400"/>
            <a:ext cx="7772400" cy="838200"/>
          </a:xfrm>
        </p:spPr>
        <p:txBody>
          <a:bodyPr/>
          <a:lstStyle>
            <a:lvl1pPr algn="ctr">
              <a:buNone/>
              <a:defRPr sz="4200" b="0" cap="none" baseline="0">
                <a:solidFill>
                  <a:srgbClr val="00467A"/>
                </a:solidFill>
              </a:defRPr>
            </a:lvl1pPr>
          </a:lstStyle>
          <a:p>
            <a:r>
              <a:rPr lang="en-US" dirty="0" smtClean="0"/>
              <a:t>Click to edit Master title style</a:t>
            </a:r>
            <a:endParaRPr lang="en-US" dirty="0"/>
          </a:p>
        </p:txBody>
      </p:sp>
      <p:sp>
        <p:nvSpPr>
          <p:cNvPr id="12" name="Content Placeholder 7"/>
          <p:cNvSpPr>
            <a:spLocks noGrp="1"/>
          </p:cNvSpPr>
          <p:nvPr>
            <p:ph sz="quarter" idx="1"/>
          </p:nvPr>
        </p:nvSpPr>
        <p:spPr>
          <a:xfrm>
            <a:off x="333487" y="1295400"/>
            <a:ext cx="8503920"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5176651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5_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dirty="0" smtClean="0">
              <a:solidFill>
                <a:prstClr val="black"/>
              </a:solidFill>
            </a:endParaRPr>
          </a:p>
        </p:txBody>
      </p:sp>
      <p:sp>
        <p:nvSpPr>
          <p:cNvPr id="5" name="Rectangle 4"/>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dirty="0" smtClean="0">
              <a:solidFill>
                <a:prstClr val="black"/>
              </a:solidFill>
            </a:endParaRPr>
          </a:p>
        </p:txBody>
      </p:sp>
      <p:sp>
        <p:nvSpPr>
          <p:cNvPr id="6" name="Rectangle 5"/>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dirty="0" smtClean="0">
              <a:solidFill>
                <a:prstClr val="black"/>
              </a:solidFill>
            </a:endParaRPr>
          </a:p>
        </p:txBody>
      </p:sp>
      <p:pic>
        <p:nvPicPr>
          <p:cNvPr id="7"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152400"/>
            <a:ext cx="7772400" cy="838200"/>
          </a:xfrm>
        </p:spPr>
        <p:txBody>
          <a:bodyPr/>
          <a:lstStyle>
            <a:lvl1pPr algn="ctr">
              <a:buNone/>
              <a:defRPr sz="4200" b="0" cap="none" baseline="0">
                <a:solidFill>
                  <a:srgbClr val="00467A"/>
                </a:solidFill>
              </a:defRPr>
            </a:lvl1pPr>
          </a:lstStyle>
          <a:p>
            <a:r>
              <a:rPr lang="en-US" dirty="0" smtClean="0"/>
              <a:t>Click to edit Master title style</a:t>
            </a:r>
            <a:endParaRPr lang="en-US" dirty="0"/>
          </a:p>
        </p:txBody>
      </p:sp>
      <p:sp>
        <p:nvSpPr>
          <p:cNvPr id="11" name="Content Placeholder 7"/>
          <p:cNvSpPr>
            <a:spLocks noGrp="1"/>
          </p:cNvSpPr>
          <p:nvPr>
            <p:ph sz="quarter" idx="1"/>
          </p:nvPr>
        </p:nvSpPr>
        <p:spPr>
          <a:xfrm>
            <a:off x="333487" y="1295400"/>
            <a:ext cx="8503920"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Date Placeholder 3"/>
          <p:cNvSpPr txBox="1">
            <a:spLocks/>
          </p:cNvSpPr>
          <p:nvPr userDrawn="1"/>
        </p:nvSpPr>
        <p:spPr bwMode="auto">
          <a:xfrm>
            <a:off x="5257800" y="60261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eaLnBrk="1" hangingPunct="1">
              <a:defRPr/>
            </a:pPr>
            <a:r>
              <a:rPr lang="en-US" altLang="en-US" sz="2000" b="1" dirty="0" smtClean="0">
                <a:solidFill>
                  <a:srgbClr val="333399"/>
                </a:solidFill>
                <a:latin typeface="Arial Narrow" pitchFamily="34" charset="0"/>
              </a:rPr>
              <a:t>Center for Excellence in Disabilities</a:t>
            </a:r>
          </a:p>
          <a:p>
            <a:pPr algn="r" eaLnBrk="1" hangingPunct="1">
              <a:defRPr/>
            </a:pPr>
            <a:r>
              <a:rPr lang="en-US" altLang="en-US" sz="2000" b="1" dirty="0" smtClean="0">
                <a:solidFill>
                  <a:srgbClr val="333399"/>
                </a:solidFill>
                <a:latin typeface="Arial Narrow" pitchFamily="34" charset="0"/>
              </a:rPr>
              <a:t>Positive Behavior Support Project</a:t>
            </a:r>
          </a:p>
        </p:txBody>
      </p:sp>
    </p:spTree>
    <p:extLst>
      <p:ext uri="{BB962C8B-B14F-4D97-AF65-F5344CB8AC3E}">
        <p14:creationId xmlns:p14="http://schemas.microsoft.com/office/powerpoint/2010/main" val="166054666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dirty="0" smtClean="0">
              <a:solidFill>
                <a:prstClr val="black"/>
              </a:solidFill>
            </a:endParaRPr>
          </a:p>
        </p:txBody>
      </p:sp>
      <p:sp>
        <p:nvSpPr>
          <p:cNvPr id="5" name="Rectangle 4"/>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dirty="0" smtClean="0">
              <a:solidFill>
                <a:prstClr val="black"/>
              </a:solidFill>
            </a:endParaRPr>
          </a:p>
        </p:txBody>
      </p:sp>
      <p:sp>
        <p:nvSpPr>
          <p:cNvPr id="6" name="Rectangle 5"/>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dirty="0" smtClean="0">
              <a:solidFill>
                <a:prstClr val="black"/>
              </a:solidFill>
            </a:endParaRPr>
          </a:p>
        </p:txBody>
      </p:sp>
      <p:pic>
        <p:nvPicPr>
          <p:cNvPr id="7" name="Picture 8" descr="4x3_1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709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152400"/>
            <a:ext cx="7772400" cy="838200"/>
          </a:xfrm>
        </p:spPr>
        <p:txBody>
          <a:bodyPr/>
          <a:lstStyle>
            <a:lvl1pPr algn="ctr">
              <a:buNone/>
              <a:defRPr sz="4200" b="0" cap="none" baseline="0">
                <a:solidFill>
                  <a:srgbClr val="00467A"/>
                </a:solidFill>
              </a:defRPr>
            </a:lvl1pPr>
          </a:lstStyle>
          <a:p>
            <a:r>
              <a:rPr lang="en-US" dirty="0" smtClean="0"/>
              <a:t>Click to edit Master title style</a:t>
            </a:r>
            <a:endParaRPr lang="en-US" dirty="0"/>
          </a:p>
        </p:txBody>
      </p:sp>
      <p:sp>
        <p:nvSpPr>
          <p:cNvPr id="11" name="Content Placeholder 7"/>
          <p:cNvSpPr>
            <a:spLocks noGrp="1"/>
          </p:cNvSpPr>
          <p:nvPr>
            <p:ph sz="quarter" idx="1"/>
          </p:nvPr>
        </p:nvSpPr>
        <p:spPr>
          <a:xfrm>
            <a:off x="333487" y="1295400"/>
            <a:ext cx="8503920" cy="4572000"/>
          </a:xfrm>
        </p:spPr>
        <p:txBody>
          <a:bodyPr/>
          <a:lstStyle>
            <a:lvl1pPr>
              <a:buClr>
                <a:schemeClr val="tx2">
                  <a:lumMod val="75000"/>
                </a:schemeClr>
              </a:buClr>
              <a:defRPr>
                <a:solidFill>
                  <a:schemeClr val="tx1"/>
                </a:solidFill>
              </a:defRPr>
            </a:lvl1pPr>
            <a:lvl2pPr>
              <a:buClr>
                <a:schemeClr val="tx2">
                  <a:lumMod val="75000"/>
                </a:schemeClr>
              </a:buClr>
              <a:defRPr>
                <a:solidFill>
                  <a:schemeClr val="tx1"/>
                </a:solidFill>
              </a:defRPr>
            </a:lvl2pPr>
            <a:lvl3pPr>
              <a:buClr>
                <a:schemeClr val="tx2">
                  <a:lumMod val="75000"/>
                </a:schemeClr>
              </a:buClr>
              <a:defRPr>
                <a:solidFill>
                  <a:schemeClr val="tx1"/>
                </a:solidFill>
              </a:defRPr>
            </a:lvl3pPr>
            <a:lvl4pPr>
              <a:buClr>
                <a:schemeClr val="tx2">
                  <a:lumMod val="75000"/>
                </a:schemeClr>
              </a:buClr>
              <a:defRPr>
                <a:solidFill>
                  <a:schemeClr val="tx1"/>
                </a:solidFill>
              </a:defRPr>
            </a:lvl4pPr>
            <a:lvl5pPr>
              <a:buClr>
                <a:schemeClr val="tx2">
                  <a:lumMod val="75000"/>
                </a:schemeClr>
              </a:buCl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3"/>
          <p:cNvSpPr txBox="1">
            <a:spLocks/>
          </p:cNvSpPr>
          <p:nvPr userDrawn="1"/>
        </p:nvSpPr>
        <p:spPr bwMode="auto">
          <a:xfrm>
            <a:off x="5257800" y="60261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eaLnBrk="1" hangingPunct="1">
              <a:defRPr/>
            </a:pPr>
            <a:r>
              <a:rPr lang="en-US" altLang="en-US" sz="2000" b="1" dirty="0" smtClean="0">
                <a:solidFill>
                  <a:schemeClr val="accent3"/>
                </a:solidFill>
                <a:latin typeface="Arial Narrow" pitchFamily="34" charset="0"/>
              </a:rPr>
              <a:t>Center for Excellence in Disabilities</a:t>
            </a:r>
          </a:p>
          <a:p>
            <a:pPr algn="r" eaLnBrk="1" hangingPunct="1">
              <a:defRPr/>
            </a:pPr>
            <a:r>
              <a:rPr lang="en-US" altLang="en-US" sz="2000" b="1" dirty="0" smtClean="0">
                <a:solidFill>
                  <a:schemeClr val="accent3"/>
                </a:solidFill>
                <a:latin typeface="Arial Narrow" pitchFamily="34" charset="0"/>
              </a:rPr>
              <a:t>Positive Behavior Support Project</a:t>
            </a:r>
          </a:p>
        </p:txBody>
      </p:sp>
    </p:spTree>
    <p:extLst>
      <p:ext uri="{BB962C8B-B14F-4D97-AF65-F5344CB8AC3E}">
        <p14:creationId xmlns:p14="http://schemas.microsoft.com/office/powerpoint/2010/main" val="361876816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image" Target="../media/image3.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image" Target="../media/image5.jpeg"/><Relationship Id="rId5" Type="http://schemas.openxmlformats.org/officeDocument/2006/relationships/slideLayout" Target="../slideLayouts/slideLayout58.xml"/><Relationship Id="rId10" Type="http://schemas.openxmlformats.org/officeDocument/2006/relationships/theme" Target="../theme/theme2.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6" Type="http://schemas.openxmlformats.org/officeDocument/2006/relationships/image" Target="../media/image13.jpeg"/><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theme" Target="../theme/theme3.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9" descr="4x3_4.JPG"/>
          <p:cNvPicPr>
            <a:picLocks noChangeAspect="1"/>
          </p:cNvPicPr>
          <p:nvPr userDrawn="1"/>
        </p:nvPicPr>
        <p:blipFill>
          <a:blip r:embed="rId55">
            <a:extLst>
              <a:ext uri="{28A0092B-C50C-407E-A947-70E740481C1C}">
                <a14:useLocalDpi xmlns:a14="http://schemas.microsoft.com/office/drawing/2010/main" val="0"/>
              </a:ext>
            </a:extLst>
          </a:blip>
          <a:srcRect/>
          <a:stretch>
            <a:fillRect/>
          </a:stretch>
        </p:blipFill>
        <p:spPr bwMode="auto">
          <a:xfrm>
            <a:off x="-31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itle Placeholder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9" name="Text Placeholder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7" name="Date Placeholder 3"/>
          <p:cNvSpPr txBox="1">
            <a:spLocks/>
          </p:cNvSpPr>
          <p:nvPr userDrawn="1"/>
        </p:nvSpPr>
        <p:spPr bwMode="auto">
          <a:xfrm>
            <a:off x="5257800" y="60261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eaLnBrk="1" hangingPunct="1">
              <a:defRPr/>
            </a:pPr>
            <a:r>
              <a:rPr lang="en-US" altLang="en-US" sz="2000" b="1" dirty="0" smtClean="0">
                <a:solidFill>
                  <a:srgbClr val="333399"/>
                </a:solidFill>
                <a:latin typeface="Arial Narrow" pitchFamily="34" charset="0"/>
              </a:rPr>
              <a:t>Center for Excellence in Disabilities</a:t>
            </a:r>
          </a:p>
          <a:p>
            <a:pPr algn="r" eaLnBrk="1" hangingPunct="1">
              <a:defRPr/>
            </a:pPr>
            <a:r>
              <a:rPr lang="en-US" altLang="en-US" sz="2000" b="1" dirty="0" smtClean="0">
                <a:solidFill>
                  <a:srgbClr val="333399"/>
                </a:solidFill>
                <a:latin typeface="Arial Narrow" pitchFamily="34" charset="0"/>
              </a:rPr>
              <a:t>Positive Behavior Support Project</a:t>
            </a:r>
          </a:p>
        </p:txBody>
      </p:sp>
    </p:spTree>
    <p:extLst>
      <p:ext uri="{BB962C8B-B14F-4D97-AF65-F5344CB8AC3E}">
        <p14:creationId xmlns:p14="http://schemas.microsoft.com/office/powerpoint/2010/main" val="509369037"/>
      </p:ext>
    </p:extLst>
  </p:cSld>
  <p:clrMap bg1="lt1" tx1="dk1" bg2="lt2" tx2="dk2" accent1="accent1" accent2="accent2" accent3="accent3" accent4="accent4" accent5="accent5" accent6="accent6" hlink="hlink" folHlink="folHlink"/>
  <p:sldLayoutIdLst>
    <p:sldLayoutId id="2147484667" r:id="rId1"/>
    <p:sldLayoutId id="2147484668" r:id="rId2"/>
    <p:sldLayoutId id="2147484669" r:id="rId3"/>
    <p:sldLayoutId id="2147484670" r:id="rId4"/>
    <p:sldLayoutId id="2147484671" r:id="rId5"/>
    <p:sldLayoutId id="2147484672" r:id="rId6"/>
    <p:sldLayoutId id="2147484673" r:id="rId7"/>
    <p:sldLayoutId id="2147484674" r:id="rId8"/>
    <p:sldLayoutId id="2147484675" r:id="rId9"/>
    <p:sldLayoutId id="2147484676" r:id="rId10"/>
    <p:sldLayoutId id="2147484677" r:id="rId11"/>
    <p:sldLayoutId id="2147484678" r:id="rId12"/>
    <p:sldLayoutId id="2147484679" r:id="rId13"/>
    <p:sldLayoutId id="2147484680" r:id="rId14"/>
    <p:sldLayoutId id="2147484681" r:id="rId15"/>
    <p:sldLayoutId id="2147484682" r:id="rId16"/>
    <p:sldLayoutId id="2147484683" r:id="rId17"/>
    <p:sldLayoutId id="2147484726" r:id="rId18"/>
    <p:sldLayoutId id="2147484727" r:id="rId19"/>
    <p:sldLayoutId id="2147484728" r:id="rId20"/>
    <p:sldLayoutId id="2147484730" r:id="rId21"/>
    <p:sldLayoutId id="2147484734" r:id="rId22"/>
    <p:sldLayoutId id="2147484738" r:id="rId23"/>
    <p:sldLayoutId id="2147484739" r:id="rId24"/>
    <p:sldLayoutId id="2147484740" r:id="rId25"/>
    <p:sldLayoutId id="2147484741" r:id="rId26"/>
    <p:sldLayoutId id="2147484743" r:id="rId27"/>
    <p:sldLayoutId id="2147484745" r:id="rId28"/>
    <p:sldLayoutId id="2147484747" r:id="rId29"/>
    <p:sldLayoutId id="2147484748" r:id="rId30"/>
    <p:sldLayoutId id="2147484749" r:id="rId31"/>
    <p:sldLayoutId id="2147484751" r:id="rId32"/>
    <p:sldLayoutId id="2147484753" r:id="rId33"/>
    <p:sldLayoutId id="2147484756" r:id="rId34"/>
    <p:sldLayoutId id="2147484757" r:id="rId35"/>
    <p:sldLayoutId id="2147484758" r:id="rId36"/>
    <p:sldLayoutId id="2147484759" r:id="rId37"/>
    <p:sldLayoutId id="2147484760" r:id="rId38"/>
    <p:sldLayoutId id="2147484761" r:id="rId39"/>
    <p:sldLayoutId id="2147484762" r:id="rId40"/>
    <p:sldLayoutId id="2147484763" r:id="rId41"/>
    <p:sldLayoutId id="2147484652" r:id="rId42"/>
    <p:sldLayoutId id="2147484653" r:id="rId43"/>
    <p:sldLayoutId id="2147484654" r:id="rId44"/>
    <p:sldLayoutId id="2147484655" r:id="rId45"/>
    <p:sldLayoutId id="2147484656" r:id="rId46"/>
    <p:sldLayoutId id="2147484657" r:id="rId47"/>
    <p:sldLayoutId id="2147484658" r:id="rId48"/>
    <p:sldLayoutId id="2147484659" r:id="rId49"/>
    <p:sldLayoutId id="2147484660" r:id="rId50"/>
    <p:sldLayoutId id="2147484685" r:id="rId51"/>
    <p:sldLayoutId id="2147484790" r:id="rId52"/>
    <p:sldLayoutId id="2147484791" r:id="rId53"/>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3300" kern="1200">
          <a:solidFill>
            <a:srgbClr val="FFCC00"/>
          </a:solidFill>
          <a:latin typeface="+mj-lt"/>
          <a:ea typeface="+mj-ea"/>
          <a:cs typeface="+mj-cs"/>
        </a:defRPr>
      </a:lvl1pPr>
      <a:lvl2pPr algn="ctr" rtl="0" eaLnBrk="0" fontAlgn="base" hangingPunct="0">
        <a:spcBef>
          <a:spcPct val="0"/>
        </a:spcBef>
        <a:spcAft>
          <a:spcPct val="0"/>
        </a:spcAft>
        <a:defRPr sz="3300">
          <a:solidFill>
            <a:srgbClr val="FFCC00"/>
          </a:solidFill>
          <a:latin typeface="Georgia" pitchFamily="18" charset="0"/>
        </a:defRPr>
      </a:lvl2pPr>
      <a:lvl3pPr algn="ctr" rtl="0" eaLnBrk="0" fontAlgn="base" hangingPunct="0">
        <a:spcBef>
          <a:spcPct val="0"/>
        </a:spcBef>
        <a:spcAft>
          <a:spcPct val="0"/>
        </a:spcAft>
        <a:defRPr sz="3300">
          <a:solidFill>
            <a:srgbClr val="FFCC00"/>
          </a:solidFill>
          <a:latin typeface="Georgia" pitchFamily="18" charset="0"/>
        </a:defRPr>
      </a:lvl3pPr>
      <a:lvl4pPr algn="ctr" rtl="0" eaLnBrk="0" fontAlgn="base" hangingPunct="0">
        <a:spcBef>
          <a:spcPct val="0"/>
        </a:spcBef>
        <a:spcAft>
          <a:spcPct val="0"/>
        </a:spcAft>
        <a:defRPr sz="3300">
          <a:solidFill>
            <a:srgbClr val="FFCC00"/>
          </a:solidFill>
          <a:latin typeface="Georgia" pitchFamily="18" charset="0"/>
        </a:defRPr>
      </a:lvl4pPr>
      <a:lvl5pPr algn="ctr" rtl="0" eaLnBrk="0" fontAlgn="base" hangingPunct="0">
        <a:spcBef>
          <a:spcPct val="0"/>
        </a:spcBef>
        <a:spcAft>
          <a:spcPct val="0"/>
        </a:spcAft>
        <a:defRPr sz="3300">
          <a:solidFill>
            <a:srgbClr val="FFCC00"/>
          </a:solidFill>
          <a:latin typeface="Georgia" pitchFamily="18" charset="0"/>
        </a:defRPr>
      </a:lvl5pPr>
      <a:lvl6pPr marL="457200" algn="ctr" rtl="0" fontAlgn="base">
        <a:spcBef>
          <a:spcPct val="0"/>
        </a:spcBef>
        <a:spcAft>
          <a:spcPct val="0"/>
        </a:spcAft>
        <a:defRPr sz="3300">
          <a:solidFill>
            <a:srgbClr val="E0A208"/>
          </a:solidFill>
          <a:latin typeface="Georgia" pitchFamily="18" charset="0"/>
        </a:defRPr>
      </a:lvl6pPr>
      <a:lvl7pPr marL="914400" algn="ctr" rtl="0" fontAlgn="base">
        <a:spcBef>
          <a:spcPct val="0"/>
        </a:spcBef>
        <a:spcAft>
          <a:spcPct val="0"/>
        </a:spcAft>
        <a:defRPr sz="3300">
          <a:solidFill>
            <a:srgbClr val="E0A208"/>
          </a:solidFill>
          <a:latin typeface="Georgia" pitchFamily="18" charset="0"/>
        </a:defRPr>
      </a:lvl7pPr>
      <a:lvl8pPr marL="1371600" algn="ctr" rtl="0" fontAlgn="base">
        <a:spcBef>
          <a:spcPct val="0"/>
        </a:spcBef>
        <a:spcAft>
          <a:spcPct val="0"/>
        </a:spcAft>
        <a:defRPr sz="3300">
          <a:solidFill>
            <a:srgbClr val="E0A208"/>
          </a:solidFill>
          <a:latin typeface="Georgia" pitchFamily="18" charset="0"/>
        </a:defRPr>
      </a:lvl8pPr>
      <a:lvl9pPr marL="1828800" algn="ctr" rtl="0" fontAlgn="base">
        <a:spcBef>
          <a:spcPct val="0"/>
        </a:spcBef>
        <a:spcAft>
          <a:spcPct val="0"/>
        </a:spcAft>
        <a:defRPr sz="3300">
          <a:solidFill>
            <a:srgbClr val="E0A208"/>
          </a:solidFill>
          <a:latin typeface="Georgia" pitchFamily="18" charset="0"/>
        </a:defRPr>
      </a:lvl9pPr>
    </p:titleStyle>
    <p:bodyStyle>
      <a:lvl1pPr marL="273050" indent="-273050" algn="l" rtl="0" eaLnBrk="0" fontAlgn="base" hangingPunct="0">
        <a:spcBef>
          <a:spcPct val="20000"/>
        </a:spcBef>
        <a:spcAft>
          <a:spcPct val="0"/>
        </a:spcAft>
        <a:buClr>
          <a:schemeClr val="accent3">
            <a:lumMod val="60000"/>
            <a:lumOff val="40000"/>
          </a:schemeClr>
        </a:buClr>
        <a:buSzPct val="102000"/>
        <a:buFont typeface="Arial" panose="020B0604020202020204" pitchFamily="34" charset="0"/>
        <a:buChar char="•"/>
        <a:defRPr sz="2700" kern="1200">
          <a:solidFill>
            <a:schemeClr val="bg1"/>
          </a:solidFill>
          <a:latin typeface="+mn-lt"/>
          <a:ea typeface="+mn-ea"/>
          <a:cs typeface="+mn-cs"/>
        </a:defRPr>
      </a:lvl1pPr>
      <a:lvl2pPr marL="547688" indent="-273050" algn="l" rtl="0" eaLnBrk="0" fontAlgn="base" hangingPunct="0">
        <a:spcBef>
          <a:spcPct val="20000"/>
        </a:spcBef>
        <a:spcAft>
          <a:spcPct val="0"/>
        </a:spcAft>
        <a:buClr>
          <a:schemeClr val="accent3">
            <a:lumMod val="60000"/>
            <a:lumOff val="40000"/>
          </a:schemeClr>
        </a:buClr>
        <a:buSzPct val="102000"/>
        <a:buFont typeface="Arial" panose="020B0604020202020204" pitchFamily="34" charset="0"/>
        <a:buChar char="•"/>
        <a:defRPr sz="2200" kern="1200">
          <a:solidFill>
            <a:schemeClr val="bg1"/>
          </a:solidFill>
          <a:latin typeface="+mn-lt"/>
          <a:ea typeface="+mn-ea"/>
          <a:cs typeface="+mn-cs"/>
        </a:defRPr>
      </a:lvl2pPr>
      <a:lvl3pPr marL="822325" indent="-228600" algn="l" rtl="0" eaLnBrk="0" fontAlgn="base" hangingPunct="0">
        <a:spcBef>
          <a:spcPct val="20000"/>
        </a:spcBef>
        <a:spcAft>
          <a:spcPct val="0"/>
        </a:spcAft>
        <a:buClr>
          <a:schemeClr val="accent3">
            <a:lumMod val="60000"/>
            <a:lumOff val="40000"/>
          </a:schemeClr>
        </a:buClr>
        <a:buSzPct val="102000"/>
        <a:buFont typeface="Arial" panose="020B0604020202020204" pitchFamily="34" charset="0"/>
        <a:buChar char="•"/>
        <a:defRPr sz="2000" kern="1200">
          <a:solidFill>
            <a:schemeClr val="bg1"/>
          </a:solidFill>
          <a:latin typeface="+mn-lt"/>
          <a:ea typeface="+mn-ea"/>
          <a:cs typeface="+mn-cs"/>
        </a:defRPr>
      </a:lvl3pPr>
      <a:lvl4pPr marL="1096963" indent="-228600" algn="l" rtl="0" eaLnBrk="0" fontAlgn="base" hangingPunct="0">
        <a:spcBef>
          <a:spcPct val="20000"/>
        </a:spcBef>
        <a:spcAft>
          <a:spcPct val="0"/>
        </a:spcAft>
        <a:buClr>
          <a:schemeClr val="accent3">
            <a:lumMod val="60000"/>
            <a:lumOff val="40000"/>
          </a:schemeClr>
        </a:buClr>
        <a:buSzPct val="102000"/>
        <a:buFont typeface="Arial" panose="020B0604020202020204" pitchFamily="34" charset="0"/>
        <a:buChar char="•"/>
        <a:defRPr sz="2000" kern="1200">
          <a:solidFill>
            <a:schemeClr val="bg1"/>
          </a:solidFill>
          <a:latin typeface="+mn-lt"/>
          <a:ea typeface="+mn-ea"/>
          <a:cs typeface="+mn-cs"/>
        </a:defRPr>
      </a:lvl4pPr>
      <a:lvl5pPr marL="1371600" indent="-228600" algn="l" rtl="0" eaLnBrk="0" fontAlgn="base" hangingPunct="0">
        <a:spcBef>
          <a:spcPct val="20000"/>
        </a:spcBef>
        <a:spcAft>
          <a:spcPct val="0"/>
        </a:spcAft>
        <a:buClr>
          <a:schemeClr val="accent3">
            <a:lumMod val="60000"/>
            <a:lumOff val="40000"/>
          </a:schemeClr>
        </a:buClr>
        <a:buSzPct val="102000"/>
        <a:buFont typeface="Arial" panose="020B0604020202020204" pitchFamily="34" charset="0"/>
        <a:buChar char="•"/>
        <a:defRPr kern="1200">
          <a:solidFill>
            <a:schemeClr val="bg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5" name="Footer Placeholder 4"/>
          <p:cNvSpPr>
            <a:spLocks noGrp="1"/>
          </p:cNvSpPr>
          <p:nvPr>
            <p:ph type="ftr" sz="quarter" idx="3"/>
          </p:nvPr>
        </p:nvSpPr>
        <p:spPr>
          <a:xfrm>
            <a:off x="4956175" y="6169025"/>
            <a:ext cx="4187825" cy="638175"/>
          </a:xfrm>
          <a:prstGeom prst="rect">
            <a:avLst/>
          </a:prstGeom>
        </p:spPr>
        <p:txBody>
          <a:bodyPr vert="horz" lIns="91440" tIns="45720" rIns="91440" bIns="45720" rtlCol="0" anchor="ctr"/>
          <a:lstStyle>
            <a:lvl1pPr algn="r" eaLnBrk="1" fontAlgn="base" hangingPunct="1">
              <a:spcBef>
                <a:spcPct val="0"/>
              </a:spcBef>
              <a:spcAft>
                <a:spcPct val="0"/>
              </a:spcAft>
              <a:defRPr sz="1600" b="1">
                <a:solidFill>
                  <a:srgbClr val="5B9BD5">
                    <a:lumMod val="50000"/>
                  </a:srgbClr>
                </a:solidFill>
                <a:latin typeface="Georgia" panose="02040502050405020303" pitchFamily="18" charset="0"/>
              </a:defRPr>
            </a:lvl1pPr>
          </a:lstStyle>
          <a:p>
            <a:pPr>
              <a:defRPr/>
            </a:pPr>
            <a:endParaRPr lang="en-US" dirty="0"/>
          </a:p>
        </p:txBody>
      </p:sp>
      <p:sp>
        <p:nvSpPr>
          <p:cNvPr id="6" name="Slide Number Placeholder 5"/>
          <p:cNvSpPr>
            <a:spLocks noGrp="1"/>
          </p:cNvSpPr>
          <p:nvPr>
            <p:ph type="sldNum" sz="quarter" idx="4"/>
          </p:nvPr>
        </p:nvSpPr>
        <p:spPr>
          <a:xfrm>
            <a:off x="3543300" y="6308725"/>
            <a:ext cx="20574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1">
                <a:solidFill>
                  <a:srgbClr val="5B9BD5">
                    <a:lumMod val="50000"/>
                  </a:srgbClr>
                </a:solidFill>
                <a:latin typeface="Calibri" panose="020F0502020204030204"/>
              </a:defRPr>
            </a:lvl1pPr>
          </a:lstStyle>
          <a:p>
            <a:pPr>
              <a:defRPr/>
            </a:pPr>
            <a:fld id="{3F93B02B-5972-40AF-AF23-CFE2B58F6514}" type="slidenum">
              <a:rPr lang="en-US" smtClean="0"/>
              <a:pPr>
                <a:defRPr/>
              </a:pPr>
              <a:t>‹#›</a:t>
            </a:fld>
            <a:endParaRPr lang="en-US" dirty="0"/>
          </a:p>
        </p:txBody>
      </p:sp>
    </p:spTree>
    <p:extLst>
      <p:ext uri="{BB962C8B-B14F-4D97-AF65-F5344CB8AC3E}">
        <p14:creationId xmlns:p14="http://schemas.microsoft.com/office/powerpoint/2010/main" val="1319689341"/>
      </p:ext>
    </p:extLst>
  </p:cSld>
  <p:clrMap bg1="lt1" tx1="dk1" bg2="lt2" tx2="dk2" accent1="accent1" accent2="accent2" accent3="accent3" accent4="accent4" accent5="accent5" accent6="accent6" hlink="hlink" folHlink="folHlink"/>
  <p:sldLayoutIdLst>
    <p:sldLayoutId id="2147484766" r:id="rId1"/>
    <p:sldLayoutId id="2147484767" r:id="rId2"/>
    <p:sldLayoutId id="2147484768" r:id="rId3"/>
    <p:sldLayoutId id="2147484769" r:id="rId4"/>
    <p:sldLayoutId id="2147484770" r:id="rId5"/>
    <p:sldLayoutId id="2147484771" r:id="rId6"/>
    <p:sldLayoutId id="2147484772" r:id="rId7"/>
    <p:sldLayoutId id="2147484773" r:id="rId8"/>
    <p:sldLayoutId id="2147484774" r:id="rId9"/>
  </p:sldLayoutIdLst>
  <p:timing>
    <p:tnLst>
      <p:par>
        <p:cTn id="1" dur="indefinite" restart="never" nodeType="tmRoot"/>
      </p:par>
    </p:tnLst>
  </p:timing>
  <p:hf sldNum="0" hdr="0" ftr="0" dt="0"/>
  <p:txStyles>
    <p:titleStyle>
      <a:lvl1pPr algn="l" rtl="0" eaLnBrk="0" fontAlgn="base" hangingPunct="0">
        <a:lnSpc>
          <a:spcPct val="90000"/>
        </a:lnSpc>
        <a:spcBef>
          <a:spcPct val="0"/>
        </a:spcBef>
        <a:spcAft>
          <a:spcPct val="0"/>
        </a:spcAft>
        <a:defRPr sz="4200" kern="1200">
          <a:solidFill>
            <a:srgbClr val="1F4E79"/>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4200">
          <a:solidFill>
            <a:srgbClr val="1F4E79"/>
          </a:solidFill>
          <a:latin typeface="Georgia" panose="02040502050405020303" pitchFamily="18" charset="0"/>
        </a:defRPr>
      </a:lvl2pPr>
      <a:lvl3pPr algn="l" rtl="0" eaLnBrk="0" fontAlgn="base" hangingPunct="0">
        <a:lnSpc>
          <a:spcPct val="90000"/>
        </a:lnSpc>
        <a:spcBef>
          <a:spcPct val="0"/>
        </a:spcBef>
        <a:spcAft>
          <a:spcPct val="0"/>
        </a:spcAft>
        <a:defRPr sz="4200">
          <a:solidFill>
            <a:srgbClr val="1F4E79"/>
          </a:solidFill>
          <a:latin typeface="Georgia" panose="02040502050405020303" pitchFamily="18" charset="0"/>
        </a:defRPr>
      </a:lvl3pPr>
      <a:lvl4pPr algn="l" rtl="0" eaLnBrk="0" fontAlgn="base" hangingPunct="0">
        <a:lnSpc>
          <a:spcPct val="90000"/>
        </a:lnSpc>
        <a:spcBef>
          <a:spcPct val="0"/>
        </a:spcBef>
        <a:spcAft>
          <a:spcPct val="0"/>
        </a:spcAft>
        <a:defRPr sz="4200">
          <a:solidFill>
            <a:srgbClr val="1F4E79"/>
          </a:solidFill>
          <a:latin typeface="Georgia" panose="02040502050405020303" pitchFamily="18" charset="0"/>
        </a:defRPr>
      </a:lvl4pPr>
      <a:lvl5pPr algn="l" rtl="0" eaLnBrk="0" fontAlgn="base" hangingPunct="0">
        <a:lnSpc>
          <a:spcPct val="90000"/>
        </a:lnSpc>
        <a:spcBef>
          <a:spcPct val="0"/>
        </a:spcBef>
        <a:spcAft>
          <a:spcPct val="0"/>
        </a:spcAft>
        <a:defRPr sz="4200">
          <a:solidFill>
            <a:srgbClr val="1F4E79"/>
          </a:solidFill>
          <a:latin typeface="Georgia" panose="02040502050405020303" pitchFamily="18" charset="0"/>
        </a:defRPr>
      </a:lvl5pPr>
      <a:lvl6pPr marL="457200" algn="l" rtl="0" fontAlgn="base">
        <a:lnSpc>
          <a:spcPct val="90000"/>
        </a:lnSpc>
        <a:spcBef>
          <a:spcPct val="0"/>
        </a:spcBef>
        <a:spcAft>
          <a:spcPct val="0"/>
        </a:spcAft>
        <a:defRPr sz="4200">
          <a:solidFill>
            <a:srgbClr val="1F4E79"/>
          </a:solidFill>
          <a:latin typeface="Georgia" panose="02040502050405020303" pitchFamily="18" charset="0"/>
        </a:defRPr>
      </a:lvl6pPr>
      <a:lvl7pPr marL="914400" algn="l" rtl="0" fontAlgn="base">
        <a:lnSpc>
          <a:spcPct val="90000"/>
        </a:lnSpc>
        <a:spcBef>
          <a:spcPct val="0"/>
        </a:spcBef>
        <a:spcAft>
          <a:spcPct val="0"/>
        </a:spcAft>
        <a:defRPr sz="4200">
          <a:solidFill>
            <a:srgbClr val="1F4E79"/>
          </a:solidFill>
          <a:latin typeface="Georgia" panose="02040502050405020303" pitchFamily="18" charset="0"/>
        </a:defRPr>
      </a:lvl7pPr>
      <a:lvl8pPr marL="1371600" algn="l" rtl="0" fontAlgn="base">
        <a:lnSpc>
          <a:spcPct val="90000"/>
        </a:lnSpc>
        <a:spcBef>
          <a:spcPct val="0"/>
        </a:spcBef>
        <a:spcAft>
          <a:spcPct val="0"/>
        </a:spcAft>
        <a:defRPr sz="4200">
          <a:solidFill>
            <a:srgbClr val="1F4E79"/>
          </a:solidFill>
          <a:latin typeface="Georgia" panose="02040502050405020303" pitchFamily="18" charset="0"/>
        </a:defRPr>
      </a:lvl8pPr>
      <a:lvl9pPr marL="1828800" algn="l" rtl="0" fontAlgn="base">
        <a:lnSpc>
          <a:spcPct val="90000"/>
        </a:lnSpc>
        <a:spcBef>
          <a:spcPct val="0"/>
        </a:spcBef>
        <a:spcAft>
          <a:spcPct val="0"/>
        </a:spcAft>
        <a:defRPr sz="4200">
          <a:solidFill>
            <a:srgbClr val="1F4E79"/>
          </a:solidFill>
          <a:latin typeface="Georgia" panose="02040502050405020303" pitchFamily="18" charset="0"/>
        </a:defRPr>
      </a:lvl9pPr>
    </p:titleStyle>
    <p:bodyStyle>
      <a:lvl1pPr marL="228600" indent="-228600" algn="l" rtl="0" eaLnBrk="0" fontAlgn="base" hangingPunct="0">
        <a:lnSpc>
          <a:spcPct val="90000"/>
        </a:lnSpc>
        <a:spcBef>
          <a:spcPts val="1000"/>
        </a:spcBef>
        <a:spcAft>
          <a:spcPct val="0"/>
        </a:spcAft>
        <a:buClr>
          <a:schemeClr val="accent1"/>
        </a:buClr>
        <a:buSzPct val="125000"/>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Clr>
          <a:schemeClr val="accent1"/>
        </a:buClr>
        <a:buSzPct val="100000"/>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Clr>
          <a:schemeClr val="accent1"/>
        </a:buClr>
        <a:buSzPct val="100000"/>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Clr>
          <a:schemeClr val="accent1"/>
        </a:buClr>
        <a:buSzPct val="100000"/>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chemeClr val="accent1"/>
        </a:buClr>
        <a:buSzPct val="100000"/>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6185"/>
            <a:ext cx="7886700" cy="132503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6684"/>
            <a:ext cx="7886700" cy="43497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6183"/>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DF8A797E-2104-A542-91CF-49E94E48657D}" type="slidenum">
              <a:rPr lang="en-US" smtClean="0"/>
              <a:t>‹#›</a:t>
            </a:fld>
            <a:endParaRPr lang="en-US"/>
          </a:p>
        </p:txBody>
      </p:sp>
      <p:pic>
        <p:nvPicPr>
          <p:cNvPr id="7" name="Picture 6"/>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Footer Placeholder 4"/>
          <p:cNvSpPr txBox="1">
            <a:spLocks/>
          </p:cNvSpPr>
          <p:nvPr userDrawn="1"/>
        </p:nvSpPr>
        <p:spPr>
          <a:xfrm>
            <a:off x="6049040" y="5886747"/>
            <a:ext cx="3086100" cy="889000"/>
          </a:xfrm>
          <a:prstGeom prst="rect">
            <a:avLst/>
          </a:prstGeom>
        </p:spPr>
        <p:txBody>
          <a:bodyPr/>
          <a:lstStyle>
            <a:defPPr>
              <a:defRPr lang="en-US"/>
            </a:defPPr>
            <a:lvl1pPr marL="0" algn="r" defTabSz="457200" rtl="0" eaLnBrk="1" latinLnBrk="0" hangingPunct="1">
              <a:defRPr sz="16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en-US" sz="1600" b="1" dirty="0" smtClean="0">
                <a:solidFill>
                  <a:schemeClr val="accent1">
                    <a:lumMod val="50000"/>
                  </a:schemeClr>
                </a:solidFill>
                <a:latin typeface="Arial Narrow" pitchFamily="34" charset="0"/>
              </a:rPr>
              <a:t>Center for Excellence in Disabilities </a:t>
            </a:r>
          </a:p>
          <a:p>
            <a:r>
              <a:rPr lang="en-US" altLang="en-US" sz="1600" b="1" dirty="0" smtClean="0">
                <a:solidFill>
                  <a:schemeClr val="accent1">
                    <a:lumMod val="50000"/>
                  </a:schemeClr>
                </a:solidFill>
                <a:latin typeface="Arial Narrow" pitchFamily="34" charset="0"/>
              </a:rPr>
              <a:t>Positive Behavior Support</a:t>
            </a:r>
            <a:endParaRPr lang="en-US" sz="1600" dirty="0" smtClean="0">
              <a:solidFill>
                <a:schemeClr val="accent1">
                  <a:lumMod val="50000"/>
                </a:schemeClr>
              </a:solidFill>
            </a:endParaRPr>
          </a:p>
        </p:txBody>
      </p:sp>
    </p:spTree>
    <p:extLst>
      <p:ext uri="{BB962C8B-B14F-4D97-AF65-F5344CB8AC3E}">
        <p14:creationId xmlns:p14="http://schemas.microsoft.com/office/powerpoint/2010/main" val="2574228272"/>
      </p:ext>
    </p:extLst>
  </p:cSld>
  <p:clrMap bg1="lt1" tx1="dk1" bg2="lt2" tx2="dk2" accent1="accent1" accent2="accent2" accent3="accent3" accent4="accent4" accent5="accent5" accent6="accent6" hlink="hlink" folHlink="folHlink"/>
  <p:sldLayoutIdLst>
    <p:sldLayoutId id="2147484776" r:id="rId1"/>
    <p:sldLayoutId id="2147484777" r:id="rId2"/>
    <p:sldLayoutId id="2147484778" r:id="rId3"/>
    <p:sldLayoutId id="2147484779" r:id="rId4"/>
    <p:sldLayoutId id="2147484780" r:id="rId5"/>
    <p:sldLayoutId id="2147484781" r:id="rId6"/>
    <p:sldLayoutId id="2147484782" r:id="rId7"/>
    <p:sldLayoutId id="2147484783" r:id="rId8"/>
    <p:sldLayoutId id="2147484784" r:id="rId9"/>
    <p:sldLayoutId id="2147484785" r:id="rId10"/>
    <p:sldLayoutId id="2147484786" r:id="rId11"/>
    <p:sldLayoutId id="2147484787" r:id="rId12"/>
    <p:sldLayoutId id="2147484788" r:id="rId13"/>
    <p:sldLayoutId id="2147484789" r:id="rId14"/>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1.xml"/><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22.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23.xml"/><Relationship Id="rId4" Type="http://schemas.openxmlformats.org/officeDocument/2006/relationships/image" Target="../media/image29.emf"/></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24.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3.xml"/><Relationship Id="rId1" Type="http://schemas.openxmlformats.org/officeDocument/2006/relationships/slideLayout" Target="../slideLayouts/slideLayout27.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64.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59.xml"/><Relationship Id="rId4" Type="http://schemas.openxmlformats.org/officeDocument/2006/relationships/image" Target="../media/image17.png"/></Relationships>
</file>

<file path=ppt/slides/_rels/slide3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2.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7.xml"/><Relationship Id="rId1" Type="http://schemas.openxmlformats.org/officeDocument/2006/relationships/slideLayout" Target="../slideLayouts/slideLayout30.xml"/><Relationship Id="rId4" Type="http://schemas.openxmlformats.org/officeDocument/2006/relationships/image" Target="../media/image35.w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9.xml"/><Relationship Id="rId1" Type="http://schemas.openxmlformats.org/officeDocument/2006/relationships/slideLayout" Target="../slideLayouts/slideLayout32.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0.xml"/><Relationship Id="rId1" Type="http://schemas.openxmlformats.org/officeDocument/2006/relationships/slideLayout" Target="../slideLayouts/slideLayout33.xml"/><Relationship Id="rId4" Type="http://schemas.openxmlformats.org/officeDocument/2006/relationships/image" Target="../media/image36.gif"/></Relationships>
</file>

<file path=ppt/slides/_rels/slide3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1.xml"/><Relationship Id="rId1" Type="http://schemas.openxmlformats.org/officeDocument/2006/relationships/slideLayout" Target="../slideLayouts/slideLayout34.xml"/><Relationship Id="rId5" Type="http://schemas.openxmlformats.org/officeDocument/2006/relationships/image" Target="../media/image38.png"/><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2.xml"/><Relationship Id="rId1" Type="http://schemas.openxmlformats.org/officeDocument/2006/relationships/slideLayout" Target="../slideLayouts/slideLayout16.xml"/><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59.xml"/><Relationship Id="rId4" Type="http://schemas.openxmlformats.org/officeDocument/2006/relationships/image" Target="../media/image19.jpeg"/></Relationships>
</file>

<file path=ppt/slides/_rels/slide4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3.xml"/><Relationship Id="rId1" Type="http://schemas.openxmlformats.org/officeDocument/2006/relationships/slideLayout" Target="../slideLayouts/slideLayout16.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5.xml"/><Relationship Id="rId1" Type="http://schemas.openxmlformats.org/officeDocument/2006/relationships/slideLayout" Target="../slideLayouts/slideLayout35.xml"/><Relationship Id="rId6" Type="http://schemas.openxmlformats.org/officeDocument/2006/relationships/image" Target="../media/image46.wmf"/><Relationship Id="rId5" Type="http://schemas.openxmlformats.org/officeDocument/2006/relationships/image" Target="../media/image45.jpeg"/><Relationship Id="rId4" Type="http://schemas.openxmlformats.org/officeDocument/2006/relationships/image" Target="../media/image44.wmf"/></Relationships>
</file>

<file path=ppt/slides/_rels/slide43.xml.rels><?xml version="1.0" encoding="UTF-8" standalone="yes"?>
<Relationships xmlns="http://schemas.openxmlformats.org/package/2006/relationships"><Relationship Id="rId2" Type="http://schemas.openxmlformats.org/officeDocument/2006/relationships/hyperlink" Target="http://appstudywvu.wixsite.com/mindfulstepswv/relaxationiphone" TargetMode="Externa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8.xml"/><Relationship Id="rId1" Type="http://schemas.openxmlformats.org/officeDocument/2006/relationships/slideLayout" Target="../slideLayouts/slideLayout36.xml"/><Relationship Id="rId4" Type="http://schemas.openxmlformats.org/officeDocument/2006/relationships/image" Target="../media/image48.wmf"/></Relationships>
</file>

<file path=ppt/slides/_rels/slide4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9.xml"/><Relationship Id="rId1" Type="http://schemas.openxmlformats.org/officeDocument/2006/relationships/slideLayout" Target="../slideLayouts/slideLayout16.xml"/><Relationship Id="rId4" Type="http://schemas.openxmlformats.org/officeDocument/2006/relationships/hyperlink" Target="http://pbs.cedwvu.org/training.php"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5.xml"/></Relationships>
</file>

<file path=ppt/slides/_rels/slide5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2.JPG"/><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1.xml"/><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2.xml"/><Relationship Id="rId1" Type="http://schemas.openxmlformats.org/officeDocument/2006/relationships/slideLayout" Target="../slideLayouts/slideLayout37.xml"/><Relationship Id="rId5" Type="http://schemas.openxmlformats.org/officeDocument/2006/relationships/image" Target="../media/image52.png"/><Relationship Id="rId4" Type="http://schemas.openxmlformats.org/officeDocument/2006/relationships/image" Target="../media/image51.png"/></Relationships>
</file>

<file path=ppt/slides/_rels/slide5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3.xml"/><Relationship Id="rId1" Type="http://schemas.openxmlformats.org/officeDocument/2006/relationships/slideLayout" Target="../slideLayouts/slideLayout16.xml"/><Relationship Id="rId5" Type="http://schemas.openxmlformats.org/officeDocument/2006/relationships/image" Target="../media/image54.png"/><Relationship Id="rId4" Type="http://schemas.openxmlformats.org/officeDocument/2006/relationships/image" Target="../media/image53.png"/></Relationships>
</file>

<file path=ppt/slides/_rels/slide5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5.xml"/><Relationship Id="rId1" Type="http://schemas.openxmlformats.org/officeDocument/2006/relationships/slideLayout" Target="../slideLayouts/slideLayout16.xml"/><Relationship Id="rId4" Type="http://schemas.openxmlformats.org/officeDocument/2006/relationships/image" Target="../media/image56.jpeg"/></Relationships>
</file>

<file path=ppt/slides/_rels/slide5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6.xml"/><Relationship Id="rId1" Type="http://schemas.openxmlformats.org/officeDocument/2006/relationships/slideLayout" Target="../slideLayouts/slideLayout38.xml"/></Relationships>
</file>

<file path=ppt/slides/_rels/slide5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7.xml"/><Relationship Id="rId1" Type="http://schemas.openxmlformats.org/officeDocument/2006/relationships/slideLayout" Target="../slideLayouts/slideLayout39.xml"/></Relationships>
</file>

<file path=ppt/slides/_rels/slide59.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hyperlink" Target="http://www.inclusion.com/" TargetMode="External"/><Relationship Id="rId2" Type="http://schemas.openxmlformats.org/officeDocument/2006/relationships/notesSlide" Target="../notesSlides/notesSlide48.xml"/><Relationship Id="rId1" Type="http://schemas.openxmlformats.org/officeDocument/2006/relationships/slideLayout" Target="../slideLayouts/slideLayout40.xml"/><Relationship Id="rId6" Type="http://schemas.openxmlformats.org/officeDocument/2006/relationships/hyperlink" Target="http://www.realbuzz.com/articles/10-ways-to-boost-your-happiness/#pagination-top" TargetMode="External"/><Relationship Id="rId5" Type="http://schemas.openxmlformats.org/officeDocument/2006/relationships/hyperlink" Target="https://blog.bufferapp.com/10-scientifically-proven-ways-to-make-yourself-happier" TargetMode="External"/><Relationship Id="rId4" Type="http://schemas.openxmlformats.org/officeDocument/2006/relationships/hyperlink" Target="http://homes.ori.org/~keiths/bibliography/behavior-schoolwide.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59.xml"/></Relationships>
</file>

<file path=ppt/slides/_rels/slide6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9.xml"/><Relationship Id="rId1" Type="http://schemas.openxmlformats.org/officeDocument/2006/relationships/slideLayout" Target="../slideLayouts/slideLayout41.xml"/><Relationship Id="rId4" Type="http://schemas.openxmlformats.org/officeDocument/2006/relationships/hyperlink" Target="mailto:aheasley@hsc.wvu.edu"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6044" y="725131"/>
            <a:ext cx="8843169" cy="3657600"/>
          </a:xfrm>
        </p:spPr>
        <p:txBody>
          <a:bodyPr>
            <a:noAutofit/>
          </a:bodyPr>
          <a:lstStyle/>
          <a:p>
            <a:pPr lvl="0"/>
            <a:r>
              <a:rPr lang="en-US" sz="6600" b="0" cap="none" spc="0" dirty="0" smtClean="0">
                <a:ln w="0"/>
                <a:solidFill>
                  <a:schemeClr val="tx2">
                    <a:lumMod val="75000"/>
                  </a:schemeClr>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Positive </a:t>
            </a:r>
            <a:r>
              <a:rPr lang="en-US" sz="6600" b="0" cap="none" spc="0" dirty="0">
                <a:ln w="0"/>
                <a:solidFill>
                  <a:schemeClr val="tx2">
                    <a:lumMod val="75000"/>
                  </a:schemeClr>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Behavior </a:t>
            </a:r>
            <a:r>
              <a:rPr lang="en-US" sz="6600" b="0" cap="none" spc="0" dirty="0" smtClean="0">
                <a:ln w="0"/>
                <a:solidFill>
                  <a:schemeClr val="tx2">
                    <a:lumMod val="75000"/>
                  </a:schemeClr>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Support Overview</a:t>
            </a:r>
          </a:p>
          <a:p>
            <a:pPr lvl="0"/>
            <a:r>
              <a:rPr lang="en-US" sz="6600" b="0" cap="none" spc="0" dirty="0" smtClean="0">
                <a:ln w="0"/>
                <a:solidFill>
                  <a:schemeClr val="tx2">
                    <a:lumMod val="75000"/>
                  </a:schemeClr>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TBI Conference</a:t>
            </a:r>
            <a:endParaRPr lang="en-US" sz="6600" b="0" cap="none" spc="0" dirty="0">
              <a:ln w="0"/>
              <a:solidFill>
                <a:schemeClr val="tx2">
                  <a:lumMod val="75000"/>
                </a:schemeClr>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19460" name="Picture 4"/>
          <p:cNvPicPr>
            <a:picLocks noChangeAspect="1"/>
          </p:cNvPicPr>
          <p:nvPr/>
        </p:nvPicPr>
        <p:blipFill>
          <a:blip r:embed="rId3">
            <a:extLst>
              <a:ext uri="{28A0092B-C50C-407E-A947-70E740481C1C}">
                <a14:useLocalDpi xmlns:a14="http://schemas.microsoft.com/office/drawing/2010/main" val="0"/>
              </a:ext>
            </a:extLst>
          </a:blip>
          <a:srcRect l="17117"/>
          <a:stretch>
            <a:fillRect/>
          </a:stretch>
        </p:blipFill>
        <p:spPr bwMode="auto">
          <a:xfrm>
            <a:off x="228600" y="4949825"/>
            <a:ext cx="3741738"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595079" y="4688215"/>
            <a:ext cx="4519613" cy="523220"/>
          </a:xfrm>
          <a:prstGeom prst="rect">
            <a:avLst/>
          </a:prstGeom>
          <a:noFill/>
        </p:spPr>
        <p:txBody>
          <a:bodyPr wrap="square">
            <a:spAutoFit/>
          </a:bodyPr>
          <a:lstStyle/>
          <a:p>
            <a:pPr eaLnBrk="0" fontAlgn="base" hangingPunct="0">
              <a:spcBef>
                <a:spcPct val="0"/>
              </a:spcBef>
              <a:spcAft>
                <a:spcPct val="0"/>
              </a:spcAft>
              <a:defRPr/>
            </a:pPr>
            <a:r>
              <a:rPr lang="en-US" sz="2800" dirty="0" smtClean="0">
                <a:solidFill>
                  <a:srgbClr val="1F497D">
                    <a:lumMod val="75000"/>
                  </a:srgbClr>
                </a:solidFill>
              </a:rPr>
              <a:t>Anastasia Riley, MBA CBIS</a:t>
            </a:r>
            <a:endParaRPr lang="en-US" sz="2800" dirty="0">
              <a:solidFill>
                <a:srgbClr val="1F497D">
                  <a:lumMod val="75000"/>
                </a:srgbClr>
              </a:solidFill>
            </a:endParaRPr>
          </a:p>
        </p:txBody>
      </p:sp>
    </p:spTree>
    <p:extLst>
      <p:ext uri="{BB962C8B-B14F-4D97-AF65-F5344CB8AC3E}">
        <p14:creationId xmlns:p14="http://schemas.microsoft.com/office/powerpoint/2010/main" val="32093603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32544"/>
            <a:ext cx="7391401" cy="705418"/>
          </a:xfrm>
        </p:spPr>
        <p:txBody>
          <a:bodyPr>
            <a:noAutofit/>
          </a:bodyPr>
          <a:lstStyle/>
          <a:p>
            <a:pPr algn="ctr"/>
            <a:r>
              <a:rPr lang="en-US" dirty="0" smtClean="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
            </a:r>
            <a:br>
              <a:rPr lang="en-US" dirty="0" smtClean="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br>
            <a:r>
              <a:rPr lang="en-US" dirty="0" smtClean="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What is PBS? </a:t>
            </a:r>
            <a:endParaRPr lang="en-US"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381000" y="872766"/>
            <a:ext cx="6554976" cy="4945854"/>
          </a:xfrm>
        </p:spPr>
        <p:txBody>
          <a:bodyPr/>
          <a:lstStyle/>
          <a:p>
            <a:pPr marL="0" indent="0">
              <a:buClr>
                <a:schemeClr val="tx2">
                  <a:lumMod val="75000"/>
                </a:schemeClr>
              </a:buClr>
              <a:buNone/>
            </a:pPr>
            <a:r>
              <a:rPr lang="en-US" sz="3200" dirty="0" smtClean="0">
                <a:solidFill>
                  <a:schemeClr val="tx1"/>
                </a:solidFill>
                <a:latin typeface="Tahoma" panose="020B0604030504040204" pitchFamily="34" charset="0"/>
                <a:ea typeface="Tahoma" panose="020B0604030504040204" pitchFamily="34" charset="0"/>
                <a:cs typeface="Tahoma" panose="020B0604030504040204" pitchFamily="34" charset="0"/>
              </a:rPr>
              <a:t>Positive Behavior Support</a:t>
            </a:r>
          </a:p>
          <a:p>
            <a:pPr>
              <a:buClr>
                <a:schemeClr val="tx2">
                  <a:lumMod val="75000"/>
                </a:schemeClr>
              </a:buClr>
            </a:pPr>
            <a:endParaRPr lang="en-US" sz="3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buClr>
                <a:schemeClr val="tx2">
                  <a:lumMod val="75000"/>
                </a:schemeClr>
              </a:buClr>
            </a:pPr>
            <a:r>
              <a:rPr lang="en-US" sz="3200" dirty="0" smtClean="0">
                <a:solidFill>
                  <a:schemeClr val="tx1"/>
                </a:solidFill>
                <a:latin typeface="Tahoma" panose="020B0604030504040204" pitchFamily="34" charset="0"/>
                <a:ea typeface="Tahoma" panose="020B0604030504040204" pitchFamily="34" charset="0"/>
                <a:cs typeface="Tahoma" panose="020B0604030504040204" pitchFamily="34" charset="0"/>
              </a:rPr>
              <a:t>Person-centered</a:t>
            </a:r>
          </a:p>
          <a:p>
            <a:pPr>
              <a:buClr>
                <a:schemeClr val="tx2">
                  <a:lumMod val="75000"/>
                </a:schemeClr>
              </a:buClr>
            </a:pPr>
            <a:r>
              <a:rPr lang="en-US" sz="3200" dirty="0" smtClean="0">
                <a:solidFill>
                  <a:schemeClr val="tx1"/>
                </a:solidFill>
                <a:latin typeface="Tahoma" panose="020B0604030504040204" pitchFamily="34" charset="0"/>
                <a:ea typeface="Tahoma" panose="020B0604030504040204" pitchFamily="34" charset="0"/>
                <a:cs typeface="Tahoma" panose="020B0604030504040204" pitchFamily="34" charset="0"/>
              </a:rPr>
              <a:t>Positive</a:t>
            </a:r>
          </a:p>
          <a:p>
            <a:pPr>
              <a:buClr>
                <a:schemeClr val="tx2">
                  <a:lumMod val="75000"/>
                </a:schemeClr>
              </a:buClr>
            </a:pPr>
            <a:r>
              <a:rPr lang="en-US" sz="3200" dirty="0" smtClean="0">
                <a:solidFill>
                  <a:schemeClr val="tx1"/>
                </a:solidFill>
                <a:latin typeface="Tahoma" panose="020B0604030504040204" pitchFamily="34" charset="0"/>
                <a:ea typeface="Tahoma" panose="020B0604030504040204" pitchFamily="34" charset="0"/>
                <a:cs typeface="Tahoma" panose="020B0604030504040204" pitchFamily="34" charset="0"/>
              </a:rPr>
              <a:t>Proactive</a:t>
            </a:r>
          </a:p>
          <a:p>
            <a:pPr>
              <a:buClr>
                <a:schemeClr val="tx2">
                  <a:lumMod val="75000"/>
                </a:schemeClr>
              </a:buClr>
            </a:pPr>
            <a:r>
              <a:rPr lang="en-US" sz="3200" dirty="0" smtClean="0">
                <a:solidFill>
                  <a:schemeClr val="tx1"/>
                </a:solidFill>
                <a:latin typeface="Tahoma" panose="020B0604030504040204" pitchFamily="34" charset="0"/>
                <a:ea typeface="Tahoma" panose="020B0604030504040204" pitchFamily="34" charset="0"/>
                <a:cs typeface="Tahoma" panose="020B0604030504040204" pitchFamily="34" charset="0"/>
              </a:rPr>
              <a:t>Data-driven</a:t>
            </a:r>
          </a:p>
          <a:p>
            <a:pPr marL="0" indent="0">
              <a:buClr>
                <a:schemeClr val="tx2">
                  <a:lumMod val="75000"/>
                </a:schemeClr>
              </a:buClr>
              <a:buNone/>
            </a:pPr>
            <a:endParaRPr lang="en-US" sz="3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a:buClr>
                <a:schemeClr val="tx2">
                  <a:lumMod val="75000"/>
                </a:schemeClr>
              </a:buClr>
            </a:pPr>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9" name="Date Placeholder 3"/>
          <p:cNvSpPr txBox="1">
            <a:spLocks/>
          </p:cNvSpPr>
          <p:nvPr/>
        </p:nvSpPr>
        <p:spPr bwMode="auto">
          <a:xfrm>
            <a:off x="5257800" y="60261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eaLnBrk="1" hangingPunct="1">
              <a:defRPr/>
            </a:pPr>
            <a:r>
              <a:rPr lang="en-US" altLang="en-US" sz="2000" b="1" dirty="0" smtClean="0">
                <a:solidFill>
                  <a:srgbClr val="333399"/>
                </a:solidFill>
                <a:latin typeface="Arial Narrow" pitchFamily="34" charset="0"/>
              </a:rPr>
              <a:t>Center for Excellence in Disabilities</a:t>
            </a:r>
          </a:p>
          <a:p>
            <a:pPr algn="r" eaLnBrk="1" hangingPunct="1">
              <a:defRPr/>
            </a:pPr>
            <a:r>
              <a:rPr lang="en-US" altLang="en-US" sz="2000" b="1" dirty="0" smtClean="0">
                <a:solidFill>
                  <a:srgbClr val="333399"/>
                </a:solidFill>
                <a:latin typeface="Arial Narrow" pitchFamily="34" charset="0"/>
              </a:rPr>
              <a:t>Positive Behavior Support Project</a:t>
            </a:r>
          </a:p>
        </p:txBody>
      </p:sp>
      <p:pic>
        <p:nvPicPr>
          <p:cNvPr id="4" name="Picture 3" descr="Colorful triangle with a star in it and Positive Behavio Support written along the outside."/>
          <p:cNvPicPr>
            <a:picLocks noChangeAspect="1"/>
          </p:cNvPicPr>
          <p:nvPr/>
        </p:nvPicPr>
        <p:blipFill>
          <a:blip r:embed="rId4"/>
          <a:stretch>
            <a:fillRect/>
          </a:stretch>
        </p:blipFill>
        <p:spPr>
          <a:xfrm>
            <a:off x="4815254" y="1752600"/>
            <a:ext cx="3846414" cy="3505200"/>
          </a:xfrm>
          <a:prstGeom prst="rect">
            <a:avLst/>
          </a:prstGeom>
        </p:spPr>
      </p:pic>
    </p:spTree>
    <p:extLst>
      <p:ext uri="{BB962C8B-B14F-4D97-AF65-F5344CB8AC3E}">
        <p14:creationId xmlns:p14="http://schemas.microsoft.com/office/powerpoint/2010/main" val="6437517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of a flower and a background of a dry dessert. The quote with the flower is when a flower doesn't bloom you fix the environment in which it grows, not the flower. quote by Alexander den Heijer" title="PBS Philosohy"/>
          <p:cNvPicPr>
            <a:picLocks noChangeAspect="1"/>
          </p:cNvPicPr>
          <p:nvPr/>
        </p:nvPicPr>
        <p:blipFill>
          <a:blip r:embed="rId2"/>
          <a:stretch>
            <a:fillRect/>
          </a:stretch>
        </p:blipFill>
        <p:spPr>
          <a:xfrm>
            <a:off x="-33866" y="0"/>
            <a:ext cx="9250066" cy="6857999"/>
          </a:xfrm>
          <a:prstGeom prst="rect">
            <a:avLst/>
          </a:prstGeom>
        </p:spPr>
      </p:pic>
    </p:spTree>
    <p:extLst>
      <p:ext uri="{BB962C8B-B14F-4D97-AF65-F5344CB8AC3E}">
        <p14:creationId xmlns:p14="http://schemas.microsoft.com/office/powerpoint/2010/main" val="1924609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42880"/>
            <a:ext cx="6705600" cy="1061576"/>
          </a:xfrm>
        </p:spPr>
        <p:txBody>
          <a:bodyPr anchor="ctr">
            <a:normAutofit fontScale="90000"/>
          </a:bodyPr>
          <a:lstStyle/>
          <a:p>
            <a:r>
              <a:rPr lang="en-US" b="1"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P</a:t>
            </a:r>
            <a:r>
              <a:rPr lang="en-US"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ositive </a:t>
            </a:r>
            <a:r>
              <a:rPr lang="en-US" b="1"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B</a:t>
            </a:r>
            <a:r>
              <a:rPr lang="en-US"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ehavior </a:t>
            </a:r>
            <a:r>
              <a:rPr lang="en-US" b="1"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S</a:t>
            </a:r>
            <a:r>
              <a:rPr lang="en-US"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upport </a:t>
            </a:r>
            <a:r>
              <a:rPr lang="en-US" dirty="0" smtClean="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is…</a:t>
            </a:r>
            <a:r>
              <a:rPr lang="en-US"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
            </a:r>
            <a:br>
              <a:rPr lang="en-US"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br>
            <a:endParaRPr lang="en-US"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0" y="914401"/>
            <a:ext cx="8991600" cy="5294312"/>
          </a:xfrm>
        </p:spPr>
        <p:txBody>
          <a:bodyPr>
            <a:normAutofit/>
          </a:bodyPr>
          <a:lstStyle/>
          <a:p>
            <a:pPr lvl="1">
              <a:buClr>
                <a:schemeClr val="tx2">
                  <a:lumMod val="75000"/>
                </a:schemeClr>
              </a:buClr>
            </a:pPr>
            <a:r>
              <a:rPr lang="en-US"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Proactively changing the environment to prevent problem behavior and set the person up for success</a:t>
            </a:r>
          </a:p>
          <a:p>
            <a:pPr lvl="1">
              <a:buClr>
                <a:schemeClr val="tx2">
                  <a:lumMod val="75000"/>
                </a:schemeClr>
              </a:buClr>
            </a:pPr>
            <a:r>
              <a:rPr lang="en-US"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Finding </a:t>
            </a: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the purpose or function of a </a:t>
            </a:r>
            <a:r>
              <a:rPr lang="en-US"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problematic behavior</a:t>
            </a:r>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lvl="1">
              <a:buClr>
                <a:schemeClr val="tx2">
                  <a:lumMod val="75000"/>
                </a:schemeClr>
              </a:buClr>
            </a:pP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Finding replacement behaviors to serve that same function</a:t>
            </a:r>
          </a:p>
          <a:p>
            <a:pPr lvl="2">
              <a:buClr>
                <a:schemeClr val="tx2">
                  <a:lumMod val="75000"/>
                </a:schemeClr>
              </a:buClr>
            </a:pPr>
            <a:r>
              <a:rPr lang="en-US" sz="2600" dirty="0">
                <a:solidFill>
                  <a:schemeClr val="tx1"/>
                </a:solidFill>
                <a:latin typeface="Tahoma" panose="020B0604030504040204" pitchFamily="34" charset="0"/>
                <a:ea typeface="Tahoma" panose="020B0604030504040204" pitchFamily="34" charset="0"/>
                <a:cs typeface="Tahoma" panose="020B0604030504040204" pitchFamily="34" charset="0"/>
              </a:rPr>
              <a:t>Reinforcing replacement </a:t>
            </a:r>
            <a:r>
              <a:rPr lang="en-US" sz="2600" dirty="0" smtClean="0">
                <a:solidFill>
                  <a:schemeClr val="tx1"/>
                </a:solidFill>
                <a:latin typeface="Tahoma" panose="020B0604030504040204" pitchFamily="34" charset="0"/>
                <a:ea typeface="Tahoma" panose="020B0604030504040204" pitchFamily="34" charset="0"/>
                <a:cs typeface="Tahoma" panose="020B0604030504040204" pitchFamily="34" charset="0"/>
              </a:rPr>
              <a:t>behaviors</a:t>
            </a:r>
          </a:p>
          <a:p>
            <a:pPr lvl="2">
              <a:buClr>
                <a:schemeClr val="tx2">
                  <a:lumMod val="75000"/>
                </a:schemeClr>
              </a:buClr>
            </a:pP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Teaching </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in a strength-based </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way</a:t>
            </a:r>
            <a:endParaRPr lang="en-US" sz="2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lvl="1">
              <a:buClr>
                <a:schemeClr val="tx2">
                  <a:lumMod val="75000"/>
                </a:schemeClr>
              </a:buClr>
            </a:pP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Improving quality of life</a:t>
            </a:r>
          </a:p>
          <a:p>
            <a:pPr lvl="2">
              <a:buClr>
                <a:schemeClr val="tx2">
                  <a:lumMod val="75000"/>
                </a:schemeClr>
              </a:buClr>
            </a:pPr>
            <a:r>
              <a:rPr lang="en-US" sz="2600" dirty="0">
                <a:solidFill>
                  <a:schemeClr val="tx1"/>
                </a:solidFill>
                <a:latin typeface="Tahoma" panose="020B0604030504040204" pitchFamily="34" charset="0"/>
                <a:ea typeface="Tahoma" panose="020B0604030504040204" pitchFamily="34" charset="0"/>
                <a:cs typeface="Tahoma" panose="020B0604030504040204" pitchFamily="34" charset="0"/>
              </a:rPr>
              <a:t>Supporting the individual and helping them reach their full potential</a:t>
            </a:r>
          </a:p>
          <a:p>
            <a:pPr>
              <a:spcAft>
                <a:spcPts val="600"/>
              </a:spcAft>
              <a:buClr>
                <a:schemeClr val="tx2">
                  <a:lumMod val="75000"/>
                </a:schemeClr>
              </a:buClr>
            </a:pPr>
            <a:endParaRPr lang="en-US" sz="26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8" name="Date Placeholder 3"/>
          <p:cNvSpPr txBox="1">
            <a:spLocks/>
          </p:cNvSpPr>
          <p:nvPr/>
        </p:nvSpPr>
        <p:spPr bwMode="auto">
          <a:xfrm>
            <a:off x="5257800" y="60261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eaLnBrk="1" hangingPunct="1">
              <a:defRPr/>
            </a:pPr>
            <a:r>
              <a:rPr lang="en-US" altLang="en-US" sz="2000" b="1" dirty="0" smtClean="0">
                <a:solidFill>
                  <a:srgbClr val="333399"/>
                </a:solidFill>
                <a:latin typeface="Arial Narrow" pitchFamily="34" charset="0"/>
              </a:rPr>
              <a:t>Center for Excellence in Disabilities</a:t>
            </a:r>
          </a:p>
          <a:p>
            <a:pPr algn="r" eaLnBrk="1" hangingPunct="1">
              <a:defRPr/>
            </a:pPr>
            <a:r>
              <a:rPr lang="en-US" altLang="en-US" sz="2000" b="1" dirty="0" smtClean="0">
                <a:solidFill>
                  <a:srgbClr val="333399"/>
                </a:solidFill>
                <a:latin typeface="Arial Narrow" pitchFamily="34" charset="0"/>
              </a:rPr>
              <a:t>Positive Behavior Support Project</a:t>
            </a:r>
          </a:p>
        </p:txBody>
      </p:sp>
    </p:spTree>
    <p:extLst>
      <p:ext uri="{BB962C8B-B14F-4D97-AF65-F5344CB8AC3E}">
        <p14:creationId xmlns:p14="http://schemas.microsoft.com/office/powerpoint/2010/main" val="21554760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6324600" cy="990600"/>
          </a:xfrm>
        </p:spPr>
        <p:txBody>
          <a:bodyPr anchor="ctr">
            <a:noAutofit/>
          </a:bodyPr>
          <a:lstStyle/>
          <a:p>
            <a:pPr algn="ctr"/>
            <a:r>
              <a:rPr lang="en-US" sz="4800" dirty="0" smtClean="0">
                <a:latin typeface="Tahoma" panose="020B0604030504040204" pitchFamily="34" charset="0"/>
                <a:ea typeface="Tahoma" panose="020B0604030504040204" pitchFamily="34" charset="0"/>
                <a:cs typeface="Tahoma" panose="020B0604030504040204" pitchFamily="34" charset="0"/>
              </a:rPr>
              <a:t>ABCs of Behavior</a:t>
            </a:r>
            <a:endParaRPr lang="en-US" sz="4800"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128954" y="870020"/>
            <a:ext cx="8991600" cy="5078313"/>
          </a:xfrm>
          <a:prstGeom prst="rect">
            <a:avLst/>
          </a:prstGeom>
          <a:noFill/>
        </p:spPr>
        <p:txBody>
          <a:bodyPr wrap="square" rtlCol="0">
            <a:spAutoFit/>
          </a:bodyPr>
          <a:lstStyle/>
          <a:p>
            <a:r>
              <a:rPr lang="en-US" sz="3600" b="1" dirty="0" smtClean="0">
                <a:solidFill>
                  <a:srgbClr val="FF0000"/>
                </a:solidFill>
              </a:rPr>
              <a:t>A</a:t>
            </a:r>
            <a:r>
              <a:rPr lang="en-US" sz="3600" b="1" dirty="0" smtClean="0">
                <a:solidFill>
                  <a:prstClr val="black"/>
                </a:solidFill>
              </a:rPr>
              <a:t> – Antecedent (Triggers)</a:t>
            </a:r>
          </a:p>
          <a:p>
            <a:r>
              <a:rPr lang="en-US" sz="3600" b="1" dirty="0">
                <a:solidFill>
                  <a:prstClr val="black"/>
                </a:solidFill>
              </a:rPr>
              <a:t>	</a:t>
            </a:r>
            <a:r>
              <a:rPr lang="en-US" sz="3600" dirty="0" smtClean="0">
                <a:solidFill>
                  <a:prstClr val="black"/>
                </a:solidFill>
              </a:rPr>
              <a:t>What event causes the behavior to occur?</a:t>
            </a:r>
          </a:p>
          <a:p>
            <a:r>
              <a:rPr lang="en-US" sz="3600" b="1" dirty="0" smtClean="0">
                <a:solidFill>
                  <a:srgbClr val="FFC000"/>
                </a:solidFill>
              </a:rPr>
              <a:t>B</a:t>
            </a:r>
            <a:r>
              <a:rPr lang="en-US" sz="3600" b="1" dirty="0" smtClean="0">
                <a:solidFill>
                  <a:prstClr val="black"/>
                </a:solidFill>
              </a:rPr>
              <a:t> – Behavior (Target)</a:t>
            </a:r>
          </a:p>
          <a:p>
            <a:r>
              <a:rPr lang="en-US" sz="3600" b="1" dirty="0">
                <a:solidFill>
                  <a:prstClr val="black"/>
                </a:solidFill>
              </a:rPr>
              <a:t>	</a:t>
            </a:r>
            <a:r>
              <a:rPr lang="en-US" sz="3600" dirty="0" smtClean="0">
                <a:solidFill>
                  <a:prstClr val="black"/>
                </a:solidFill>
              </a:rPr>
              <a:t>What action we want to focus on and target?</a:t>
            </a:r>
          </a:p>
          <a:p>
            <a:r>
              <a:rPr lang="en-US" sz="3600" b="1" dirty="0" smtClean="0">
                <a:solidFill>
                  <a:srgbClr val="0070C0"/>
                </a:solidFill>
              </a:rPr>
              <a:t>C</a:t>
            </a:r>
            <a:r>
              <a:rPr lang="en-US" sz="3600" b="1" dirty="0" smtClean="0">
                <a:solidFill>
                  <a:prstClr val="black"/>
                </a:solidFill>
              </a:rPr>
              <a:t> – Consequence (Function)</a:t>
            </a:r>
          </a:p>
          <a:p>
            <a:r>
              <a:rPr lang="en-US" sz="3600" b="1" dirty="0">
                <a:solidFill>
                  <a:prstClr val="black"/>
                </a:solidFill>
              </a:rPr>
              <a:t>	</a:t>
            </a:r>
            <a:r>
              <a:rPr lang="en-US" sz="3600" dirty="0" smtClean="0">
                <a:solidFill>
                  <a:prstClr val="black"/>
                </a:solidFill>
              </a:rPr>
              <a:t>What does the person get or get away from as a result?</a:t>
            </a:r>
            <a:endParaRPr lang="en-US" sz="3600" dirty="0">
              <a:solidFill>
                <a:prstClr val="black"/>
              </a:solidFill>
            </a:endParaRPr>
          </a:p>
        </p:txBody>
      </p:sp>
      <p:sp>
        <p:nvSpPr>
          <p:cNvPr id="8" name="Date Placeholder 3"/>
          <p:cNvSpPr txBox="1">
            <a:spLocks/>
          </p:cNvSpPr>
          <p:nvPr/>
        </p:nvSpPr>
        <p:spPr bwMode="auto">
          <a:xfrm>
            <a:off x="5257800" y="60261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eaLnBrk="1" hangingPunct="1">
              <a:defRPr/>
            </a:pPr>
            <a:r>
              <a:rPr lang="en-US" altLang="en-US" sz="2000" b="1" dirty="0" smtClean="0">
                <a:solidFill>
                  <a:srgbClr val="333399"/>
                </a:solidFill>
                <a:latin typeface="Arial Narrow" pitchFamily="34" charset="0"/>
              </a:rPr>
              <a:t>Center for Excellence in Disabilities</a:t>
            </a:r>
          </a:p>
          <a:p>
            <a:pPr algn="r" eaLnBrk="1" hangingPunct="1">
              <a:defRPr/>
            </a:pPr>
            <a:r>
              <a:rPr lang="en-US" altLang="en-US" sz="2000" b="1" dirty="0" smtClean="0">
                <a:solidFill>
                  <a:srgbClr val="333399"/>
                </a:solidFill>
                <a:latin typeface="Arial Narrow" pitchFamily="34" charset="0"/>
              </a:rPr>
              <a:t>Positive Behavior Support Project</a:t>
            </a:r>
          </a:p>
        </p:txBody>
      </p:sp>
    </p:spTree>
    <p:extLst>
      <p:ext uri="{BB962C8B-B14F-4D97-AF65-F5344CB8AC3E}">
        <p14:creationId xmlns:p14="http://schemas.microsoft.com/office/powerpoint/2010/main" val="34442443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1">
                    <a:lumMod val="50000"/>
                  </a:schemeClr>
                </a:solidFill>
                <a:latin typeface="Georgia" panose="02040502050405020303" pitchFamily="18" charset="0"/>
              </a:rPr>
              <a:t>Our A-B-Cs are all connected…</a:t>
            </a:r>
            <a:endParaRPr lang="en-US" dirty="0">
              <a:solidFill>
                <a:schemeClr val="accent1">
                  <a:lumMod val="50000"/>
                </a:schemeClr>
              </a:solidFill>
              <a:latin typeface="Georgia" panose="02040502050405020303" pitchFamily="18" charset="0"/>
            </a:endParaRPr>
          </a:p>
        </p:txBody>
      </p:sp>
      <p:pic>
        <p:nvPicPr>
          <p:cNvPr id="6" name="Picture 5" descr="gears and figures all intertwined"/>
          <p:cNvPicPr>
            <a:picLocks noChangeAspect="1"/>
          </p:cNvPicPr>
          <p:nvPr/>
        </p:nvPicPr>
        <p:blipFill>
          <a:blip r:embed="rId3"/>
          <a:stretch>
            <a:fillRect/>
          </a:stretch>
        </p:blipFill>
        <p:spPr>
          <a:xfrm>
            <a:off x="1143000" y="1410958"/>
            <a:ext cx="7086600" cy="4427680"/>
          </a:xfrm>
          <a:prstGeom prst="rect">
            <a:avLst/>
          </a:prstGeom>
        </p:spPr>
      </p:pic>
    </p:spTree>
    <p:extLst>
      <p:ext uri="{BB962C8B-B14F-4D97-AF65-F5344CB8AC3E}">
        <p14:creationId xmlns:p14="http://schemas.microsoft.com/office/powerpoint/2010/main" val="33600871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40943" y="21579"/>
            <a:ext cx="6347713" cy="755274"/>
          </a:xfrm>
        </p:spPr>
        <p:txBody>
          <a:bodyPr>
            <a:normAutofit/>
          </a:bodyPr>
          <a:lstStyle/>
          <a:p>
            <a:pPr algn="ctr"/>
            <a:r>
              <a:rPr lang="en-US" dirty="0" smtClean="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Antecedents</a:t>
            </a:r>
            <a:endParaRPr lang="en-US"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449520" y="887190"/>
            <a:ext cx="8615403" cy="5321522"/>
          </a:xfrm>
        </p:spPr>
        <p:txBody>
          <a:bodyPr>
            <a:normAutofit/>
          </a:bodyPr>
          <a:lstStyle/>
          <a:p>
            <a:pPr>
              <a:buClr>
                <a:schemeClr val="tx2">
                  <a:lumMod val="75000"/>
                </a:schemeClr>
              </a:buClr>
            </a:pPr>
            <a:r>
              <a:rPr lang="en-US"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Events that occur before a behavior</a:t>
            </a:r>
          </a:p>
          <a:p>
            <a:pPr lvl="1">
              <a:buClr>
                <a:schemeClr val="tx2">
                  <a:lumMod val="75000"/>
                </a:schemeClr>
              </a:buClr>
            </a:pP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Slow Triggers - Things that create the beginnings of a “bad day” </a:t>
            </a:r>
          </a:p>
          <a:p>
            <a:pPr lvl="2">
              <a:buClr>
                <a:schemeClr val="tx2">
                  <a:lumMod val="75000"/>
                </a:schemeClr>
              </a:buClr>
            </a:pP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Feeling sick</a:t>
            </a:r>
          </a:p>
          <a:p>
            <a:pPr lvl="2">
              <a:buClr>
                <a:schemeClr val="tx2">
                  <a:lumMod val="75000"/>
                </a:schemeClr>
              </a:buClr>
            </a:pP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Being hungry</a:t>
            </a:r>
          </a:p>
          <a:p>
            <a:pPr lvl="2">
              <a:buClr>
                <a:schemeClr val="tx2">
                  <a:lumMod val="75000"/>
                </a:schemeClr>
              </a:buClr>
            </a:pP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Feeling tired</a:t>
            </a:r>
            <a:endParaRPr lang="en-US" sz="28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lvl="1">
              <a:buClr>
                <a:schemeClr val="tx2">
                  <a:lumMod val="75000"/>
                </a:schemeClr>
              </a:buClr>
            </a:pP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Fast Triggers –The straw that breaks the camel’s back; the immediate things that set off the behavior</a:t>
            </a:r>
          </a:p>
          <a:p>
            <a:pPr lvl="2">
              <a:buClr>
                <a:schemeClr val="tx2">
                  <a:lumMod val="75000"/>
                </a:schemeClr>
              </a:buClr>
            </a:pP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Loud noise</a:t>
            </a:r>
          </a:p>
          <a:p>
            <a:pPr lvl="2">
              <a:buClr>
                <a:schemeClr val="tx2">
                  <a:lumMod val="75000"/>
                </a:schemeClr>
              </a:buClr>
            </a:pP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Difficult task</a:t>
            </a:r>
          </a:p>
          <a:p>
            <a:pPr lvl="2">
              <a:buClr>
                <a:schemeClr val="tx2">
                  <a:lumMod val="75000"/>
                </a:schemeClr>
              </a:buClr>
            </a:pP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Not being able to do a task</a:t>
            </a:r>
          </a:p>
          <a:p>
            <a:endParaRPr lang="en-US"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8" name="Date Placeholder 3"/>
          <p:cNvSpPr txBox="1">
            <a:spLocks/>
          </p:cNvSpPr>
          <p:nvPr/>
        </p:nvSpPr>
        <p:spPr bwMode="auto">
          <a:xfrm>
            <a:off x="5257800" y="60261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eaLnBrk="1" hangingPunct="1">
              <a:defRPr/>
            </a:pPr>
            <a:r>
              <a:rPr lang="en-US" altLang="en-US" sz="2000" b="1" dirty="0" smtClean="0">
                <a:solidFill>
                  <a:srgbClr val="333399"/>
                </a:solidFill>
                <a:latin typeface="Arial Narrow" pitchFamily="34" charset="0"/>
              </a:rPr>
              <a:t>Center for Excellence in Disabilities</a:t>
            </a:r>
          </a:p>
          <a:p>
            <a:pPr algn="r" eaLnBrk="1" hangingPunct="1">
              <a:defRPr/>
            </a:pPr>
            <a:r>
              <a:rPr lang="en-US" altLang="en-US" sz="2000" b="1" dirty="0" smtClean="0">
                <a:solidFill>
                  <a:srgbClr val="333399"/>
                </a:solidFill>
                <a:latin typeface="Arial Narrow" pitchFamily="34" charset="0"/>
              </a:rPr>
              <a:t>Positive Behavior Support Project</a:t>
            </a:r>
          </a:p>
        </p:txBody>
      </p:sp>
      <p:pic>
        <p:nvPicPr>
          <p:cNvPr id="4" name="Picture 3" descr="grumpy cat about to eat at a table"/>
          <p:cNvPicPr>
            <a:picLocks noChangeAspect="1"/>
          </p:cNvPicPr>
          <p:nvPr/>
        </p:nvPicPr>
        <p:blipFill>
          <a:blip r:embed="rId4"/>
          <a:stretch>
            <a:fillRect/>
          </a:stretch>
        </p:blipFill>
        <p:spPr>
          <a:xfrm>
            <a:off x="6207423" y="1907904"/>
            <a:ext cx="2857500" cy="1600200"/>
          </a:xfrm>
          <a:prstGeom prst="rect">
            <a:avLst/>
          </a:prstGeom>
        </p:spPr>
      </p:pic>
      <p:pic>
        <p:nvPicPr>
          <p:cNvPr id="6" name="Picture 5" descr="cartoon angry face"/>
          <p:cNvPicPr>
            <a:picLocks noChangeAspect="1"/>
          </p:cNvPicPr>
          <p:nvPr/>
        </p:nvPicPr>
        <p:blipFill>
          <a:blip r:embed="rId5"/>
          <a:stretch>
            <a:fillRect/>
          </a:stretch>
        </p:blipFill>
        <p:spPr>
          <a:xfrm>
            <a:off x="6550919" y="4456641"/>
            <a:ext cx="2170508" cy="1386946"/>
          </a:xfrm>
          <a:prstGeom prst="rect">
            <a:avLst/>
          </a:prstGeom>
        </p:spPr>
      </p:pic>
    </p:spTree>
    <p:extLst>
      <p:ext uri="{BB962C8B-B14F-4D97-AF65-F5344CB8AC3E}">
        <p14:creationId xmlns:p14="http://schemas.microsoft.com/office/powerpoint/2010/main" val="25953431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a:xfrm>
            <a:off x="1905000" y="2"/>
            <a:ext cx="5001934" cy="836470"/>
          </a:xfrm>
        </p:spPr>
        <p:txBody>
          <a:bodyPr>
            <a:normAutofit/>
          </a:bodyPr>
          <a:lstStyle/>
          <a:p>
            <a:pPr algn="ctr" eaLnBrk="1" hangingPunct="1">
              <a:defRPr/>
            </a:pPr>
            <a:r>
              <a:rPr lang="en-US" sz="4400"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Power Struggles</a:t>
            </a:r>
          </a:p>
        </p:txBody>
      </p:sp>
      <p:sp>
        <p:nvSpPr>
          <p:cNvPr id="394243" name="Rectangle 3"/>
          <p:cNvSpPr>
            <a:spLocks noGrp="1" noChangeArrowheads="1"/>
          </p:cNvSpPr>
          <p:nvPr>
            <p:ph type="body" sz="half" idx="1"/>
          </p:nvPr>
        </p:nvSpPr>
        <p:spPr>
          <a:xfrm>
            <a:off x="304800" y="990600"/>
            <a:ext cx="4923971" cy="4845290"/>
          </a:xfrm>
        </p:spPr>
        <p:txBody>
          <a:bodyPr>
            <a:noAutofit/>
          </a:bodyPr>
          <a:lstStyle/>
          <a:p>
            <a:pPr eaLnBrk="1" hangingPunct="1">
              <a:buFont typeface="Wingdings" panose="05000000000000000000" pitchFamily="2" charset="2"/>
              <a:buNone/>
              <a:defRPr/>
            </a:pPr>
            <a:r>
              <a:rPr lang="en-US" sz="3100" dirty="0" smtClean="0">
                <a:solidFill>
                  <a:schemeClr val="tx1"/>
                </a:solidFill>
                <a:latin typeface="Tahoma" panose="020B0604030504040204" pitchFamily="34" charset="0"/>
                <a:ea typeface="Tahoma" panose="020B0604030504040204" pitchFamily="34" charset="0"/>
                <a:cs typeface="Tahoma" panose="020B0604030504040204" pitchFamily="34" charset="0"/>
              </a:rPr>
              <a:t>A situation where a person who believes he or she is in control feels threatened by the perceived confrontational action of another person and responds negatively in an effort to regain control. </a:t>
            </a:r>
          </a:p>
          <a:p>
            <a:pPr eaLnBrk="1" hangingPunct="1">
              <a:buFont typeface="Wingdings" panose="05000000000000000000" pitchFamily="2" charset="2"/>
              <a:buNone/>
              <a:defRPr/>
            </a:pPr>
            <a:endParaRPr lang="en-US" sz="31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anose="05000000000000000000" pitchFamily="2" charset="2"/>
              <a:buNone/>
              <a:defRPr/>
            </a:pPr>
            <a:endParaRPr lang="en-US" sz="31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7" name="Date Placeholder 3"/>
          <p:cNvSpPr txBox="1">
            <a:spLocks/>
          </p:cNvSpPr>
          <p:nvPr/>
        </p:nvSpPr>
        <p:spPr bwMode="auto">
          <a:xfrm>
            <a:off x="5257800" y="60261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eaLnBrk="1" hangingPunct="1">
              <a:defRPr/>
            </a:pPr>
            <a:r>
              <a:rPr lang="en-US" altLang="en-US" sz="2000" b="1" dirty="0" smtClean="0">
                <a:solidFill>
                  <a:srgbClr val="333399"/>
                </a:solidFill>
                <a:latin typeface="Arial Narrow" pitchFamily="34" charset="0"/>
              </a:rPr>
              <a:t>Center for Excellence in Disabilities</a:t>
            </a:r>
          </a:p>
          <a:p>
            <a:pPr algn="r" eaLnBrk="1" hangingPunct="1">
              <a:defRPr/>
            </a:pPr>
            <a:r>
              <a:rPr lang="en-US" altLang="en-US" sz="2000" b="1" dirty="0" smtClean="0">
                <a:solidFill>
                  <a:srgbClr val="333399"/>
                </a:solidFill>
                <a:latin typeface="Arial Narrow" pitchFamily="34" charset="0"/>
              </a:rPr>
              <a:t>Positive Behavior Support Project</a:t>
            </a:r>
          </a:p>
        </p:txBody>
      </p:sp>
      <p:pic>
        <p:nvPicPr>
          <p:cNvPr id="2" name="Picture 1" descr="Silouette faces yelling at each other"/>
          <p:cNvPicPr>
            <a:picLocks noChangeAspect="1"/>
          </p:cNvPicPr>
          <p:nvPr/>
        </p:nvPicPr>
        <p:blipFill>
          <a:blip r:embed="rId4"/>
          <a:stretch>
            <a:fillRect/>
          </a:stretch>
        </p:blipFill>
        <p:spPr>
          <a:xfrm>
            <a:off x="5806642" y="1981200"/>
            <a:ext cx="3241550" cy="2338387"/>
          </a:xfrm>
          <a:prstGeom prst="rect">
            <a:avLst/>
          </a:prstGeom>
        </p:spPr>
      </p:pic>
    </p:spTree>
    <p:extLst>
      <p:ext uri="{BB962C8B-B14F-4D97-AF65-F5344CB8AC3E}">
        <p14:creationId xmlns:p14="http://schemas.microsoft.com/office/powerpoint/2010/main" val="33660257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sp>
        <p:nvSpPr>
          <p:cNvPr id="410626" name="Rectangle 2"/>
          <p:cNvSpPr>
            <a:spLocks noGrp="1" noChangeArrowheads="1"/>
          </p:cNvSpPr>
          <p:nvPr>
            <p:ph type="title"/>
          </p:nvPr>
        </p:nvSpPr>
        <p:spPr>
          <a:xfrm>
            <a:off x="-14156" y="7257"/>
            <a:ext cx="9158156" cy="767443"/>
          </a:xfrm>
        </p:spPr>
        <p:txBody>
          <a:bodyPr>
            <a:noAutofit/>
          </a:bodyPr>
          <a:lstStyle/>
          <a:p>
            <a:pPr algn="ctr" eaLnBrk="1" hangingPunct="1">
              <a:defRPr/>
            </a:pPr>
            <a:r>
              <a:rPr lang="en-US" sz="3200"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a:r>
            <a:br>
              <a:rPr lang="en-US" sz="3200"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br>
            <a:r>
              <a:rPr lang="en-US" sz="3200"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You Know </a:t>
            </a:r>
            <a:r>
              <a:rPr lang="en-US" sz="32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I</a:t>
            </a:r>
            <a:r>
              <a:rPr lang="en-US" sz="3200"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t’s a Power Struggle When You </a:t>
            </a:r>
            <a:r>
              <a:rPr lang="en-US" sz="32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F</a:t>
            </a:r>
            <a:r>
              <a:rPr lang="en-US" sz="3200"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eel…</a:t>
            </a:r>
          </a:p>
        </p:txBody>
      </p:sp>
      <p:sp>
        <p:nvSpPr>
          <p:cNvPr id="410627" name="Rectangle 3"/>
          <p:cNvSpPr>
            <a:spLocks noGrp="1" noChangeArrowheads="1"/>
          </p:cNvSpPr>
          <p:nvPr>
            <p:ph type="body" sz="half" idx="1"/>
          </p:nvPr>
        </p:nvSpPr>
        <p:spPr>
          <a:xfrm>
            <a:off x="152400" y="1095375"/>
            <a:ext cx="5105400" cy="5762625"/>
          </a:xfrm>
        </p:spPr>
        <p:txBody>
          <a:bodyPr/>
          <a:lstStyle/>
          <a:p>
            <a:pPr eaLnBrk="1" hangingPunct="1">
              <a:buClr>
                <a:schemeClr val="tx2">
                  <a:lumMod val="75000"/>
                </a:schemeClr>
              </a:buClr>
              <a:defRPr/>
            </a:pPr>
            <a:r>
              <a:rPr lang="en-US" sz="3200" dirty="0" smtClean="0">
                <a:solidFill>
                  <a:schemeClr val="tx1"/>
                </a:solidFill>
                <a:latin typeface="Tahoma" panose="020B0604030504040204" pitchFamily="34" charset="0"/>
                <a:ea typeface="Tahoma" panose="020B0604030504040204" pitchFamily="34" charset="0"/>
                <a:cs typeface="Tahoma" panose="020B0604030504040204" pitchFamily="34" charset="0"/>
              </a:rPr>
              <a:t>Provoked</a:t>
            </a:r>
          </a:p>
          <a:p>
            <a:pPr eaLnBrk="1" hangingPunct="1">
              <a:buClr>
                <a:schemeClr val="tx2">
                  <a:lumMod val="75000"/>
                </a:schemeClr>
              </a:buClr>
              <a:defRPr/>
            </a:pPr>
            <a:r>
              <a:rPr lang="en-US" sz="3200" dirty="0" smtClean="0">
                <a:solidFill>
                  <a:schemeClr val="tx1"/>
                </a:solidFill>
                <a:latin typeface="Tahoma" panose="020B0604030504040204" pitchFamily="34" charset="0"/>
                <a:ea typeface="Tahoma" panose="020B0604030504040204" pitchFamily="34" charset="0"/>
                <a:cs typeface="Tahoma" panose="020B0604030504040204" pitchFamily="34" charset="0"/>
              </a:rPr>
              <a:t>You want to control another person</a:t>
            </a:r>
          </a:p>
          <a:p>
            <a:pPr eaLnBrk="1" hangingPunct="1">
              <a:buClr>
                <a:schemeClr val="tx2">
                  <a:lumMod val="75000"/>
                </a:schemeClr>
              </a:buClr>
              <a:defRPr/>
            </a:pPr>
            <a:r>
              <a:rPr lang="en-US" sz="3200" dirty="0" smtClean="0">
                <a:solidFill>
                  <a:schemeClr val="tx1"/>
                </a:solidFill>
                <a:latin typeface="Tahoma" panose="020B0604030504040204" pitchFamily="34" charset="0"/>
                <a:ea typeface="Tahoma" panose="020B0604030504040204" pitchFamily="34" charset="0"/>
                <a:cs typeface="Tahoma" panose="020B0604030504040204" pitchFamily="34" charset="0"/>
              </a:rPr>
              <a:t>Challenged</a:t>
            </a:r>
          </a:p>
          <a:p>
            <a:pPr eaLnBrk="1" hangingPunct="1">
              <a:buClr>
                <a:schemeClr val="tx2">
                  <a:lumMod val="75000"/>
                </a:schemeClr>
              </a:buClr>
              <a:defRPr/>
            </a:pPr>
            <a:r>
              <a:rPr lang="en-US" sz="3200" dirty="0" smtClean="0">
                <a:solidFill>
                  <a:schemeClr val="tx1"/>
                </a:solidFill>
                <a:latin typeface="Tahoma" panose="020B0604030504040204" pitchFamily="34" charset="0"/>
                <a:ea typeface="Tahoma" panose="020B0604030504040204" pitchFamily="34" charset="0"/>
                <a:cs typeface="Tahoma" panose="020B0604030504040204" pitchFamily="34" charset="0"/>
              </a:rPr>
              <a:t>Like saying,</a:t>
            </a:r>
          </a:p>
          <a:p>
            <a:pPr lvl="1">
              <a:buClr>
                <a:schemeClr val="tx2">
                  <a:lumMod val="75000"/>
                </a:schemeClr>
              </a:buClr>
              <a:defRPr/>
            </a:pPr>
            <a:r>
              <a:rPr lang="en-US"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“I’ll make you do it”</a:t>
            </a:r>
          </a:p>
          <a:p>
            <a:pPr lvl="1">
              <a:buClr>
                <a:schemeClr val="tx2">
                  <a:lumMod val="75000"/>
                </a:schemeClr>
              </a:buClr>
              <a:defRPr/>
            </a:pPr>
            <a:r>
              <a:rPr lang="en-US"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“You can’t get away with that”</a:t>
            </a:r>
          </a:p>
          <a:p>
            <a:pPr eaLnBrk="1" hangingPunct="1">
              <a:buFont typeface="Wingdings" panose="05000000000000000000" pitchFamily="2" charset="2"/>
              <a:buNone/>
              <a:defRPr/>
            </a:pPr>
            <a:endParaRPr lang="en-US" sz="28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anose="05000000000000000000" pitchFamily="2" charset="2"/>
              <a:buNone/>
              <a:defRPr/>
            </a:pPr>
            <a:endParaRPr lang="en-US" sz="28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20484" name="Picture 4" descr="siloutte of people sitting opposite directions on a couch"/>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882662" y="1371600"/>
            <a:ext cx="4032738" cy="3276600"/>
          </a:xfrm>
          <a:noFill/>
          <a:extLst>
            <a:ext uri="{909E8E84-426E-40DD-AFC4-6F175D3DCCD1}">
              <a14:hiddenFill xmlns:a14="http://schemas.microsoft.com/office/drawing/2010/main">
                <a:solidFill>
                  <a:srgbClr val="FFFFFF"/>
                </a:solidFill>
              </a14:hiddenFill>
            </a:ext>
          </a:extLst>
        </p:spPr>
      </p:pic>
      <p:sp>
        <p:nvSpPr>
          <p:cNvPr id="7" name="Date Placeholder 3"/>
          <p:cNvSpPr txBox="1">
            <a:spLocks/>
          </p:cNvSpPr>
          <p:nvPr/>
        </p:nvSpPr>
        <p:spPr bwMode="auto">
          <a:xfrm>
            <a:off x="5257800" y="60261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eaLnBrk="1" hangingPunct="1">
              <a:defRPr/>
            </a:pPr>
            <a:r>
              <a:rPr lang="en-US" altLang="en-US" sz="2000" b="1" dirty="0" smtClean="0">
                <a:solidFill>
                  <a:srgbClr val="333399"/>
                </a:solidFill>
                <a:latin typeface="Arial Narrow" pitchFamily="34" charset="0"/>
              </a:rPr>
              <a:t>Center for Excellence in Disabilities</a:t>
            </a:r>
          </a:p>
          <a:p>
            <a:pPr algn="r" eaLnBrk="1" hangingPunct="1">
              <a:defRPr/>
            </a:pPr>
            <a:r>
              <a:rPr lang="en-US" altLang="en-US" sz="2000" b="1" dirty="0" smtClean="0">
                <a:solidFill>
                  <a:srgbClr val="333399"/>
                </a:solidFill>
                <a:latin typeface="Arial Narrow" pitchFamily="34" charset="0"/>
              </a:rPr>
              <a:t>Positive Behavior Support Project</a:t>
            </a:r>
          </a:p>
        </p:txBody>
      </p:sp>
    </p:spTree>
    <p:extLst>
      <p:ext uri="{BB962C8B-B14F-4D97-AF65-F5344CB8AC3E}">
        <p14:creationId xmlns:p14="http://schemas.microsoft.com/office/powerpoint/2010/main" val="25677155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57" y="0"/>
            <a:ext cx="8915400" cy="1066800"/>
          </a:xfrm>
        </p:spPr>
        <p:txBody>
          <a:bodyPr>
            <a:normAutofit fontScale="90000"/>
          </a:bodyPr>
          <a:lstStyle/>
          <a:p>
            <a:pPr algn="ctr"/>
            <a:r>
              <a:rPr lang="en-US"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a:r>
            <a:br>
              <a:rPr lang="en-US"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br>
            <a:r>
              <a:rPr lang="en-US" sz="5300"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How to</a:t>
            </a:r>
            <a:r>
              <a:rPr lang="en-US" sz="53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5300" b="1"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Avoid</a:t>
            </a:r>
            <a:r>
              <a:rPr lang="en-US" sz="5300"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a </a:t>
            </a:r>
            <a:r>
              <a:rPr lang="en-US" sz="5300" i="1"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Power Struggle</a:t>
            </a:r>
            <a:endParaRPr lang="en-US" sz="4900" i="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 Placeholder 2"/>
          <p:cNvSpPr>
            <a:spLocks noGrp="1"/>
          </p:cNvSpPr>
          <p:nvPr>
            <p:ph type="body" sz="half" idx="1"/>
          </p:nvPr>
        </p:nvSpPr>
        <p:spPr>
          <a:xfrm>
            <a:off x="297542" y="1333046"/>
            <a:ext cx="8846457" cy="5029200"/>
          </a:xfrm>
        </p:spPr>
        <p:txBody>
          <a:bodyPr>
            <a:normAutofit/>
          </a:bodyPr>
          <a:lstStyle/>
          <a:p>
            <a:pPr>
              <a:buClr>
                <a:schemeClr val="tx2">
                  <a:lumMod val="75000"/>
                </a:schemeClr>
              </a:buClr>
            </a:pPr>
            <a:r>
              <a:rPr lang="en-US" sz="3200" dirty="0" smtClean="0">
                <a:solidFill>
                  <a:schemeClr val="tx1"/>
                </a:solidFill>
                <a:latin typeface="Tahoma" panose="020B0604030504040204" pitchFamily="34" charset="0"/>
                <a:ea typeface="Tahoma" panose="020B0604030504040204" pitchFamily="34" charset="0"/>
                <a:cs typeface="Tahoma" panose="020B0604030504040204" pitchFamily="34" charset="0"/>
              </a:rPr>
              <a:t>Appear </a:t>
            </a: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c</a:t>
            </a:r>
            <a:r>
              <a:rPr lang="en-US" sz="3200" dirty="0" smtClean="0">
                <a:solidFill>
                  <a:schemeClr val="tx1"/>
                </a:solidFill>
                <a:latin typeface="Tahoma" panose="020B0604030504040204" pitchFamily="34" charset="0"/>
                <a:ea typeface="Tahoma" panose="020B0604030504040204" pitchFamily="34" charset="0"/>
                <a:cs typeface="Tahoma" panose="020B0604030504040204" pitchFamily="34" charset="0"/>
              </a:rPr>
              <a:t>alm</a:t>
            </a:r>
          </a:p>
          <a:p>
            <a:pPr>
              <a:buClr>
                <a:schemeClr val="tx2">
                  <a:lumMod val="75000"/>
                </a:schemeClr>
              </a:buClr>
            </a:pPr>
            <a:r>
              <a:rPr lang="en-US" sz="3200" dirty="0" smtClean="0">
                <a:solidFill>
                  <a:schemeClr val="tx1"/>
                </a:solidFill>
                <a:latin typeface="Tahoma" panose="020B0604030504040204" pitchFamily="34" charset="0"/>
                <a:ea typeface="Tahoma" panose="020B0604030504040204" pitchFamily="34" charset="0"/>
                <a:cs typeface="Tahoma" panose="020B0604030504040204" pitchFamily="34" charset="0"/>
              </a:rPr>
              <a:t>Speak quietly and slowly</a:t>
            </a:r>
          </a:p>
          <a:p>
            <a:pPr>
              <a:buClr>
                <a:schemeClr val="tx2">
                  <a:lumMod val="75000"/>
                </a:schemeClr>
              </a:buClr>
            </a:pPr>
            <a:r>
              <a:rPr lang="en-US" sz="3200" dirty="0" smtClean="0">
                <a:solidFill>
                  <a:schemeClr val="tx1"/>
                </a:solidFill>
                <a:latin typeface="Tahoma" panose="020B0604030504040204" pitchFamily="34" charset="0"/>
                <a:ea typeface="Tahoma" panose="020B0604030504040204" pitchFamily="34" charset="0"/>
                <a:cs typeface="Tahoma" panose="020B0604030504040204" pitchFamily="34" charset="0"/>
              </a:rPr>
              <a:t>Sit down—don’t tower over the other person!</a:t>
            </a:r>
          </a:p>
          <a:p>
            <a:pPr lvl="1">
              <a:buClr>
                <a:schemeClr val="tx2">
                  <a:lumMod val="75000"/>
                </a:schemeClr>
              </a:buClr>
            </a:pPr>
            <a:r>
              <a:rPr lang="en-US"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Non-threatening body </a:t>
            </a: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l</a:t>
            </a:r>
            <a:r>
              <a:rPr lang="en-US"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anguage</a:t>
            </a:r>
          </a:p>
          <a:p>
            <a:pPr>
              <a:buClr>
                <a:schemeClr val="tx2">
                  <a:lumMod val="75000"/>
                </a:schemeClr>
              </a:buClr>
            </a:pPr>
            <a:r>
              <a:rPr lang="en-US" sz="3200" dirty="0" smtClean="0">
                <a:solidFill>
                  <a:schemeClr val="tx1"/>
                </a:solidFill>
                <a:latin typeface="Tahoma" panose="020B0604030504040204" pitchFamily="34" charset="0"/>
                <a:ea typeface="Tahoma" panose="020B0604030504040204" pitchFamily="34" charset="0"/>
                <a:cs typeface="Tahoma" panose="020B0604030504040204" pitchFamily="34" charset="0"/>
              </a:rPr>
              <a:t>Eye contact without staring</a:t>
            </a:r>
          </a:p>
          <a:p>
            <a:pPr>
              <a:buClr>
                <a:schemeClr val="tx2">
                  <a:lumMod val="75000"/>
                </a:schemeClr>
              </a:buClr>
            </a:pPr>
            <a:r>
              <a:rPr lang="en-US" sz="3200" dirty="0" smtClean="0">
                <a:solidFill>
                  <a:schemeClr val="tx1"/>
                </a:solidFill>
                <a:latin typeface="Tahoma" panose="020B0604030504040204" pitchFamily="34" charset="0"/>
                <a:ea typeface="Tahoma" panose="020B0604030504040204" pitchFamily="34" charset="0"/>
                <a:cs typeface="Tahoma" panose="020B0604030504040204" pitchFamily="34" charset="0"/>
              </a:rPr>
              <a:t>Be aware of triggers--t</a:t>
            </a:r>
            <a:r>
              <a:rPr lang="en-US"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heirs and yours</a:t>
            </a:r>
          </a:p>
          <a:p>
            <a:pPr>
              <a:buClr>
                <a:schemeClr val="tx2">
                  <a:lumMod val="75000"/>
                </a:schemeClr>
              </a:buClr>
            </a:pPr>
            <a:r>
              <a:rPr lang="en-US" sz="3200" dirty="0" smtClean="0">
                <a:solidFill>
                  <a:schemeClr val="tx1"/>
                </a:solidFill>
                <a:latin typeface="Tahoma" panose="020B0604030504040204" pitchFamily="34" charset="0"/>
                <a:ea typeface="Tahoma" panose="020B0604030504040204" pitchFamily="34" charset="0"/>
                <a:cs typeface="Tahoma" panose="020B0604030504040204" pitchFamily="34" charset="0"/>
              </a:rPr>
              <a:t>Offer choices, don’t give </a:t>
            </a: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o</a:t>
            </a:r>
            <a:r>
              <a:rPr lang="en-US" sz="3200" dirty="0" smtClean="0">
                <a:solidFill>
                  <a:schemeClr val="tx1"/>
                </a:solidFill>
                <a:latin typeface="Tahoma" panose="020B0604030504040204" pitchFamily="34" charset="0"/>
                <a:ea typeface="Tahoma" panose="020B0604030504040204" pitchFamily="34" charset="0"/>
                <a:cs typeface="Tahoma" panose="020B0604030504040204" pitchFamily="34" charset="0"/>
              </a:rPr>
              <a:t>rders</a:t>
            </a:r>
          </a:p>
        </p:txBody>
      </p:sp>
      <p:sp>
        <p:nvSpPr>
          <p:cNvPr id="7" name="Date Placeholder 3"/>
          <p:cNvSpPr txBox="1">
            <a:spLocks/>
          </p:cNvSpPr>
          <p:nvPr/>
        </p:nvSpPr>
        <p:spPr bwMode="auto">
          <a:xfrm>
            <a:off x="5257800" y="60261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eaLnBrk="1" hangingPunct="1">
              <a:defRPr/>
            </a:pPr>
            <a:r>
              <a:rPr lang="en-US" altLang="en-US" sz="2000" b="1" dirty="0" smtClean="0">
                <a:solidFill>
                  <a:srgbClr val="333399"/>
                </a:solidFill>
                <a:latin typeface="Arial Narrow" pitchFamily="34" charset="0"/>
              </a:rPr>
              <a:t>Center for Excellence in Disabilities</a:t>
            </a:r>
          </a:p>
          <a:p>
            <a:pPr algn="r" eaLnBrk="1" hangingPunct="1">
              <a:defRPr/>
            </a:pPr>
            <a:r>
              <a:rPr lang="en-US" altLang="en-US" sz="2000" b="1" dirty="0" smtClean="0">
                <a:solidFill>
                  <a:srgbClr val="333399"/>
                </a:solidFill>
                <a:latin typeface="Arial Narrow" pitchFamily="34" charset="0"/>
              </a:rPr>
              <a:t>Positive Behavior Support Project</a:t>
            </a:r>
          </a:p>
        </p:txBody>
      </p:sp>
    </p:spTree>
    <p:extLst>
      <p:ext uri="{BB962C8B-B14F-4D97-AF65-F5344CB8AC3E}">
        <p14:creationId xmlns:p14="http://schemas.microsoft.com/office/powerpoint/2010/main" val="23610314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fontScale="90000"/>
          </a:bodyPr>
          <a:lstStyle/>
          <a:p>
            <a:pPr algn="ctr"/>
            <a:r>
              <a:rPr lang="en-US"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a:r>
            <a:br>
              <a:rPr lang="en-US"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br>
            <a:r>
              <a:rPr lang="en-US" sz="53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How to </a:t>
            </a:r>
            <a:r>
              <a:rPr lang="en-US" sz="53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Avoid</a:t>
            </a:r>
            <a:r>
              <a:rPr lang="en-US" sz="53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a </a:t>
            </a:r>
            <a:r>
              <a:rPr lang="en-US" sz="5300" i="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Power Struggle</a:t>
            </a:r>
            <a:endParaRPr lang="en-US" sz="48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4" name="Content Placeholder 3"/>
          <p:cNvSpPr>
            <a:spLocks noGrp="1"/>
          </p:cNvSpPr>
          <p:nvPr>
            <p:ph sz="half" idx="2"/>
          </p:nvPr>
        </p:nvSpPr>
        <p:spPr>
          <a:xfrm>
            <a:off x="228600" y="1229077"/>
            <a:ext cx="8839200" cy="4639332"/>
          </a:xfrm>
        </p:spPr>
        <p:txBody>
          <a:bodyPr>
            <a:normAutofit/>
          </a:bodyPr>
          <a:lstStyle/>
          <a:p>
            <a:pPr>
              <a:buClr>
                <a:schemeClr val="tx2">
                  <a:lumMod val="75000"/>
                </a:schemeClr>
              </a:buClr>
            </a:pPr>
            <a:r>
              <a:rPr lang="en-US" sz="3200" dirty="0" smtClean="0">
                <a:solidFill>
                  <a:schemeClr val="tx1"/>
                </a:solidFill>
                <a:latin typeface="Tahoma" panose="020B0604030504040204" pitchFamily="34" charset="0"/>
                <a:ea typeface="Tahoma" panose="020B0604030504040204" pitchFamily="34" charset="0"/>
                <a:cs typeface="Tahoma" panose="020B0604030504040204" pitchFamily="34" charset="0"/>
              </a:rPr>
              <a:t>Listen to gain </a:t>
            </a: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t</a:t>
            </a:r>
            <a:r>
              <a:rPr lang="en-US" sz="3200" dirty="0" smtClean="0">
                <a:solidFill>
                  <a:schemeClr val="tx1"/>
                </a:solidFill>
                <a:latin typeface="Tahoma" panose="020B0604030504040204" pitchFamily="34" charset="0"/>
                <a:ea typeface="Tahoma" panose="020B0604030504040204" pitchFamily="34" charset="0"/>
                <a:cs typeface="Tahoma" panose="020B0604030504040204" pitchFamily="34" charset="0"/>
              </a:rPr>
              <a:t>rust</a:t>
            </a:r>
          </a:p>
          <a:p>
            <a:pPr lvl="1">
              <a:buClr>
                <a:schemeClr val="tx2">
                  <a:lumMod val="75000"/>
                </a:schemeClr>
              </a:buClr>
            </a:pPr>
            <a:r>
              <a:rPr lang="en-US" sz="3200" dirty="0" smtClean="0">
                <a:solidFill>
                  <a:schemeClr val="tx1"/>
                </a:solidFill>
                <a:latin typeface="Tahoma" panose="020B0604030504040204" pitchFamily="34" charset="0"/>
                <a:ea typeface="Tahoma" panose="020B0604030504040204" pitchFamily="34" charset="0"/>
                <a:cs typeface="Tahoma" panose="020B0604030504040204" pitchFamily="34" charset="0"/>
              </a:rPr>
              <a:t>Try to put yourself in their shoes for the situation</a:t>
            </a:r>
          </a:p>
          <a:p>
            <a:pPr>
              <a:buClr>
                <a:schemeClr val="tx2">
                  <a:lumMod val="75000"/>
                </a:schemeClr>
              </a:buClr>
            </a:pPr>
            <a:r>
              <a:rPr lang="en-US" sz="3200" dirty="0" smtClean="0">
                <a:solidFill>
                  <a:schemeClr val="tx1"/>
                </a:solidFill>
                <a:latin typeface="Tahoma" panose="020B0604030504040204" pitchFamily="34" charset="0"/>
                <a:ea typeface="Tahoma" panose="020B0604030504040204" pitchFamily="34" charset="0"/>
                <a:cs typeface="Tahoma" panose="020B0604030504040204" pitchFamily="34" charset="0"/>
              </a:rPr>
              <a:t>Find something to agree </a:t>
            </a: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a</a:t>
            </a:r>
            <a:r>
              <a:rPr lang="en-US" sz="3200" dirty="0" smtClean="0">
                <a:solidFill>
                  <a:schemeClr val="tx1"/>
                </a:solidFill>
                <a:latin typeface="Tahoma" panose="020B0604030504040204" pitchFamily="34" charset="0"/>
                <a:ea typeface="Tahoma" panose="020B0604030504040204" pitchFamily="34" charset="0"/>
                <a:cs typeface="Tahoma" panose="020B0604030504040204" pitchFamily="34" charset="0"/>
              </a:rPr>
              <a:t>bout</a:t>
            </a:r>
          </a:p>
          <a:p>
            <a:pPr lvl="1">
              <a:buClr>
                <a:schemeClr val="tx2">
                  <a:lumMod val="75000"/>
                </a:schemeClr>
              </a:buClr>
            </a:pPr>
            <a:r>
              <a:rPr lang="en-US" sz="3200" dirty="0" smtClean="0">
                <a:solidFill>
                  <a:schemeClr val="tx1"/>
                </a:solidFill>
                <a:latin typeface="Tahoma" panose="020B0604030504040204" pitchFamily="34" charset="0"/>
                <a:ea typeface="Tahoma" panose="020B0604030504040204" pitchFamily="34" charset="0"/>
                <a:cs typeface="Tahoma" panose="020B0604030504040204" pitchFamily="34" charset="0"/>
              </a:rPr>
              <a:t>Praise the good</a:t>
            </a:r>
          </a:p>
          <a:p>
            <a:pPr>
              <a:buClr>
                <a:schemeClr val="tx2">
                  <a:lumMod val="75000"/>
                </a:schemeClr>
              </a:buClr>
            </a:pPr>
            <a:r>
              <a:rPr lang="en-US" sz="3200" dirty="0" smtClean="0">
                <a:solidFill>
                  <a:schemeClr val="tx1"/>
                </a:solidFill>
                <a:latin typeface="Tahoma" panose="020B0604030504040204" pitchFamily="34" charset="0"/>
                <a:ea typeface="Tahoma" panose="020B0604030504040204" pitchFamily="34" charset="0"/>
                <a:cs typeface="Tahoma" panose="020B0604030504040204" pitchFamily="34" charset="0"/>
              </a:rPr>
              <a:t>Use </a:t>
            </a: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h</a:t>
            </a:r>
            <a:r>
              <a:rPr lang="en-US" sz="3200" dirty="0" smtClean="0">
                <a:solidFill>
                  <a:schemeClr val="tx1"/>
                </a:solidFill>
                <a:latin typeface="Tahoma" panose="020B0604030504040204" pitchFamily="34" charset="0"/>
                <a:ea typeface="Tahoma" panose="020B0604030504040204" pitchFamily="34" charset="0"/>
                <a:cs typeface="Tahoma" panose="020B0604030504040204" pitchFamily="34" charset="0"/>
              </a:rPr>
              <a:t>umor appropriately</a:t>
            </a:r>
          </a:p>
          <a:p>
            <a:pPr>
              <a:buClr>
                <a:schemeClr val="tx2">
                  <a:lumMod val="75000"/>
                </a:schemeClr>
              </a:buClr>
            </a:pPr>
            <a:r>
              <a:rPr lang="en-US" sz="3200" dirty="0" smtClean="0">
                <a:solidFill>
                  <a:schemeClr val="tx1"/>
                </a:solidFill>
                <a:latin typeface="Tahoma" panose="020B0604030504040204" pitchFamily="34" charset="0"/>
                <a:ea typeface="Tahoma" panose="020B0604030504040204" pitchFamily="34" charset="0"/>
                <a:cs typeface="Tahoma" panose="020B0604030504040204" pitchFamily="34" charset="0"/>
              </a:rPr>
              <a:t>Make the person part of the solution</a:t>
            </a:r>
          </a:p>
        </p:txBody>
      </p:sp>
      <p:sp>
        <p:nvSpPr>
          <p:cNvPr id="7" name="Date Placeholder 3"/>
          <p:cNvSpPr txBox="1">
            <a:spLocks/>
          </p:cNvSpPr>
          <p:nvPr/>
        </p:nvSpPr>
        <p:spPr bwMode="auto">
          <a:xfrm>
            <a:off x="5257800" y="60261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eaLnBrk="1" hangingPunct="1">
              <a:defRPr/>
            </a:pPr>
            <a:r>
              <a:rPr lang="en-US" altLang="en-US" sz="2000" b="1" dirty="0" smtClean="0">
                <a:solidFill>
                  <a:srgbClr val="333399"/>
                </a:solidFill>
                <a:latin typeface="Arial Narrow" pitchFamily="34" charset="0"/>
              </a:rPr>
              <a:t>Center for Excellence in Disabilities</a:t>
            </a:r>
          </a:p>
          <a:p>
            <a:pPr algn="r" eaLnBrk="1" hangingPunct="1">
              <a:defRPr/>
            </a:pPr>
            <a:r>
              <a:rPr lang="en-US" altLang="en-US" sz="2000" b="1" dirty="0" smtClean="0">
                <a:solidFill>
                  <a:srgbClr val="333399"/>
                </a:solidFill>
                <a:latin typeface="Arial Narrow" pitchFamily="34" charset="0"/>
              </a:rPr>
              <a:t>Positive Behavior Support Project</a:t>
            </a:r>
          </a:p>
        </p:txBody>
      </p:sp>
    </p:spTree>
    <p:extLst>
      <p:ext uri="{BB962C8B-B14F-4D97-AF65-F5344CB8AC3E}">
        <p14:creationId xmlns:p14="http://schemas.microsoft.com/office/powerpoint/2010/main" val="394365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84068" y="3505200"/>
            <a:ext cx="8534400" cy="1569660"/>
          </a:xfrm>
          <a:prstGeom prst="rect">
            <a:avLst/>
          </a:prstGeom>
        </p:spPr>
        <p:txBody>
          <a:bodyPr wrap="square">
            <a:spAutoFit/>
          </a:bodyPr>
          <a:lstStyle/>
          <a:p>
            <a:pPr marL="457200" indent="-457200" algn="ctr">
              <a:tabLst>
                <a:tab pos="914400" algn="l"/>
                <a:tab pos="1371600" algn="l"/>
              </a:tabLst>
            </a:pPr>
            <a:r>
              <a:rPr lang="en-US" sz="3200" b="1" i="1" dirty="0">
                <a:solidFill>
                  <a:srgbClr val="000066"/>
                </a:solidFill>
              </a:rPr>
              <a:t>With a grant from </a:t>
            </a:r>
            <a:r>
              <a:rPr lang="en-US" sz="3200" b="1" i="1" dirty="0" smtClean="0">
                <a:solidFill>
                  <a:srgbClr val="000066"/>
                </a:solidFill>
              </a:rPr>
              <a:t>the WV </a:t>
            </a:r>
            <a:r>
              <a:rPr lang="en-US" sz="3200" b="1" i="1" dirty="0">
                <a:solidFill>
                  <a:srgbClr val="000066"/>
                </a:solidFill>
              </a:rPr>
              <a:t>Bureau </a:t>
            </a:r>
            <a:r>
              <a:rPr lang="en-US" sz="3200" b="1" i="1" dirty="0" smtClean="0">
                <a:solidFill>
                  <a:srgbClr val="000066"/>
                </a:solidFill>
              </a:rPr>
              <a:t>for </a:t>
            </a:r>
            <a:r>
              <a:rPr lang="en-US" sz="3200" b="1" i="1" dirty="0">
                <a:solidFill>
                  <a:srgbClr val="000066"/>
                </a:solidFill>
              </a:rPr>
              <a:t>Behavioral </a:t>
            </a:r>
            <a:r>
              <a:rPr lang="en-US" sz="3200" b="1" i="1" dirty="0" smtClean="0">
                <a:solidFill>
                  <a:srgbClr val="000066"/>
                </a:solidFill>
              </a:rPr>
              <a:t>Health and </a:t>
            </a:r>
            <a:r>
              <a:rPr lang="en-US" sz="3200" b="1" i="1" dirty="0">
                <a:solidFill>
                  <a:srgbClr val="000066"/>
                </a:solidFill>
              </a:rPr>
              <a:t>Health Facilities</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762000"/>
            <a:ext cx="8763000" cy="1676400"/>
          </a:xfrm>
          <a:prstGeom prst="rect">
            <a:avLst/>
          </a:prstGeom>
        </p:spPr>
      </p:pic>
      <p:sp>
        <p:nvSpPr>
          <p:cNvPr id="8" name="Slide Number Placeholder 4"/>
          <p:cNvSpPr txBox="1">
            <a:spLocks/>
          </p:cNvSpPr>
          <p:nvPr/>
        </p:nvSpPr>
        <p:spPr>
          <a:xfrm>
            <a:off x="3079751" y="6278264"/>
            <a:ext cx="2743200" cy="36512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Georgia" panose="02040502050405020303" pitchFamily="18" charset="0"/>
                <a:ea typeface="+mn-ea"/>
                <a:cs typeface="+mn-cs"/>
              </a:defRPr>
            </a:lvl1pPr>
            <a:lvl2pPr marL="457200" algn="l" rtl="0" eaLnBrk="0" fontAlgn="base" hangingPunct="0">
              <a:spcBef>
                <a:spcPct val="0"/>
              </a:spcBef>
              <a:spcAft>
                <a:spcPct val="0"/>
              </a:spcAft>
              <a:defRPr kern="1200">
                <a:solidFill>
                  <a:schemeClr val="tx1"/>
                </a:solidFill>
                <a:latin typeface="Georgia" panose="02040502050405020303" pitchFamily="18" charset="0"/>
                <a:ea typeface="+mn-ea"/>
                <a:cs typeface="+mn-cs"/>
              </a:defRPr>
            </a:lvl2pPr>
            <a:lvl3pPr marL="914400" algn="l" rtl="0" eaLnBrk="0" fontAlgn="base" hangingPunct="0">
              <a:spcBef>
                <a:spcPct val="0"/>
              </a:spcBef>
              <a:spcAft>
                <a:spcPct val="0"/>
              </a:spcAft>
              <a:defRPr kern="1200">
                <a:solidFill>
                  <a:schemeClr val="tx1"/>
                </a:solidFill>
                <a:latin typeface="Georgia" panose="02040502050405020303" pitchFamily="18" charset="0"/>
                <a:ea typeface="+mn-ea"/>
                <a:cs typeface="+mn-cs"/>
              </a:defRPr>
            </a:lvl3pPr>
            <a:lvl4pPr marL="1371600" algn="l" rtl="0" eaLnBrk="0" fontAlgn="base" hangingPunct="0">
              <a:spcBef>
                <a:spcPct val="0"/>
              </a:spcBef>
              <a:spcAft>
                <a:spcPct val="0"/>
              </a:spcAft>
              <a:defRPr kern="1200">
                <a:solidFill>
                  <a:schemeClr val="tx1"/>
                </a:solidFill>
                <a:latin typeface="Georgia" panose="02040502050405020303" pitchFamily="18" charset="0"/>
                <a:ea typeface="+mn-ea"/>
                <a:cs typeface="+mn-cs"/>
              </a:defRPr>
            </a:lvl4pPr>
            <a:lvl5pPr marL="1828800" algn="l" rtl="0" eaLnBrk="0" fontAlgn="base" hangingPunct="0">
              <a:spcBef>
                <a:spcPct val="0"/>
              </a:spcBef>
              <a:spcAft>
                <a:spcPct val="0"/>
              </a:spcAft>
              <a:defRPr kern="1200">
                <a:solidFill>
                  <a:schemeClr val="tx1"/>
                </a:solidFill>
                <a:latin typeface="Georgia" panose="02040502050405020303" pitchFamily="18" charset="0"/>
                <a:ea typeface="+mn-ea"/>
                <a:cs typeface="+mn-cs"/>
              </a:defRPr>
            </a:lvl5pPr>
            <a:lvl6pPr marL="2286000" algn="l" defTabSz="914400" rtl="0" eaLnBrk="1" latinLnBrk="0" hangingPunct="1">
              <a:defRPr kern="1200">
                <a:solidFill>
                  <a:schemeClr val="tx1"/>
                </a:solidFill>
                <a:latin typeface="Georgia" panose="02040502050405020303" pitchFamily="18" charset="0"/>
                <a:ea typeface="+mn-ea"/>
                <a:cs typeface="+mn-cs"/>
              </a:defRPr>
            </a:lvl6pPr>
            <a:lvl7pPr marL="2743200" algn="l" defTabSz="914400" rtl="0" eaLnBrk="1" latinLnBrk="0" hangingPunct="1">
              <a:defRPr kern="1200">
                <a:solidFill>
                  <a:schemeClr val="tx1"/>
                </a:solidFill>
                <a:latin typeface="Georgia" panose="02040502050405020303" pitchFamily="18" charset="0"/>
                <a:ea typeface="+mn-ea"/>
                <a:cs typeface="+mn-cs"/>
              </a:defRPr>
            </a:lvl7pPr>
            <a:lvl8pPr marL="3200400" algn="l" defTabSz="914400" rtl="0" eaLnBrk="1" latinLnBrk="0" hangingPunct="1">
              <a:defRPr kern="1200">
                <a:solidFill>
                  <a:schemeClr val="tx1"/>
                </a:solidFill>
                <a:latin typeface="Georgia" panose="02040502050405020303" pitchFamily="18" charset="0"/>
                <a:ea typeface="+mn-ea"/>
                <a:cs typeface="+mn-cs"/>
              </a:defRPr>
            </a:lvl8pPr>
            <a:lvl9pPr marL="3657600" algn="l" defTabSz="914400" rtl="0" eaLnBrk="1" latinLnBrk="0" hangingPunct="1">
              <a:defRPr kern="1200">
                <a:solidFill>
                  <a:schemeClr val="tx1"/>
                </a:solidFill>
                <a:latin typeface="Georgia" panose="02040502050405020303" pitchFamily="18" charset="0"/>
                <a:ea typeface="+mn-ea"/>
                <a:cs typeface="+mn-cs"/>
              </a:defRPr>
            </a:lvl9pPr>
          </a:lstStyle>
          <a:p>
            <a:pPr algn="ctr"/>
            <a:r>
              <a:rPr lang="en-US" sz="1400" dirty="0">
                <a:solidFill>
                  <a:schemeClr val="tx2"/>
                </a:solidFill>
                <a:latin typeface="Arial Narrow" panose="020B0606020202030204" pitchFamily="34" charset="0"/>
              </a:rPr>
              <a:t>2</a:t>
            </a:r>
          </a:p>
        </p:txBody>
      </p:sp>
      <p:sp>
        <p:nvSpPr>
          <p:cNvPr id="6" name="Date Placeholder 3"/>
          <p:cNvSpPr txBox="1">
            <a:spLocks/>
          </p:cNvSpPr>
          <p:nvPr/>
        </p:nvSpPr>
        <p:spPr bwMode="auto">
          <a:xfrm>
            <a:off x="5257800" y="60261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eaLnBrk="1" hangingPunct="1">
              <a:defRPr/>
            </a:pPr>
            <a:r>
              <a:rPr lang="en-US" altLang="en-US" sz="2000" b="1" dirty="0" smtClean="0">
                <a:solidFill>
                  <a:srgbClr val="333399"/>
                </a:solidFill>
                <a:latin typeface="Arial Narrow" pitchFamily="34" charset="0"/>
              </a:rPr>
              <a:t>Center for Excellence in Disabilities</a:t>
            </a:r>
          </a:p>
          <a:p>
            <a:pPr algn="r" eaLnBrk="1" hangingPunct="1">
              <a:defRPr/>
            </a:pPr>
            <a:r>
              <a:rPr lang="en-US" altLang="en-US" sz="2000" b="1" dirty="0" smtClean="0">
                <a:solidFill>
                  <a:srgbClr val="333399"/>
                </a:solidFill>
                <a:latin typeface="Arial Narrow" pitchFamily="34" charset="0"/>
              </a:rPr>
              <a:t>Positive Behavior Support Project</a:t>
            </a:r>
          </a:p>
        </p:txBody>
      </p:sp>
    </p:spTree>
    <p:extLst>
      <p:ext uri="{BB962C8B-B14F-4D97-AF65-F5344CB8AC3E}">
        <p14:creationId xmlns:p14="http://schemas.microsoft.com/office/powerpoint/2010/main" val="1167023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247" y="457200"/>
            <a:ext cx="7772400" cy="838200"/>
          </a:xfrm>
        </p:spPr>
        <p:txBody>
          <a:bodyPr>
            <a:noAutofit/>
          </a:bodyPr>
          <a:lstStyle/>
          <a:p>
            <a:r>
              <a:rPr lang="en-US" altLang="en-US" sz="4000" dirty="0">
                <a:latin typeface="Arial" panose="020B0604020202020204" pitchFamily="34" charset="0"/>
                <a:cs typeface="Arial" panose="020B0604020202020204" pitchFamily="34" charset="0"/>
              </a:rPr>
              <a:t>Creating Proactive Strategies Based on the Antecedent</a:t>
            </a:r>
            <a:endParaRPr lang="en-US" sz="4000" dirty="0">
              <a:latin typeface="Arial" panose="020B0604020202020204" pitchFamily="34" charset="0"/>
              <a:cs typeface="Arial" panose="020B0604020202020204" pitchFamily="34" charset="0"/>
            </a:endParaRPr>
          </a:p>
        </p:txBody>
      </p:sp>
      <p:sp>
        <p:nvSpPr>
          <p:cNvPr id="3" name="Text Placeholder 2"/>
          <p:cNvSpPr>
            <a:spLocks noGrp="1"/>
          </p:cNvSpPr>
          <p:nvPr>
            <p:ph sz="quarter" idx="1"/>
          </p:nvPr>
        </p:nvSpPr>
        <p:spPr/>
        <p:txBody>
          <a:bodyPr>
            <a:noAutofit/>
          </a:bodyPr>
          <a:lstStyle/>
          <a:p>
            <a:pPr>
              <a:buClr>
                <a:schemeClr val="accent1">
                  <a:lumMod val="75000"/>
                </a:schemeClr>
              </a:buClr>
              <a:defRPr/>
            </a:pPr>
            <a:r>
              <a:rPr lang="en-US" altLang="en-US" dirty="0">
                <a:solidFill>
                  <a:schemeClr val="tx1"/>
                </a:solidFill>
              </a:rPr>
              <a:t>Proactive Strategy = A way to avoid or adjust to an antecedent to prevent the problem before it starts</a:t>
            </a:r>
          </a:p>
          <a:p>
            <a:pPr lvl="1">
              <a:buFont typeface="Arial" panose="020B0604020202020204" pitchFamily="34" charset="0"/>
              <a:buChar char="•"/>
              <a:defRPr/>
            </a:pPr>
            <a:endParaRPr lang="en-US" altLang="en-US" sz="2400" b="1" dirty="0">
              <a:solidFill>
                <a:schemeClr val="tx1"/>
              </a:solidFill>
            </a:endParaRPr>
          </a:p>
          <a:p>
            <a:pPr lvl="1">
              <a:buFont typeface="Arial" panose="020B0604020202020204" pitchFamily="34" charset="0"/>
              <a:buChar char="•"/>
              <a:defRPr/>
            </a:pPr>
            <a:r>
              <a:rPr lang="en-US" altLang="en-US" sz="2400" b="1" dirty="0">
                <a:solidFill>
                  <a:schemeClr val="tx1"/>
                </a:solidFill>
              </a:rPr>
              <a:t>Avoiding</a:t>
            </a:r>
            <a:r>
              <a:rPr lang="en-US" altLang="en-US" sz="2400" dirty="0">
                <a:solidFill>
                  <a:schemeClr val="tx1"/>
                </a:solidFill>
              </a:rPr>
              <a:t> = If we can eliminate the trigger in real life why not </a:t>
            </a:r>
          </a:p>
          <a:p>
            <a:pPr lvl="1">
              <a:buFont typeface="Arial" panose="020B0604020202020204" pitchFamily="34" charset="0"/>
              <a:buChar char="•"/>
              <a:defRPr/>
            </a:pPr>
            <a:r>
              <a:rPr lang="en-US" altLang="en-US" sz="2400" b="1" dirty="0">
                <a:solidFill>
                  <a:schemeClr val="tx1"/>
                </a:solidFill>
              </a:rPr>
              <a:t>Adjusting</a:t>
            </a:r>
            <a:r>
              <a:rPr lang="en-US" altLang="en-US" sz="2400" dirty="0">
                <a:solidFill>
                  <a:schemeClr val="tx1"/>
                </a:solidFill>
              </a:rPr>
              <a:t> = Calming techniques; ways to cope with the situation </a:t>
            </a:r>
          </a:p>
          <a:p>
            <a:pPr marL="205974" lvl="1">
              <a:buClr>
                <a:schemeClr val="tx2"/>
              </a:buClr>
              <a:defRPr/>
            </a:pPr>
            <a:endParaRPr lang="en-US" altLang="en-US" sz="2400" dirty="0">
              <a:solidFill>
                <a:schemeClr val="tx1"/>
              </a:solidFill>
            </a:endParaRPr>
          </a:p>
          <a:p>
            <a:pPr marL="205974" lvl="1">
              <a:buClr>
                <a:schemeClr val="tx2"/>
              </a:buClr>
              <a:defRPr/>
            </a:pPr>
            <a:r>
              <a:rPr lang="en-US" altLang="en-US" sz="2400" dirty="0">
                <a:solidFill>
                  <a:schemeClr val="tx1"/>
                </a:solidFill>
              </a:rPr>
              <a:t>Many of us figure out ways to avoid or adjust on our own but kids often need help in coming up with these ideas.</a:t>
            </a:r>
          </a:p>
        </p:txBody>
      </p:sp>
    </p:spTree>
    <p:extLst>
      <p:ext uri="{BB962C8B-B14F-4D97-AF65-F5344CB8AC3E}">
        <p14:creationId xmlns:p14="http://schemas.microsoft.com/office/powerpoint/2010/main" val="36778806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pic>
        <p:nvPicPr>
          <p:cNvPr id="4" name="Picture 3" descr="woman in butterfly pose" title="yoga pose"/>
          <p:cNvPicPr>
            <a:picLocks noChangeAspect="1"/>
          </p:cNvPicPr>
          <p:nvPr/>
        </p:nvPicPr>
        <p:blipFill>
          <a:blip r:embed="rId4"/>
          <a:stretch>
            <a:fillRect/>
          </a:stretch>
        </p:blipFill>
        <p:spPr>
          <a:xfrm>
            <a:off x="7356889" y="3883698"/>
            <a:ext cx="1725318" cy="2091109"/>
          </a:xfrm>
          <a:prstGeom prst="rect">
            <a:avLst/>
          </a:prstGeom>
        </p:spPr>
      </p:pic>
      <p:sp>
        <p:nvSpPr>
          <p:cNvPr id="2" name="Title 1"/>
          <p:cNvSpPr>
            <a:spLocks noGrp="1"/>
          </p:cNvSpPr>
          <p:nvPr>
            <p:ph type="title"/>
          </p:nvPr>
        </p:nvSpPr>
        <p:spPr>
          <a:xfrm>
            <a:off x="0" y="20663"/>
            <a:ext cx="9144000" cy="817538"/>
          </a:xfrm>
        </p:spPr>
        <p:txBody>
          <a:bodyPr>
            <a:noAutofit/>
          </a:bodyPr>
          <a:lstStyle/>
          <a:p>
            <a:pPr algn="ctr"/>
            <a:r>
              <a:rPr lang="en-US" dirty="0" smtClean="0">
                <a:ln w="0"/>
                <a:latin typeface="Tahoma" panose="020B0604030504040204" pitchFamily="34" charset="0"/>
                <a:ea typeface="Tahoma" panose="020B0604030504040204" pitchFamily="34" charset="0"/>
                <a:cs typeface="Tahoma" panose="020B0604030504040204" pitchFamily="34" charset="0"/>
              </a:rPr>
              <a:t>Examples: Proactive Strategies</a:t>
            </a:r>
            <a:endParaRPr lang="en-US" dirty="0">
              <a:ln w="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0" y="838202"/>
            <a:ext cx="8610600" cy="5553073"/>
          </a:xfrm>
        </p:spPr>
        <p:txBody>
          <a:bodyPr>
            <a:normAutofit/>
          </a:bodyPr>
          <a:lstStyle/>
          <a:p>
            <a:pPr>
              <a:buClr>
                <a:schemeClr val="tx2">
                  <a:lumMod val="75000"/>
                </a:schemeClr>
              </a:buClr>
            </a:pPr>
            <a:r>
              <a:rPr lang="en-US" sz="3200" dirty="0" smtClean="0">
                <a:solidFill>
                  <a:schemeClr val="tx1"/>
                </a:solidFill>
                <a:latin typeface="Tahoma" panose="020B0604030504040204" pitchFamily="34" charset="0"/>
                <a:ea typeface="Tahoma" panose="020B0604030504040204" pitchFamily="34" charset="0"/>
                <a:cs typeface="Tahoma" panose="020B0604030504040204" pitchFamily="34" charset="0"/>
              </a:rPr>
              <a:t>Sunglasses or head phones</a:t>
            </a:r>
          </a:p>
          <a:p>
            <a:pPr>
              <a:buClr>
                <a:schemeClr val="tx2">
                  <a:lumMod val="75000"/>
                </a:schemeClr>
              </a:buClr>
            </a:pPr>
            <a:r>
              <a:rPr lang="en-US" sz="3200" dirty="0" smtClean="0">
                <a:solidFill>
                  <a:schemeClr val="tx1"/>
                </a:solidFill>
                <a:latin typeface="Tahoma" panose="020B0604030504040204" pitchFamily="34" charset="0"/>
                <a:ea typeface="Tahoma" panose="020B0604030504040204" pitchFamily="34" charset="0"/>
                <a:cs typeface="Tahoma" panose="020B0604030504040204" pitchFamily="34" charset="0"/>
              </a:rPr>
              <a:t>Using a different tone of voice </a:t>
            </a:r>
          </a:p>
          <a:p>
            <a:pPr>
              <a:buClr>
                <a:schemeClr val="tx2">
                  <a:lumMod val="75000"/>
                </a:schemeClr>
              </a:buClr>
            </a:pPr>
            <a:r>
              <a:rPr lang="en-US" sz="3200" dirty="0" smtClean="0">
                <a:solidFill>
                  <a:schemeClr val="tx1"/>
                </a:solidFill>
                <a:latin typeface="Tahoma" panose="020B0604030504040204" pitchFamily="34" charset="0"/>
                <a:ea typeface="Tahoma" panose="020B0604030504040204" pitchFamily="34" charset="0"/>
                <a:cs typeface="Tahoma" panose="020B0604030504040204" pitchFamily="34" charset="0"/>
              </a:rPr>
              <a:t>Always having snacks and water on you at all times</a:t>
            </a:r>
          </a:p>
          <a:p>
            <a:pPr>
              <a:buClr>
                <a:schemeClr val="tx2">
                  <a:lumMod val="75000"/>
                </a:schemeClr>
              </a:buClr>
            </a:pPr>
            <a:r>
              <a:rPr lang="en-US" sz="3200" dirty="0" smtClean="0">
                <a:solidFill>
                  <a:schemeClr val="tx1"/>
                </a:solidFill>
                <a:latin typeface="Tahoma" panose="020B0604030504040204" pitchFamily="34" charset="0"/>
                <a:ea typeface="Tahoma" panose="020B0604030504040204" pitchFamily="34" charset="0"/>
                <a:cs typeface="Tahoma" panose="020B0604030504040204" pitchFamily="34" charset="0"/>
              </a:rPr>
              <a:t>A reminder notebook or recording device</a:t>
            </a:r>
          </a:p>
          <a:p>
            <a:pPr>
              <a:buClr>
                <a:schemeClr val="tx2">
                  <a:lumMod val="75000"/>
                </a:schemeClr>
              </a:buClr>
            </a:pPr>
            <a:r>
              <a:rPr lang="en-US" sz="3200" dirty="0" smtClean="0">
                <a:solidFill>
                  <a:schemeClr val="tx1"/>
                </a:solidFill>
                <a:latin typeface="Tahoma" panose="020B0604030504040204" pitchFamily="34" charset="0"/>
                <a:ea typeface="Tahoma" panose="020B0604030504040204" pitchFamily="34" charset="0"/>
                <a:cs typeface="Tahoma" panose="020B0604030504040204" pitchFamily="34" charset="0"/>
              </a:rPr>
              <a:t>Checking out a situation in advance</a:t>
            </a:r>
          </a:p>
          <a:p>
            <a:pPr>
              <a:buClr>
                <a:schemeClr val="tx2">
                  <a:lumMod val="75000"/>
                </a:schemeClr>
              </a:buClr>
            </a:pP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A quiet relaxing space to go to calm down</a:t>
            </a:r>
          </a:p>
          <a:p>
            <a:pPr>
              <a:buClr>
                <a:schemeClr val="tx2">
                  <a:lumMod val="75000"/>
                </a:schemeClr>
              </a:buClr>
            </a:pP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Teaching relaxation methods</a:t>
            </a:r>
          </a:p>
          <a:p>
            <a:pPr>
              <a:buClr>
                <a:schemeClr val="tx2">
                  <a:lumMod val="75000"/>
                </a:schemeClr>
              </a:buClr>
            </a:pP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Sensory integration techniques</a:t>
            </a:r>
          </a:p>
          <a:p>
            <a:pPr>
              <a:buClr>
                <a:schemeClr val="tx2">
                  <a:lumMod val="75000"/>
                </a:schemeClr>
              </a:buClr>
            </a:pPr>
            <a:endParaRPr lang="en-US" sz="3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9" name="Date Placeholder 3"/>
          <p:cNvSpPr txBox="1">
            <a:spLocks/>
          </p:cNvSpPr>
          <p:nvPr/>
        </p:nvSpPr>
        <p:spPr bwMode="auto">
          <a:xfrm>
            <a:off x="5257800" y="60261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eaLnBrk="1" hangingPunct="1">
              <a:defRPr/>
            </a:pPr>
            <a:r>
              <a:rPr lang="en-US" altLang="en-US" sz="2000" b="1" dirty="0" smtClean="0">
                <a:solidFill>
                  <a:srgbClr val="333399"/>
                </a:solidFill>
                <a:latin typeface="Arial Narrow" pitchFamily="34" charset="0"/>
              </a:rPr>
              <a:t>Center for Excellence in Disabilities</a:t>
            </a:r>
          </a:p>
          <a:p>
            <a:pPr algn="r" eaLnBrk="1" hangingPunct="1">
              <a:defRPr/>
            </a:pPr>
            <a:r>
              <a:rPr lang="en-US" altLang="en-US" sz="2000" b="1" dirty="0" smtClean="0">
                <a:solidFill>
                  <a:srgbClr val="333399"/>
                </a:solidFill>
                <a:latin typeface="Arial Narrow" pitchFamily="34" charset="0"/>
              </a:rPr>
              <a:t>Positive Behavior Support Project</a:t>
            </a:r>
          </a:p>
        </p:txBody>
      </p:sp>
    </p:spTree>
    <p:extLst>
      <p:ext uri="{BB962C8B-B14F-4D97-AF65-F5344CB8AC3E}">
        <p14:creationId xmlns:p14="http://schemas.microsoft.com/office/powerpoint/2010/main" val="19698549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descr="Mindfulness Exercise"/>
          <p:cNvSpPr/>
          <p:nvPr/>
        </p:nvSpPr>
        <p:spPr>
          <a:xfrm>
            <a:off x="0" y="0"/>
            <a:ext cx="3124200" cy="600075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0" fontAlgn="base" hangingPunct="0">
              <a:spcBef>
                <a:spcPct val="0"/>
              </a:spcBef>
              <a:spcAft>
                <a:spcPct val="0"/>
              </a:spcAft>
              <a:defRPr/>
            </a:pPr>
            <a:endParaRPr lang="en-US" sz="1350" dirty="0">
              <a:solidFill>
                <a:prstClr val="white"/>
              </a:solidFill>
              <a:latin typeface="Georgia"/>
            </a:endParaRPr>
          </a:p>
        </p:txBody>
      </p:sp>
      <p:sp>
        <p:nvSpPr>
          <p:cNvPr id="7" name="TextBox 6"/>
          <p:cNvSpPr txBox="1"/>
          <p:nvPr/>
        </p:nvSpPr>
        <p:spPr>
          <a:xfrm>
            <a:off x="381000" y="1521105"/>
            <a:ext cx="2286000" cy="2400657"/>
          </a:xfrm>
          <a:prstGeom prst="rect">
            <a:avLst/>
          </a:prstGeom>
          <a:noFill/>
        </p:spPr>
        <p:txBody>
          <a:bodyPr wrap="square" rtlCol="0">
            <a:spAutoFit/>
          </a:bodyPr>
          <a:lstStyle/>
          <a:p>
            <a:pPr defTabSz="685800" eaLnBrk="0" fontAlgn="base" hangingPunct="0">
              <a:spcBef>
                <a:spcPct val="0"/>
              </a:spcBef>
              <a:spcAft>
                <a:spcPct val="0"/>
              </a:spcAft>
              <a:defRPr/>
            </a:pPr>
            <a:r>
              <a:rPr lang="en-US" sz="3000" dirty="0">
                <a:solidFill>
                  <a:prstClr val="black"/>
                </a:solidFill>
                <a:latin typeface="Georgia" panose="02040502050405020303" pitchFamily="18" charset="0"/>
              </a:rPr>
              <a:t>Activity:</a:t>
            </a:r>
          </a:p>
          <a:p>
            <a:pPr defTabSz="685800" eaLnBrk="0" fontAlgn="base" hangingPunct="0">
              <a:spcBef>
                <a:spcPct val="0"/>
              </a:spcBef>
              <a:spcAft>
                <a:spcPct val="0"/>
              </a:spcAft>
              <a:defRPr/>
            </a:pPr>
            <a:endParaRPr lang="en-US" sz="3000" dirty="0">
              <a:solidFill>
                <a:prstClr val="black"/>
              </a:solidFill>
              <a:latin typeface="Georgia" panose="02040502050405020303" pitchFamily="18" charset="0"/>
            </a:endParaRPr>
          </a:p>
          <a:p>
            <a:pPr defTabSz="685800" eaLnBrk="0" fontAlgn="base" hangingPunct="0">
              <a:spcBef>
                <a:spcPct val="0"/>
              </a:spcBef>
              <a:spcAft>
                <a:spcPct val="0"/>
              </a:spcAft>
              <a:defRPr/>
            </a:pPr>
            <a:r>
              <a:rPr lang="en-US" sz="3000" dirty="0">
                <a:solidFill>
                  <a:prstClr val="black"/>
                </a:solidFill>
                <a:latin typeface="Georgia" panose="02040502050405020303" pitchFamily="18" charset="0"/>
              </a:rPr>
              <a:t>What is Calming to you?</a:t>
            </a:r>
          </a:p>
        </p:txBody>
      </p:sp>
      <p:sp>
        <p:nvSpPr>
          <p:cNvPr id="8" name="TextBox 7"/>
          <p:cNvSpPr txBox="1"/>
          <p:nvPr/>
        </p:nvSpPr>
        <p:spPr>
          <a:xfrm>
            <a:off x="3276600" y="0"/>
            <a:ext cx="5638800" cy="6569555"/>
          </a:xfrm>
          <a:prstGeom prst="rect">
            <a:avLst/>
          </a:prstGeom>
          <a:noFill/>
        </p:spPr>
        <p:txBody>
          <a:bodyPr wrap="square" rtlCol="0">
            <a:spAutoFit/>
          </a:bodyPr>
          <a:lstStyle/>
          <a:p>
            <a:pPr marL="342900" indent="-342900" defTabSz="685800" eaLnBrk="0" fontAlgn="base" hangingPunct="0">
              <a:lnSpc>
                <a:spcPct val="150000"/>
              </a:lnSpc>
              <a:spcBef>
                <a:spcPct val="0"/>
              </a:spcBef>
              <a:spcAft>
                <a:spcPct val="0"/>
              </a:spcAft>
              <a:buFont typeface="Arial" panose="020B0604020202020204" pitchFamily="34" charset="0"/>
              <a:buChar char="•"/>
              <a:defRPr/>
            </a:pPr>
            <a:r>
              <a:rPr lang="en-US" sz="3200" dirty="0">
                <a:solidFill>
                  <a:prstClr val="black"/>
                </a:solidFill>
                <a:latin typeface="Georgia" panose="02040502050405020303" pitchFamily="18" charset="0"/>
              </a:rPr>
              <a:t>Check mark √ the items that you find relaxing.</a:t>
            </a:r>
          </a:p>
          <a:p>
            <a:pPr marL="342900" indent="-342900" defTabSz="685800" eaLnBrk="0" fontAlgn="base" hangingPunct="0">
              <a:lnSpc>
                <a:spcPct val="150000"/>
              </a:lnSpc>
              <a:spcBef>
                <a:spcPct val="0"/>
              </a:spcBef>
              <a:spcAft>
                <a:spcPct val="0"/>
              </a:spcAft>
              <a:buFont typeface="Arial" panose="020B0604020202020204" pitchFamily="34" charset="0"/>
              <a:buChar char="•"/>
              <a:defRPr/>
            </a:pPr>
            <a:r>
              <a:rPr lang="en-US" sz="3200" dirty="0">
                <a:solidFill>
                  <a:prstClr val="black"/>
                </a:solidFill>
                <a:latin typeface="Georgia" panose="02040502050405020303" pitchFamily="18" charset="0"/>
              </a:rPr>
              <a:t>C</a:t>
            </a:r>
            <a:r>
              <a:rPr lang="en-US" sz="3200" strike="sngStrike" dirty="0">
                <a:solidFill>
                  <a:prstClr val="black"/>
                </a:solidFill>
                <a:latin typeface="Georgia" panose="02040502050405020303" pitchFamily="18" charset="0"/>
              </a:rPr>
              <a:t>ross out </a:t>
            </a:r>
            <a:r>
              <a:rPr lang="en-US" sz="3200" dirty="0">
                <a:solidFill>
                  <a:prstClr val="black"/>
                </a:solidFill>
                <a:latin typeface="Georgia" panose="02040502050405020303" pitchFamily="18" charset="0"/>
              </a:rPr>
              <a:t>any items you find stressful.</a:t>
            </a:r>
          </a:p>
          <a:p>
            <a:pPr marL="342900" indent="-342900" defTabSz="685800" eaLnBrk="0" fontAlgn="base" hangingPunct="0">
              <a:lnSpc>
                <a:spcPct val="150000"/>
              </a:lnSpc>
              <a:spcBef>
                <a:spcPct val="0"/>
              </a:spcBef>
              <a:spcAft>
                <a:spcPct val="0"/>
              </a:spcAft>
              <a:buFont typeface="Arial" panose="020B0604020202020204" pitchFamily="34" charset="0"/>
              <a:buChar char="•"/>
              <a:defRPr/>
            </a:pPr>
            <a:endParaRPr lang="en-US" sz="3200" dirty="0">
              <a:solidFill>
                <a:prstClr val="black"/>
              </a:solidFill>
              <a:latin typeface="Georgia" panose="02040502050405020303" pitchFamily="18" charset="0"/>
            </a:endParaRPr>
          </a:p>
          <a:p>
            <a:pPr marL="342900" indent="-342900" defTabSz="685800" eaLnBrk="0" fontAlgn="base" hangingPunct="0">
              <a:lnSpc>
                <a:spcPct val="150000"/>
              </a:lnSpc>
              <a:spcBef>
                <a:spcPct val="0"/>
              </a:spcBef>
              <a:spcAft>
                <a:spcPct val="0"/>
              </a:spcAft>
              <a:buFont typeface="Arial" panose="020B0604020202020204" pitchFamily="34" charset="0"/>
              <a:buChar char="•"/>
              <a:defRPr/>
            </a:pPr>
            <a:r>
              <a:rPr lang="en-US" sz="3200" dirty="0">
                <a:solidFill>
                  <a:prstClr val="black"/>
                </a:solidFill>
                <a:latin typeface="Georgia" panose="02040502050405020303" pitchFamily="18" charset="0"/>
              </a:rPr>
              <a:t>Use the back to create a personalized calming strategies action plan.</a:t>
            </a:r>
          </a:p>
          <a:p>
            <a:pPr marL="342900" indent="-342900" defTabSz="685800" eaLnBrk="0" fontAlgn="base" hangingPunct="0">
              <a:lnSpc>
                <a:spcPct val="150000"/>
              </a:lnSpc>
              <a:spcBef>
                <a:spcPct val="0"/>
              </a:spcBef>
              <a:spcAft>
                <a:spcPct val="0"/>
              </a:spcAft>
              <a:buFont typeface="Arial" panose="020B0604020202020204" pitchFamily="34" charset="0"/>
              <a:buChar char="•"/>
              <a:defRPr/>
            </a:pPr>
            <a:endParaRPr lang="en-US" sz="2800" dirty="0">
              <a:solidFill>
                <a:prstClr val="black"/>
              </a:solidFill>
              <a:latin typeface="Georgia" panose="02040502050405020303" pitchFamily="18" charset="0"/>
            </a:endParaRPr>
          </a:p>
        </p:txBody>
      </p:sp>
      <p:sp>
        <p:nvSpPr>
          <p:cNvPr id="2" name="TextBox 1"/>
          <p:cNvSpPr txBox="1"/>
          <p:nvPr/>
        </p:nvSpPr>
        <p:spPr>
          <a:xfrm>
            <a:off x="152400" y="3200621"/>
            <a:ext cx="2743200" cy="546303"/>
          </a:xfrm>
          <a:prstGeom prst="rect">
            <a:avLst/>
          </a:prstGeom>
          <a:noFill/>
        </p:spPr>
        <p:txBody>
          <a:bodyPr wrap="square" rtlCol="0">
            <a:spAutoFit/>
          </a:bodyPr>
          <a:lstStyle/>
          <a:p>
            <a:pPr defTabSz="685800" eaLnBrk="0" fontAlgn="base" hangingPunct="0">
              <a:spcBef>
                <a:spcPct val="0"/>
              </a:spcBef>
              <a:spcAft>
                <a:spcPct val="0"/>
              </a:spcAft>
              <a:defRPr/>
            </a:pPr>
            <a:endParaRPr lang="en-US" sz="1600" dirty="0">
              <a:solidFill>
                <a:prstClr val="black"/>
              </a:solidFill>
              <a:latin typeface="Georgia" panose="02040502050405020303" pitchFamily="18" charset="0"/>
            </a:endParaRPr>
          </a:p>
          <a:p>
            <a:pPr defTabSz="685800" eaLnBrk="0" fontAlgn="base" hangingPunct="0">
              <a:spcBef>
                <a:spcPct val="0"/>
              </a:spcBef>
              <a:spcAft>
                <a:spcPct val="0"/>
              </a:spcAft>
              <a:defRPr/>
            </a:pPr>
            <a:endParaRPr lang="en-US" sz="1350" dirty="0">
              <a:solidFill>
                <a:prstClr val="black"/>
              </a:solidFill>
              <a:latin typeface="Georgia" panose="02040502050405020303" pitchFamily="18" charset="0"/>
            </a:endParaRPr>
          </a:p>
        </p:txBody>
      </p:sp>
    </p:spTree>
    <p:extLst>
      <p:ext uri="{BB962C8B-B14F-4D97-AF65-F5344CB8AC3E}">
        <p14:creationId xmlns:p14="http://schemas.microsoft.com/office/powerpoint/2010/main" val="35473593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3187" y="0"/>
            <a:ext cx="6347713" cy="812800"/>
          </a:xfrm>
        </p:spPr>
        <p:txBody>
          <a:bodyPr>
            <a:normAutofit fontScale="90000"/>
          </a:bodyPr>
          <a:lstStyle/>
          <a:p>
            <a:pPr algn="ctr"/>
            <a:r>
              <a:rPr lang="en-US" sz="5300" dirty="0" smtClean="0">
                <a:ln w="0"/>
                <a:latin typeface="Tahoma" panose="020B0604030504040204" pitchFamily="34" charset="0"/>
                <a:ea typeface="Tahoma" panose="020B0604030504040204" pitchFamily="34" charset="0"/>
                <a:cs typeface="Tahoma" panose="020B0604030504040204" pitchFamily="34" charset="0"/>
              </a:rPr>
              <a:t>Precursor Behaviors</a:t>
            </a:r>
            <a:endParaRPr lang="en-US" sz="5300" dirty="0">
              <a:ln w="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381000" y="1000918"/>
            <a:ext cx="8382000" cy="5029200"/>
          </a:xfrm>
        </p:spPr>
        <p:txBody>
          <a:bodyPr>
            <a:noAutofit/>
          </a:bodyPr>
          <a:lstStyle/>
          <a:p>
            <a:pPr>
              <a:buClr>
                <a:schemeClr val="tx2">
                  <a:lumMod val="75000"/>
                </a:schemeClr>
              </a:buClr>
            </a:pPr>
            <a:r>
              <a:rPr lang="en-US" sz="2900" dirty="0">
                <a:solidFill>
                  <a:schemeClr val="tx1"/>
                </a:solidFill>
                <a:latin typeface="Tahoma" panose="020B0604030504040204" pitchFamily="34" charset="0"/>
                <a:ea typeface="Tahoma" panose="020B0604030504040204" pitchFamily="34" charset="0"/>
                <a:cs typeface="Tahoma" panose="020B0604030504040204" pitchFamily="34" charset="0"/>
              </a:rPr>
              <a:t>B</a:t>
            </a:r>
            <a:r>
              <a:rPr lang="en-US" sz="2900" dirty="0" smtClean="0">
                <a:solidFill>
                  <a:schemeClr val="tx1"/>
                </a:solidFill>
                <a:latin typeface="Tahoma" panose="020B0604030504040204" pitchFamily="34" charset="0"/>
                <a:ea typeface="Tahoma" panose="020B0604030504040204" pitchFamily="34" charset="0"/>
                <a:cs typeface="Tahoma" panose="020B0604030504040204" pitchFamily="34" charset="0"/>
              </a:rPr>
              <a:t>ehaviors that signal a problem before it begins </a:t>
            </a:r>
          </a:p>
          <a:p>
            <a:pPr>
              <a:buClr>
                <a:schemeClr val="tx2">
                  <a:lumMod val="75000"/>
                </a:schemeClr>
              </a:buClr>
            </a:pPr>
            <a:r>
              <a:rPr lang="en-US" sz="2900" dirty="0" smtClean="0">
                <a:solidFill>
                  <a:schemeClr val="tx1"/>
                </a:solidFill>
                <a:latin typeface="Tahoma" panose="020B0604030504040204" pitchFamily="34" charset="0"/>
                <a:ea typeface="Tahoma" panose="020B0604030504040204" pitchFamily="34" charset="0"/>
                <a:cs typeface="Tahoma" panose="020B0604030504040204" pitchFamily="34" charset="0"/>
              </a:rPr>
              <a:t>Think about some thing you may do:</a:t>
            </a:r>
          </a:p>
          <a:p>
            <a:pPr lvl="1">
              <a:buClr>
                <a:schemeClr val="tx2">
                  <a:lumMod val="75000"/>
                </a:schemeClr>
              </a:buClr>
            </a:pPr>
            <a:r>
              <a:rPr lang="en-US" sz="2900" dirty="0" smtClean="0">
                <a:solidFill>
                  <a:schemeClr val="tx1"/>
                </a:solidFill>
                <a:latin typeface="Tahoma" panose="020B0604030504040204" pitchFamily="34" charset="0"/>
                <a:ea typeface="Tahoma" panose="020B0604030504040204" pitchFamily="34" charset="0"/>
                <a:cs typeface="Tahoma" panose="020B0604030504040204" pitchFamily="34" charset="0"/>
              </a:rPr>
              <a:t>Pace</a:t>
            </a:r>
          </a:p>
          <a:p>
            <a:pPr lvl="1">
              <a:buClr>
                <a:schemeClr val="tx2">
                  <a:lumMod val="75000"/>
                </a:schemeClr>
              </a:buClr>
            </a:pPr>
            <a:r>
              <a:rPr lang="en-US" sz="2900" dirty="0" smtClean="0">
                <a:solidFill>
                  <a:schemeClr val="tx1"/>
                </a:solidFill>
                <a:latin typeface="Tahoma" panose="020B0604030504040204" pitchFamily="34" charset="0"/>
                <a:ea typeface="Tahoma" panose="020B0604030504040204" pitchFamily="34" charset="0"/>
                <a:cs typeface="Tahoma" panose="020B0604030504040204" pitchFamily="34" charset="0"/>
              </a:rPr>
              <a:t>Certain expressions</a:t>
            </a:r>
          </a:p>
          <a:p>
            <a:pPr lvl="1">
              <a:buClr>
                <a:schemeClr val="tx2">
                  <a:lumMod val="75000"/>
                </a:schemeClr>
              </a:buClr>
            </a:pPr>
            <a:r>
              <a:rPr lang="en-US" sz="2900" dirty="0" smtClean="0">
                <a:solidFill>
                  <a:schemeClr val="tx1"/>
                </a:solidFill>
                <a:latin typeface="Tahoma" panose="020B0604030504040204" pitchFamily="34" charset="0"/>
                <a:ea typeface="Tahoma" panose="020B0604030504040204" pitchFamily="34" charset="0"/>
                <a:cs typeface="Tahoma" panose="020B0604030504040204" pitchFamily="34" charset="0"/>
              </a:rPr>
              <a:t>Withdraw</a:t>
            </a:r>
          </a:p>
          <a:p>
            <a:pPr>
              <a:buClr>
                <a:schemeClr val="tx2">
                  <a:lumMod val="75000"/>
                </a:schemeClr>
              </a:buClr>
            </a:pPr>
            <a:r>
              <a:rPr lang="en-US" sz="2900" dirty="0" smtClean="0">
                <a:solidFill>
                  <a:schemeClr val="tx1"/>
                </a:solidFill>
                <a:latin typeface="Tahoma" panose="020B0604030504040204" pitchFamily="34" charset="0"/>
                <a:ea typeface="Tahoma" panose="020B0604030504040204" pitchFamily="34" charset="0"/>
                <a:cs typeface="Tahoma" panose="020B0604030504040204" pitchFamily="34" charset="0"/>
              </a:rPr>
              <a:t>Identify someone’s specific precursor </a:t>
            </a:r>
            <a:r>
              <a:rPr lang="en-US" sz="2900" dirty="0">
                <a:solidFill>
                  <a:schemeClr val="tx1"/>
                </a:solidFill>
                <a:latin typeface="Tahoma" panose="020B0604030504040204" pitchFamily="34" charset="0"/>
                <a:ea typeface="Tahoma" panose="020B0604030504040204" pitchFamily="34" charset="0"/>
                <a:cs typeface="Tahoma" panose="020B0604030504040204" pitchFamily="34" charset="0"/>
              </a:rPr>
              <a:t>b</a:t>
            </a:r>
            <a:r>
              <a:rPr lang="en-US" sz="2900" dirty="0" smtClean="0">
                <a:solidFill>
                  <a:schemeClr val="tx1"/>
                </a:solidFill>
                <a:latin typeface="Tahoma" panose="020B0604030504040204" pitchFamily="34" charset="0"/>
                <a:ea typeface="Tahoma" panose="020B0604030504040204" pitchFamily="34" charset="0"/>
                <a:cs typeface="Tahoma" panose="020B0604030504040204" pitchFamily="34" charset="0"/>
              </a:rPr>
              <a:t>ehaviors to stop a target behavior before it happens</a:t>
            </a:r>
            <a:endParaRPr lang="en-US" sz="29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buClr>
                <a:schemeClr val="tx2">
                  <a:lumMod val="75000"/>
                </a:schemeClr>
              </a:buClr>
            </a:pPr>
            <a:r>
              <a:rPr lang="en-US" sz="2900" dirty="0">
                <a:solidFill>
                  <a:schemeClr val="tx1"/>
                </a:solidFill>
                <a:latin typeface="Tahoma" panose="020B0604030504040204" pitchFamily="34" charset="0"/>
                <a:ea typeface="Tahoma" panose="020B0604030504040204" pitchFamily="34" charset="0"/>
                <a:cs typeface="Tahoma" panose="020B0604030504040204" pitchFamily="34" charset="0"/>
              </a:rPr>
              <a:t>R</a:t>
            </a:r>
            <a:r>
              <a:rPr lang="en-US" sz="2900" dirty="0" smtClean="0">
                <a:solidFill>
                  <a:schemeClr val="tx1"/>
                </a:solidFill>
                <a:latin typeface="Tahoma" panose="020B0604030504040204" pitchFamily="34" charset="0"/>
                <a:ea typeface="Tahoma" panose="020B0604030504040204" pitchFamily="34" charset="0"/>
                <a:cs typeface="Tahoma" panose="020B0604030504040204" pitchFamily="34" charset="0"/>
              </a:rPr>
              <a:t>edirection can be very effective when precursor behaviors are present</a:t>
            </a:r>
          </a:p>
        </p:txBody>
      </p:sp>
      <p:pic>
        <p:nvPicPr>
          <p:cNvPr id="1026" name="Picture 2" descr="cartoon man with a mask to cover his anger"/>
          <p:cNvPicPr>
            <a:picLocks noChangeAspect="1" noChangeArrowheads="1"/>
          </p:cNvPicPr>
          <p:nvPr/>
        </p:nvPicPr>
        <p:blipFill>
          <a:blip r:embed="rId4" cstate="print"/>
          <a:srcRect/>
          <a:stretch>
            <a:fillRect/>
          </a:stretch>
        </p:blipFill>
        <p:spPr bwMode="auto">
          <a:xfrm>
            <a:off x="7171871" y="1590239"/>
            <a:ext cx="1447800" cy="1925279"/>
          </a:xfrm>
          <a:prstGeom prst="rect">
            <a:avLst/>
          </a:prstGeom>
          <a:noFill/>
          <a:ln w="9525">
            <a:noFill/>
            <a:miter lim="800000"/>
            <a:headEnd/>
            <a:tailEnd/>
          </a:ln>
          <a:effectLst/>
        </p:spPr>
      </p:pic>
      <p:sp>
        <p:nvSpPr>
          <p:cNvPr id="7" name="Date Placeholder 3"/>
          <p:cNvSpPr txBox="1">
            <a:spLocks/>
          </p:cNvSpPr>
          <p:nvPr/>
        </p:nvSpPr>
        <p:spPr bwMode="auto">
          <a:xfrm>
            <a:off x="5257800" y="60261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eaLnBrk="1" hangingPunct="1">
              <a:defRPr/>
            </a:pPr>
            <a:r>
              <a:rPr lang="en-US" altLang="en-US" sz="2000" b="1" dirty="0" smtClean="0">
                <a:solidFill>
                  <a:srgbClr val="333399"/>
                </a:solidFill>
                <a:latin typeface="Arial Narrow" pitchFamily="34" charset="0"/>
              </a:rPr>
              <a:t>Center for Excellence in Disabilities</a:t>
            </a:r>
          </a:p>
          <a:p>
            <a:pPr algn="r" eaLnBrk="1" hangingPunct="1">
              <a:defRPr/>
            </a:pPr>
            <a:r>
              <a:rPr lang="en-US" altLang="en-US" sz="2000" b="1" dirty="0" smtClean="0">
                <a:solidFill>
                  <a:srgbClr val="333399"/>
                </a:solidFill>
                <a:latin typeface="Arial Narrow" pitchFamily="34" charset="0"/>
              </a:rPr>
              <a:t>Positive Behavior Support Project</a:t>
            </a:r>
          </a:p>
        </p:txBody>
      </p:sp>
    </p:spTree>
    <p:extLst>
      <p:ext uri="{BB962C8B-B14F-4D97-AF65-F5344CB8AC3E}">
        <p14:creationId xmlns:p14="http://schemas.microsoft.com/office/powerpoint/2010/main" val="39336798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85478" y="-36285"/>
            <a:ext cx="6643702" cy="831849"/>
          </a:xfrm>
        </p:spPr>
        <p:txBody>
          <a:bodyPr>
            <a:normAutofit/>
          </a:bodyPr>
          <a:lstStyle/>
          <a:p>
            <a:pPr algn="ctr"/>
            <a:r>
              <a:rPr lang="en-US" sz="4800" dirty="0" smtClean="0">
                <a:latin typeface="Tahoma" panose="020B0604030504040204" pitchFamily="34" charset="0"/>
                <a:ea typeface="Tahoma" panose="020B0604030504040204" pitchFamily="34" charset="0"/>
                <a:cs typeface="Tahoma" panose="020B0604030504040204" pitchFamily="34" charset="0"/>
              </a:rPr>
              <a:t>Behavior</a:t>
            </a:r>
            <a:endParaRPr lang="en-US" sz="4800"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175512" y="990600"/>
            <a:ext cx="7368288" cy="4876800"/>
          </a:xfrm>
        </p:spPr>
        <p:txBody>
          <a:bodyPr>
            <a:noAutofit/>
          </a:bodyPr>
          <a:lstStyle/>
          <a:p>
            <a:pPr marL="0" indent="0">
              <a:buNone/>
            </a:pP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Behavior is anything and everything someone does.</a:t>
            </a:r>
          </a:p>
          <a:p>
            <a:pPr marL="457200" lvl="1" indent="0">
              <a:buNone/>
            </a:pPr>
            <a:r>
              <a:rPr lang="en-US" sz="2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All behavior serves a purpose. </a:t>
            </a:r>
          </a:p>
          <a:p>
            <a:pPr marL="0" indent="0">
              <a:buNone/>
            </a:pPr>
            <a:endParaRPr lang="en-US" sz="2400" u="sng"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2400" u="sng" dirty="0" smtClean="0">
                <a:solidFill>
                  <a:schemeClr val="tx1"/>
                </a:solidFill>
                <a:latin typeface="Tahoma" panose="020B0604030504040204" pitchFamily="34" charset="0"/>
                <a:ea typeface="Tahoma" panose="020B0604030504040204" pitchFamily="34" charset="0"/>
                <a:cs typeface="Tahoma" panose="020B0604030504040204" pitchFamily="34" charset="0"/>
              </a:rPr>
              <a:t>Target behaviors </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are behaviors we want to decrease and replace with more appropriate behaviors</a:t>
            </a:r>
            <a:endParaRPr lang="en-US"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2400" u="sng"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2400" u="sng" dirty="0" smtClean="0">
                <a:solidFill>
                  <a:schemeClr val="tx1"/>
                </a:solidFill>
                <a:latin typeface="Tahoma" panose="020B0604030504040204" pitchFamily="34" charset="0"/>
                <a:ea typeface="Tahoma" panose="020B0604030504040204" pitchFamily="34" charset="0"/>
                <a:cs typeface="Tahoma" panose="020B0604030504040204" pitchFamily="34" charset="0"/>
              </a:rPr>
              <a:t>Replacement behaviors </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are behaviors that we teach the client to engage in, rather than the problem behavior in order to meet the same function</a:t>
            </a:r>
          </a:p>
        </p:txBody>
      </p:sp>
      <p:pic>
        <p:nvPicPr>
          <p:cNvPr id="4" name="Picture 3" descr="with a sign will press lever for food" title="A rat"/>
          <p:cNvPicPr>
            <a:picLocks noChangeAspect="1"/>
          </p:cNvPicPr>
          <p:nvPr/>
        </p:nvPicPr>
        <p:blipFill>
          <a:blip r:embed="rId4"/>
          <a:stretch>
            <a:fillRect/>
          </a:stretch>
        </p:blipFill>
        <p:spPr>
          <a:xfrm>
            <a:off x="7180901" y="1752600"/>
            <a:ext cx="1970356" cy="2354815"/>
          </a:xfrm>
          <a:prstGeom prst="rect">
            <a:avLst/>
          </a:prstGeom>
        </p:spPr>
      </p:pic>
      <p:sp>
        <p:nvSpPr>
          <p:cNvPr id="8" name="Date Placeholder 3"/>
          <p:cNvSpPr txBox="1">
            <a:spLocks/>
          </p:cNvSpPr>
          <p:nvPr/>
        </p:nvSpPr>
        <p:spPr bwMode="auto">
          <a:xfrm>
            <a:off x="5257800" y="60261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eaLnBrk="1" hangingPunct="1">
              <a:defRPr/>
            </a:pPr>
            <a:r>
              <a:rPr lang="en-US" altLang="en-US" sz="2000" b="1" dirty="0" smtClean="0">
                <a:solidFill>
                  <a:srgbClr val="333399"/>
                </a:solidFill>
                <a:latin typeface="Arial Narrow" pitchFamily="34" charset="0"/>
              </a:rPr>
              <a:t>Center for Excellence in Disabilities</a:t>
            </a:r>
          </a:p>
          <a:p>
            <a:pPr algn="r" eaLnBrk="1" hangingPunct="1">
              <a:defRPr/>
            </a:pPr>
            <a:r>
              <a:rPr lang="en-US" altLang="en-US" sz="2000" b="1" dirty="0" smtClean="0">
                <a:solidFill>
                  <a:srgbClr val="333399"/>
                </a:solidFill>
                <a:latin typeface="Arial Narrow" pitchFamily="34" charset="0"/>
              </a:rPr>
              <a:t>Positive Behavior Support Project</a:t>
            </a:r>
          </a:p>
        </p:txBody>
      </p:sp>
    </p:spTree>
    <p:extLst>
      <p:ext uri="{BB962C8B-B14F-4D97-AF65-F5344CB8AC3E}">
        <p14:creationId xmlns:p14="http://schemas.microsoft.com/office/powerpoint/2010/main" val="346707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685800"/>
          </a:xfrm>
        </p:spPr>
        <p:txBody>
          <a:bodyPr>
            <a:noAutofit/>
          </a:bodyPr>
          <a:lstStyle/>
          <a:p>
            <a:pPr algn="ctr"/>
            <a:r>
              <a:rPr lang="en-US" sz="4400" dirty="0" smtClean="0">
                <a:latin typeface="Tahoma" panose="020B0604030504040204" pitchFamily="34" charset="0"/>
                <a:ea typeface="Tahoma" panose="020B0604030504040204" pitchFamily="34" charset="0"/>
                <a:cs typeface="Tahoma" panose="020B0604030504040204" pitchFamily="34" charset="0"/>
              </a:rPr>
              <a:t>Defining the Behavior</a:t>
            </a:r>
            <a:endParaRPr lang="en-US" sz="4400"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419600" y="880551"/>
            <a:ext cx="8724400" cy="5261543"/>
          </a:xfrm>
        </p:spPr>
        <p:txBody>
          <a:bodyPr>
            <a:normAutofit lnSpcReduction="10000"/>
          </a:bodyPr>
          <a:lstStyle/>
          <a:p>
            <a:pPr>
              <a:buClr>
                <a:schemeClr val="tx2">
                  <a:lumMod val="75000"/>
                </a:schemeClr>
              </a:buClr>
            </a:pPr>
            <a:r>
              <a:rPr lang="en-US" sz="3200" dirty="0" smtClean="0">
                <a:solidFill>
                  <a:schemeClr val="tx1"/>
                </a:solidFill>
                <a:latin typeface="Tahoma" panose="020B0604030504040204" pitchFamily="34" charset="0"/>
                <a:ea typeface="Tahoma" panose="020B0604030504040204" pitchFamily="34" charset="0"/>
                <a:cs typeface="Tahoma" panose="020B0604030504040204" pitchFamily="34" charset="0"/>
              </a:rPr>
              <a:t>Operational Definitions:</a:t>
            </a:r>
          </a:p>
          <a:p>
            <a:pPr lvl="1">
              <a:buClr>
                <a:schemeClr val="tx2">
                  <a:lumMod val="75000"/>
                </a:schemeClr>
              </a:buClr>
            </a:pPr>
            <a:r>
              <a:rPr lang="en-US" sz="3200" dirty="0" smtClean="0">
                <a:solidFill>
                  <a:schemeClr val="tx1"/>
                </a:solidFill>
                <a:latin typeface="Tahoma" panose="020B0604030504040204" pitchFamily="34" charset="0"/>
                <a:ea typeface="Tahoma" panose="020B0604030504040204" pitchFamily="34" charset="0"/>
                <a:cs typeface="Tahoma" panose="020B0604030504040204" pitchFamily="34" charset="0"/>
              </a:rPr>
              <a:t>Observable</a:t>
            </a:r>
          </a:p>
          <a:p>
            <a:pPr lvl="1">
              <a:buClr>
                <a:schemeClr val="tx2">
                  <a:lumMod val="75000"/>
                </a:schemeClr>
              </a:buClr>
            </a:pPr>
            <a:r>
              <a:rPr lang="en-US" sz="3200" dirty="0" smtClean="0">
                <a:solidFill>
                  <a:schemeClr val="tx1"/>
                </a:solidFill>
                <a:latin typeface="Tahoma" panose="020B0604030504040204" pitchFamily="34" charset="0"/>
                <a:ea typeface="Tahoma" panose="020B0604030504040204" pitchFamily="34" charset="0"/>
                <a:cs typeface="Tahoma" panose="020B0604030504040204" pitchFamily="34" charset="0"/>
              </a:rPr>
              <a:t>Measureable</a:t>
            </a:r>
          </a:p>
          <a:p>
            <a:pPr lvl="1">
              <a:buClr>
                <a:schemeClr val="tx2">
                  <a:lumMod val="75000"/>
                </a:schemeClr>
              </a:buClr>
            </a:pPr>
            <a:r>
              <a:rPr lang="en-US" sz="2700" dirty="0" smtClean="0">
                <a:solidFill>
                  <a:schemeClr val="tx1"/>
                </a:solidFill>
                <a:latin typeface="Tahoma" panose="020B0604030504040204" pitchFamily="34" charset="0"/>
                <a:ea typeface="Tahoma" panose="020B0604030504040204" pitchFamily="34" charset="0"/>
                <a:cs typeface="Tahoma" panose="020B0604030504040204" pitchFamily="34" charset="0"/>
              </a:rPr>
              <a:t>Pass the Dead Man’s Test (A dead man can’t do it)</a:t>
            </a:r>
          </a:p>
          <a:p>
            <a:pPr>
              <a:buClr>
                <a:schemeClr val="tx2">
                  <a:lumMod val="75000"/>
                </a:schemeClr>
              </a:buClr>
            </a:pPr>
            <a:r>
              <a:rPr lang="en-US" sz="3200" dirty="0" smtClean="0">
                <a:solidFill>
                  <a:schemeClr val="tx1"/>
                </a:solidFill>
                <a:latin typeface="Tahoma" panose="020B0604030504040204" pitchFamily="34" charset="0"/>
                <a:ea typeface="Tahoma" panose="020B0604030504040204" pitchFamily="34" charset="0"/>
                <a:cs typeface="Tahoma" panose="020B0604030504040204" pitchFamily="34" charset="0"/>
              </a:rPr>
              <a:t>Define:</a:t>
            </a:r>
          </a:p>
          <a:p>
            <a:pPr lvl="1">
              <a:buClr>
                <a:schemeClr val="tx2">
                  <a:lumMod val="75000"/>
                </a:schemeClr>
              </a:buClr>
            </a:pPr>
            <a:r>
              <a:rPr lang="en-US" sz="3200" dirty="0" smtClean="0">
                <a:solidFill>
                  <a:schemeClr val="tx1"/>
                </a:solidFill>
                <a:latin typeface="Tahoma" panose="020B0604030504040204" pitchFamily="34" charset="0"/>
                <a:ea typeface="Tahoma" panose="020B0604030504040204" pitchFamily="34" charset="0"/>
                <a:cs typeface="Tahoma" panose="020B0604030504040204" pitchFamily="34" charset="0"/>
              </a:rPr>
              <a:t>Target Behavior</a:t>
            </a:r>
          </a:p>
          <a:p>
            <a:pPr lvl="2">
              <a:buClr>
                <a:schemeClr val="tx2">
                  <a:lumMod val="75000"/>
                </a:schemeClr>
              </a:buClr>
            </a:pPr>
            <a:r>
              <a:rPr lang="en-US" sz="3200" dirty="0" smtClean="0">
                <a:solidFill>
                  <a:schemeClr val="tx1"/>
                </a:solidFill>
                <a:latin typeface="Tahoma" panose="020B0604030504040204" pitchFamily="34" charset="0"/>
                <a:ea typeface="Tahoma" panose="020B0604030504040204" pitchFamily="34" charset="0"/>
                <a:cs typeface="Tahoma" panose="020B0604030504040204" pitchFamily="34" charset="0"/>
              </a:rPr>
              <a:t>Ex: Physical Aggression: Hitting, kicking, spitting at another person</a:t>
            </a:r>
          </a:p>
          <a:p>
            <a:pPr lvl="1">
              <a:buClr>
                <a:schemeClr val="tx2">
                  <a:lumMod val="75000"/>
                </a:schemeClr>
              </a:buClr>
            </a:pPr>
            <a:r>
              <a:rPr lang="en-US" sz="3200" dirty="0" smtClean="0">
                <a:solidFill>
                  <a:schemeClr val="tx1"/>
                </a:solidFill>
                <a:latin typeface="Tahoma" panose="020B0604030504040204" pitchFamily="34" charset="0"/>
                <a:ea typeface="Tahoma" panose="020B0604030504040204" pitchFamily="34" charset="0"/>
                <a:cs typeface="Tahoma" panose="020B0604030504040204" pitchFamily="34" charset="0"/>
              </a:rPr>
              <a:t>Replacement Behavior</a:t>
            </a:r>
          </a:p>
          <a:p>
            <a:pPr lvl="2">
              <a:buClr>
                <a:schemeClr val="tx2">
                  <a:lumMod val="75000"/>
                </a:schemeClr>
              </a:buClr>
            </a:pPr>
            <a:r>
              <a:rPr lang="en-US" sz="3200" dirty="0" smtClean="0">
                <a:solidFill>
                  <a:schemeClr val="tx1"/>
                </a:solidFill>
                <a:latin typeface="Tahoma" panose="020B0604030504040204" pitchFamily="34" charset="0"/>
                <a:ea typeface="Tahoma" panose="020B0604030504040204" pitchFamily="34" charset="0"/>
                <a:cs typeface="Tahoma" panose="020B0604030504040204" pitchFamily="34" charset="0"/>
              </a:rPr>
              <a:t>Ex: Hit Pillow: Take a pillow and punch it</a:t>
            </a:r>
          </a:p>
          <a:p>
            <a:pPr lvl="2">
              <a:buClr>
                <a:schemeClr val="tx2">
                  <a:lumMod val="75000"/>
                </a:schemeClr>
              </a:buClr>
            </a:pPr>
            <a:endPar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7" name="Right Arrow 6"/>
          <p:cNvSpPr/>
          <p:nvPr/>
        </p:nvSpPr>
        <p:spPr>
          <a:xfrm>
            <a:off x="3391400" y="1745499"/>
            <a:ext cx="762000" cy="4139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4539676" y="1745499"/>
            <a:ext cx="4299524" cy="400110"/>
          </a:xfrm>
          <a:prstGeom prst="rect">
            <a:avLst/>
          </a:prstGeom>
          <a:noFill/>
        </p:spPr>
        <p:txBody>
          <a:bodyPr wrap="square" rtlCol="0">
            <a:spAutoFit/>
          </a:bodyPr>
          <a:lstStyle/>
          <a:p>
            <a:r>
              <a:rPr lang="en-US" sz="2000" dirty="0" smtClean="0">
                <a:latin typeface="Tahoma" panose="020B0604030504040204" pitchFamily="34" charset="0"/>
                <a:ea typeface="Tahoma" panose="020B0604030504040204" pitchFamily="34" charset="0"/>
                <a:cs typeface="Tahoma" panose="020B0604030504040204" pitchFamily="34" charset="0"/>
              </a:rPr>
              <a:t>So everybody sees it the same way</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9" name="Date Placeholder 3"/>
          <p:cNvSpPr txBox="1">
            <a:spLocks/>
          </p:cNvSpPr>
          <p:nvPr/>
        </p:nvSpPr>
        <p:spPr bwMode="auto">
          <a:xfrm>
            <a:off x="5257800" y="60261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eaLnBrk="1" hangingPunct="1">
              <a:defRPr/>
            </a:pPr>
            <a:r>
              <a:rPr lang="en-US" altLang="en-US" sz="2000" b="1" dirty="0" smtClean="0">
                <a:solidFill>
                  <a:srgbClr val="333399"/>
                </a:solidFill>
                <a:latin typeface="Arial Narrow" pitchFamily="34" charset="0"/>
              </a:rPr>
              <a:t>Center for Excellence in Disabilities</a:t>
            </a:r>
          </a:p>
          <a:p>
            <a:pPr algn="r" eaLnBrk="1" hangingPunct="1">
              <a:defRPr/>
            </a:pPr>
            <a:r>
              <a:rPr lang="en-US" altLang="en-US" sz="2000" b="1" dirty="0" smtClean="0">
                <a:solidFill>
                  <a:srgbClr val="333399"/>
                </a:solidFill>
                <a:latin typeface="Arial Narrow" pitchFamily="34" charset="0"/>
              </a:rPr>
              <a:t>Positive Behavior Support Project</a:t>
            </a:r>
          </a:p>
        </p:txBody>
      </p:sp>
    </p:spTree>
    <p:extLst>
      <p:ext uri="{BB962C8B-B14F-4D97-AF65-F5344CB8AC3E}">
        <p14:creationId xmlns:p14="http://schemas.microsoft.com/office/powerpoint/2010/main" val="40098034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3899" y="6825"/>
            <a:ext cx="6477001" cy="710066"/>
          </a:xfrm>
        </p:spPr>
        <p:txBody>
          <a:bodyPr>
            <a:noAutofit/>
          </a:bodyPr>
          <a:lstStyle/>
          <a:p>
            <a:pPr algn="ctr"/>
            <a:r>
              <a:rPr lang="en-US" sz="4400" dirty="0" smtClean="0">
                <a:latin typeface="Tahoma" panose="020B0604030504040204" pitchFamily="34" charset="0"/>
                <a:ea typeface="Tahoma" panose="020B0604030504040204" pitchFamily="34" charset="0"/>
                <a:cs typeface="Tahoma" panose="020B0604030504040204" pitchFamily="34" charset="0"/>
              </a:rPr>
              <a:t>Behavior</a:t>
            </a:r>
            <a:endParaRPr lang="en-US" sz="4400"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284038" y="864398"/>
            <a:ext cx="8534400" cy="4974562"/>
          </a:xfrm>
        </p:spPr>
        <p:txBody>
          <a:bodyPr>
            <a:noAutofit/>
          </a:bodyPr>
          <a:lstStyle/>
          <a:p>
            <a:pPr>
              <a:buClr>
                <a:schemeClr val="tx2">
                  <a:lumMod val="75000"/>
                </a:schemeClr>
              </a:buClr>
            </a:pPr>
            <a:r>
              <a:rPr lang="en-US" sz="4000" u="sng" dirty="0" smtClean="0">
                <a:solidFill>
                  <a:schemeClr val="tx1"/>
                </a:solidFill>
              </a:rPr>
              <a:t>What</a:t>
            </a:r>
            <a:r>
              <a:rPr lang="en-US" sz="4000" dirty="0" smtClean="0">
                <a:solidFill>
                  <a:schemeClr val="tx1"/>
                </a:solidFill>
              </a:rPr>
              <a:t> is the behavior telling us?</a:t>
            </a:r>
          </a:p>
          <a:p>
            <a:pPr>
              <a:buClr>
                <a:schemeClr val="tx2">
                  <a:lumMod val="75000"/>
                </a:schemeClr>
              </a:buClr>
            </a:pPr>
            <a:r>
              <a:rPr lang="en-US" sz="4000" dirty="0" smtClean="0">
                <a:solidFill>
                  <a:schemeClr val="tx1"/>
                </a:solidFill>
              </a:rPr>
              <a:t>All problem behaviors are communicating something.</a:t>
            </a:r>
          </a:p>
          <a:p>
            <a:pPr lvl="1">
              <a:buClr>
                <a:schemeClr val="tx2">
                  <a:lumMod val="75000"/>
                </a:schemeClr>
              </a:buClr>
            </a:pPr>
            <a:r>
              <a:rPr lang="en-US" sz="3200" dirty="0" smtClean="0">
                <a:solidFill>
                  <a:schemeClr val="tx1"/>
                </a:solidFill>
              </a:rPr>
              <a:t>Does the person want attention?</a:t>
            </a:r>
          </a:p>
          <a:p>
            <a:pPr lvl="1">
              <a:buClr>
                <a:schemeClr val="tx2">
                  <a:lumMod val="75000"/>
                </a:schemeClr>
              </a:buClr>
            </a:pPr>
            <a:r>
              <a:rPr lang="en-US" sz="3200" dirty="0">
                <a:solidFill>
                  <a:schemeClr val="tx1"/>
                </a:solidFill>
              </a:rPr>
              <a:t>Does the </a:t>
            </a:r>
            <a:r>
              <a:rPr lang="en-US" sz="3200" dirty="0" smtClean="0">
                <a:solidFill>
                  <a:schemeClr val="tx1"/>
                </a:solidFill>
              </a:rPr>
              <a:t>person </a:t>
            </a:r>
            <a:r>
              <a:rPr lang="en-US" sz="3200" dirty="0">
                <a:solidFill>
                  <a:schemeClr val="tx1"/>
                </a:solidFill>
              </a:rPr>
              <a:t>want </a:t>
            </a:r>
            <a:r>
              <a:rPr lang="en-US" sz="3200" dirty="0" smtClean="0">
                <a:solidFill>
                  <a:schemeClr val="tx1"/>
                </a:solidFill>
              </a:rPr>
              <a:t>a break?</a:t>
            </a:r>
          </a:p>
          <a:p>
            <a:pPr lvl="1">
              <a:buClr>
                <a:schemeClr val="tx2">
                  <a:lumMod val="75000"/>
                </a:schemeClr>
              </a:buClr>
            </a:pPr>
            <a:r>
              <a:rPr lang="en-US" sz="3200" dirty="0">
                <a:solidFill>
                  <a:schemeClr val="tx1"/>
                </a:solidFill>
              </a:rPr>
              <a:t>Does the </a:t>
            </a:r>
            <a:r>
              <a:rPr lang="en-US" sz="3200" dirty="0" smtClean="0">
                <a:solidFill>
                  <a:schemeClr val="tx1"/>
                </a:solidFill>
              </a:rPr>
              <a:t>person want an item/activity?</a:t>
            </a:r>
          </a:p>
          <a:p>
            <a:pPr lvl="1">
              <a:buClr>
                <a:schemeClr val="tx2">
                  <a:lumMod val="75000"/>
                </a:schemeClr>
              </a:buClr>
            </a:pPr>
            <a:r>
              <a:rPr lang="en-US" sz="3200" dirty="0">
                <a:solidFill>
                  <a:schemeClr val="tx1"/>
                </a:solidFill>
              </a:rPr>
              <a:t>Does the </a:t>
            </a:r>
            <a:r>
              <a:rPr lang="en-US" sz="3200" dirty="0" smtClean="0">
                <a:solidFill>
                  <a:schemeClr val="tx1"/>
                </a:solidFill>
              </a:rPr>
              <a:t>person want sensory stimulation? </a:t>
            </a:r>
          </a:p>
          <a:p>
            <a:pPr marL="914400" lvl="2" indent="0">
              <a:buClr>
                <a:schemeClr val="tx2">
                  <a:lumMod val="75000"/>
                </a:schemeClr>
              </a:buClr>
              <a:buNone/>
            </a:pPr>
            <a:endParaRPr lang="en-US" sz="2400" dirty="0">
              <a:solidFill>
                <a:schemeClr val="tx1"/>
              </a:solidFill>
            </a:endParaRPr>
          </a:p>
        </p:txBody>
      </p:sp>
      <p:sp>
        <p:nvSpPr>
          <p:cNvPr id="7" name="Date Placeholder 3"/>
          <p:cNvSpPr txBox="1">
            <a:spLocks/>
          </p:cNvSpPr>
          <p:nvPr/>
        </p:nvSpPr>
        <p:spPr bwMode="auto">
          <a:xfrm>
            <a:off x="5257800" y="60261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eaLnBrk="1" hangingPunct="1">
              <a:defRPr/>
            </a:pPr>
            <a:r>
              <a:rPr lang="en-US" altLang="en-US" sz="2000" b="1" dirty="0" smtClean="0">
                <a:solidFill>
                  <a:srgbClr val="333399"/>
                </a:solidFill>
                <a:latin typeface="Arial Narrow" pitchFamily="34" charset="0"/>
              </a:rPr>
              <a:t>Center for Excellence in Disabilities</a:t>
            </a:r>
          </a:p>
          <a:p>
            <a:pPr algn="r" eaLnBrk="1" hangingPunct="1">
              <a:defRPr/>
            </a:pPr>
            <a:r>
              <a:rPr lang="en-US" altLang="en-US" sz="2000" b="1" dirty="0" smtClean="0">
                <a:solidFill>
                  <a:srgbClr val="333399"/>
                </a:solidFill>
                <a:latin typeface="Arial Narrow" pitchFamily="34" charset="0"/>
              </a:rPr>
              <a:t>Positive Behavior Support Project</a:t>
            </a:r>
          </a:p>
        </p:txBody>
      </p:sp>
    </p:spTree>
    <p:extLst>
      <p:ext uri="{BB962C8B-B14F-4D97-AF65-F5344CB8AC3E}">
        <p14:creationId xmlns:p14="http://schemas.microsoft.com/office/powerpoint/2010/main" val="40821461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60599" y="0"/>
            <a:ext cx="4290313" cy="762000"/>
          </a:xfrm>
        </p:spPr>
        <p:txBody>
          <a:bodyPr/>
          <a:lstStyle/>
          <a:p>
            <a:pPr algn="ctr"/>
            <a:r>
              <a:rPr lang="en-US" sz="4400" dirty="0" smtClean="0">
                <a:latin typeface="Tahoma" panose="020B0604030504040204" pitchFamily="34" charset="0"/>
                <a:ea typeface="Tahoma" panose="020B0604030504040204" pitchFamily="34" charset="0"/>
                <a:cs typeface="Tahoma" panose="020B0604030504040204" pitchFamily="34" charset="0"/>
              </a:rPr>
              <a:t>Consequences</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381000" y="914400"/>
            <a:ext cx="8610600" cy="4495799"/>
          </a:xfrm>
        </p:spPr>
        <p:txBody>
          <a:bodyPr>
            <a:normAutofit/>
          </a:bodyPr>
          <a:lstStyle/>
          <a:p>
            <a:pPr>
              <a:buClr>
                <a:schemeClr val="tx2">
                  <a:lumMod val="75000"/>
                </a:schemeClr>
              </a:buClr>
            </a:pPr>
            <a:r>
              <a:rPr lang="en-US" sz="3200" dirty="0" smtClean="0">
                <a:solidFill>
                  <a:schemeClr val="tx1"/>
                </a:solidFill>
                <a:latin typeface="Tahoma" panose="020B0604030504040204" pitchFamily="34" charset="0"/>
                <a:ea typeface="Tahoma" panose="020B0604030504040204" pitchFamily="34" charset="0"/>
                <a:cs typeface="Tahoma" panose="020B0604030504040204" pitchFamily="34" charset="0"/>
              </a:rPr>
              <a:t>What happens immediately after the target behavior.</a:t>
            </a:r>
          </a:p>
          <a:p>
            <a:pPr>
              <a:buClr>
                <a:schemeClr val="tx2">
                  <a:lumMod val="75000"/>
                </a:schemeClr>
              </a:buClr>
            </a:pPr>
            <a:r>
              <a:rPr lang="en-US" sz="3200" dirty="0" smtClean="0">
                <a:solidFill>
                  <a:schemeClr val="tx1"/>
                </a:solidFill>
                <a:latin typeface="Tahoma" panose="020B0604030504040204" pitchFamily="34" charset="0"/>
                <a:ea typeface="Tahoma" panose="020B0604030504040204" pitchFamily="34" charset="0"/>
                <a:cs typeface="Tahoma" panose="020B0604030504040204" pitchFamily="34" charset="0"/>
              </a:rPr>
              <a:t>What does a client get or get away from by performing a behavior?</a:t>
            </a:r>
          </a:p>
          <a:p>
            <a:pPr>
              <a:buClr>
                <a:schemeClr val="tx2">
                  <a:lumMod val="75000"/>
                </a:schemeClr>
              </a:buClr>
            </a:pPr>
            <a:endParaRPr lang="en-US" sz="3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buClr>
                <a:schemeClr val="tx2">
                  <a:lumMod val="75000"/>
                </a:schemeClr>
              </a:buClr>
              <a:buNone/>
            </a:pPr>
            <a:r>
              <a:rPr lang="en-US" sz="3200" dirty="0" smtClean="0">
                <a:solidFill>
                  <a:schemeClr val="tx1"/>
                </a:solidFill>
                <a:latin typeface="Tahoma" panose="020B0604030504040204" pitchFamily="34" charset="0"/>
                <a:ea typeface="Tahoma" panose="020B0604030504040204" pitchFamily="34" charset="0"/>
                <a:cs typeface="Tahoma" panose="020B0604030504040204" pitchFamily="34" charset="0"/>
              </a:rPr>
              <a:t>There is a consequence Naturally good or bad to EVERY behavior in life.</a:t>
            </a:r>
          </a:p>
          <a:p>
            <a:pPr>
              <a:buClr>
                <a:schemeClr val="tx2">
                  <a:lumMod val="75000"/>
                </a:schemeClr>
              </a:buClr>
            </a:pPr>
            <a:endParaRPr lang="en-US" sz="3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buClr>
                <a:schemeClr val="tx2">
                  <a:lumMod val="75000"/>
                </a:schemeClr>
              </a:buClr>
            </a:pPr>
            <a:endParaRPr lang="en-US" sz="3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descr="A hand pulling a string as the action. The effect on the string is the consequence" title="Every Action has a Consequence!"/>
          <p:cNvPicPr>
            <a:picLocks noChangeAspect="1"/>
          </p:cNvPicPr>
          <p:nvPr/>
        </p:nvPicPr>
        <p:blipFill>
          <a:blip r:embed="rId4"/>
          <a:stretch>
            <a:fillRect/>
          </a:stretch>
        </p:blipFill>
        <p:spPr>
          <a:xfrm>
            <a:off x="5232572" y="4364618"/>
            <a:ext cx="3378028" cy="1663805"/>
          </a:xfrm>
          <a:prstGeom prst="rect">
            <a:avLst/>
          </a:prstGeom>
        </p:spPr>
      </p:pic>
      <p:sp>
        <p:nvSpPr>
          <p:cNvPr id="8" name="Date Placeholder 3"/>
          <p:cNvSpPr txBox="1">
            <a:spLocks/>
          </p:cNvSpPr>
          <p:nvPr/>
        </p:nvSpPr>
        <p:spPr bwMode="auto">
          <a:xfrm>
            <a:off x="5257800" y="60261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eaLnBrk="1" hangingPunct="1">
              <a:defRPr/>
            </a:pPr>
            <a:r>
              <a:rPr lang="en-US" altLang="en-US" sz="2000" b="1" dirty="0" smtClean="0">
                <a:solidFill>
                  <a:srgbClr val="333399"/>
                </a:solidFill>
                <a:latin typeface="Arial Narrow" pitchFamily="34" charset="0"/>
              </a:rPr>
              <a:t>Center for Excellence in Disabilities</a:t>
            </a:r>
          </a:p>
          <a:p>
            <a:pPr algn="r" eaLnBrk="1" hangingPunct="1">
              <a:defRPr/>
            </a:pPr>
            <a:r>
              <a:rPr lang="en-US" altLang="en-US" sz="2000" b="1" dirty="0" smtClean="0">
                <a:solidFill>
                  <a:srgbClr val="333399"/>
                </a:solidFill>
                <a:latin typeface="Arial Narrow" pitchFamily="34" charset="0"/>
              </a:rPr>
              <a:t>Positive Behavior Support Project</a:t>
            </a:r>
          </a:p>
        </p:txBody>
      </p:sp>
    </p:spTree>
    <p:extLst>
      <p:ext uri="{BB962C8B-B14F-4D97-AF65-F5344CB8AC3E}">
        <p14:creationId xmlns:p14="http://schemas.microsoft.com/office/powerpoint/2010/main" val="15705759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4383" y="0"/>
            <a:ext cx="7705217" cy="753015"/>
          </a:xfrm>
        </p:spPr>
        <p:txBody>
          <a:bodyPr>
            <a:noAutofit/>
          </a:bodyPr>
          <a:lstStyle/>
          <a:p>
            <a:pPr algn="ctr"/>
            <a:r>
              <a:rPr lang="en-US" sz="4400" dirty="0" smtClean="0">
                <a:latin typeface="Tahoma" panose="020B0604030504040204" pitchFamily="34" charset="0"/>
                <a:ea typeface="Tahoma" panose="020B0604030504040204" pitchFamily="34" charset="0"/>
                <a:cs typeface="Tahoma" panose="020B0604030504040204" pitchFamily="34" charset="0"/>
              </a:rPr>
              <a:t>Functions of Behavior</a:t>
            </a:r>
            <a:endParaRPr lang="en-US" sz="4400"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524383" y="958285"/>
            <a:ext cx="8314818" cy="5691187"/>
          </a:xfrm>
        </p:spPr>
        <p:txBody>
          <a:bodyPr>
            <a:normAutofit/>
          </a:bodyPr>
          <a:lstStyle/>
          <a:p>
            <a:pPr>
              <a:buClr>
                <a:schemeClr val="tx2">
                  <a:lumMod val="75000"/>
                </a:schemeClr>
              </a:buClr>
              <a:buNone/>
            </a:pPr>
            <a:r>
              <a:rPr lang="en-US" sz="3600" dirty="0" smtClean="0">
                <a:solidFill>
                  <a:schemeClr val="tx1"/>
                </a:solidFill>
                <a:latin typeface="Tahoma" panose="020B0604030504040204" pitchFamily="34" charset="0"/>
                <a:ea typeface="Tahoma" panose="020B0604030504040204" pitchFamily="34" charset="0"/>
                <a:cs typeface="Tahoma" panose="020B0604030504040204" pitchFamily="34" charset="0"/>
              </a:rPr>
              <a:t>4 Main Categories: </a:t>
            </a:r>
          </a:p>
          <a:p>
            <a:pPr>
              <a:buClr>
                <a:schemeClr val="tx2">
                  <a:lumMod val="75000"/>
                </a:schemeClr>
              </a:buClr>
              <a:buNone/>
            </a:pPr>
            <a:endParaRPr lang="en-US" sz="36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a:buClr>
                <a:schemeClr val="tx2">
                  <a:lumMod val="75000"/>
                </a:schemeClr>
              </a:buClr>
            </a:pPr>
            <a:r>
              <a:rPr lang="en-US" sz="3600" dirty="0" smtClean="0">
                <a:solidFill>
                  <a:schemeClr val="tx1"/>
                </a:solidFill>
                <a:latin typeface="Tahoma" panose="020B0604030504040204" pitchFamily="34" charset="0"/>
                <a:ea typeface="Tahoma" panose="020B0604030504040204" pitchFamily="34" charset="0"/>
                <a:cs typeface="Tahoma" panose="020B0604030504040204" pitchFamily="34" charset="0"/>
              </a:rPr>
              <a:t>Sensory</a:t>
            </a:r>
          </a:p>
          <a:p>
            <a:pPr>
              <a:buClr>
                <a:schemeClr val="tx2">
                  <a:lumMod val="75000"/>
                </a:schemeClr>
              </a:buClr>
            </a:pPr>
            <a:r>
              <a:rPr lang="en-US" sz="3600" dirty="0" smtClean="0">
                <a:solidFill>
                  <a:schemeClr val="tx1"/>
                </a:solidFill>
                <a:latin typeface="Tahoma" panose="020B0604030504040204" pitchFamily="34" charset="0"/>
                <a:ea typeface="Tahoma" panose="020B0604030504040204" pitchFamily="34" charset="0"/>
                <a:cs typeface="Tahoma" panose="020B0604030504040204" pitchFamily="34" charset="0"/>
              </a:rPr>
              <a:t>Escape</a:t>
            </a:r>
          </a:p>
          <a:p>
            <a:pPr>
              <a:buClr>
                <a:schemeClr val="tx2">
                  <a:lumMod val="75000"/>
                </a:schemeClr>
              </a:buClr>
            </a:pPr>
            <a:r>
              <a:rPr lang="en-US" sz="3600" dirty="0" smtClean="0">
                <a:solidFill>
                  <a:schemeClr val="tx1"/>
                </a:solidFill>
                <a:latin typeface="Tahoma" panose="020B0604030504040204" pitchFamily="34" charset="0"/>
                <a:ea typeface="Tahoma" panose="020B0604030504040204" pitchFamily="34" charset="0"/>
                <a:cs typeface="Tahoma" panose="020B0604030504040204" pitchFamily="34" charset="0"/>
              </a:rPr>
              <a:t>Attention</a:t>
            </a:r>
          </a:p>
          <a:p>
            <a:pPr>
              <a:buClr>
                <a:schemeClr val="tx2">
                  <a:lumMod val="75000"/>
                </a:schemeClr>
              </a:buClr>
            </a:pPr>
            <a:r>
              <a:rPr lang="en-US" sz="3600" dirty="0" smtClean="0">
                <a:solidFill>
                  <a:schemeClr val="tx1"/>
                </a:solidFill>
                <a:latin typeface="Tahoma" panose="020B0604030504040204" pitchFamily="34" charset="0"/>
                <a:ea typeface="Tahoma" panose="020B0604030504040204" pitchFamily="34" charset="0"/>
                <a:cs typeface="Tahoma" panose="020B0604030504040204" pitchFamily="34" charset="0"/>
              </a:rPr>
              <a:t>Tangible</a:t>
            </a:r>
          </a:p>
          <a:p>
            <a:pPr>
              <a:buClr>
                <a:schemeClr val="tx2">
                  <a:lumMod val="75000"/>
                </a:schemeClr>
              </a:buClr>
              <a:buNone/>
            </a:pP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600" dirty="0" smtClean="0">
                <a:solidFill>
                  <a:schemeClr val="tx1"/>
                </a:solidFill>
                <a:latin typeface="Tahoma" panose="020B0604030504040204" pitchFamily="34" charset="0"/>
                <a:ea typeface="Tahoma" panose="020B0604030504040204" pitchFamily="34" charset="0"/>
                <a:cs typeface="Tahoma" panose="020B0604030504040204" pitchFamily="34" charset="0"/>
              </a:rPr>
              <a:t>				  Remember… SEAT</a:t>
            </a:r>
            <a:endParaRPr lang="en-US" sz="3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5" name="Canvas 5179" title="A couch"/>
          <p:cNvGrpSpPr/>
          <p:nvPr/>
        </p:nvGrpSpPr>
        <p:grpSpPr>
          <a:xfrm>
            <a:off x="3886200" y="1981200"/>
            <a:ext cx="4577237" cy="2221865"/>
            <a:chOff x="0" y="0"/>
            <a:chExt cx="3524885" cy="1993265"/>
          </a:xfrm>
        </p:grpSpPr>
        <p:sp>
          <p:nvSpPr>
            <p:cNvPr id="6" name="Rectangle 5"/>
            <p:cNvSpPr/>
            <p:nvPr/>
          </p:nvSpPr>
          <p:spPr>
            <a:xfrm>
              <a:off x="0" y="0"/>
              <a:ext cx="3524885" cy="1993265"/>
            </a:xfrm>
            <a:prstGeom prst="rect">
              <a:avLst/>
            </a:prstGeom>
            <a:noFill/>
            <a:ln>
              <a:noFill/>
            </a:ln>
          </p:spPr>
        </p:sp>
        <p:sp>
          <p:nvSpPr>
            <p:cNvPr id="7" name="Freeform 6"/>
            <p:cNvSpPr>
              <a:spLocks/>
            </p:cNvSpPr>
            <p:nvPr/>
          </p:nvSpPr>
          <p:spPr bwMode="auto">
            <a:xfrm>
              <a:off x="377190" y="54610"/>
              <a:ext cx="2672080" cy="852170"/>
            </a:xfrm>
            <a:custGeom>
              <a:avLst/>
              <a:gdLst>
                <a:gd name="T0" fmla="*/ 12 w 4208"/>
                <a:gd name="T1" fmla="*/ 537 h 1342"/>
                <a:gd name="T2" fmla="*/ 59 w 4208"/>
                <a:gd name="T3" fmla="*/ 487 h 1342"/>
                <a:gd name="T4" fmla="*/ 133 w 4208"/>
                <a:gd name="T5" fmla="*/ 425 h 1342"/>
                <a:gd name="T6" fmla="*/ 188 w 4208"/>
                <a:gd name="T7" fmla="*/ 392 h 1342"/>
                <a:gd name="T8" fmla="*/ 250 w 4208"/>
                <a:gd name="T9" fmla="*/ 356 h 1342"/>
                <a:gd name="T10" fmla="*/ 328 w 4208"/>
                <a:gd name="T11" fmla="*/ 325 h 1342"/>
                <a:gd name="T12" fmla="*/ 411 w 4208"/>
                <a:gd name="T13" fmla="*/ 297 h 1342"/>
                <a:gd name="T14" fmla="*/ 506 w 4208"/>
                <a:gd name="T15" fmla="*/ 273 h 1342"/>
                <a:gd name="T16" fmla="*/ 618 w 4208"/>
                <a:gd name="T17" fmla="*/ 259 h 1342"/>
                <a:gd name="T18" fmla="*/ 741 w 4208"/>
                <a:gd name="T19" fmla="*/ 256 h 1342"/>
                <a:gd name="T20" fmla="*/ 789 w 4208"/>
                <a:gd name="T21" fmla="*/ 225 h 1342"/>
                <a:gd name="T22" fmla="*/ 860 w 4208"/>
                <a:gd name="T23" fmla="*/ 190 h 1342"/>
                <a:gd name="T24" fmla="*/ 917 w 4208"/>
                <a:gd name="T25" fmla="*/ 164 h 1342"/>
                <a:gd name="T26" fmla="*/ 986 w 4208"/>
                <a:gd name="T27" fmla="*/ 144 h 1342"/>
                <a:gd name="T28" fmla="*/ 1060 w 4208"/>
                <a:gd name="T29" fmla="*/ 118 h 1342"/>
                <a:gd name="T30" fmla="*/ 1143 w 4208"/>
                <a:gd name="T31" fmla="*/ 102 h 1342"/>
                <a:gd name="T32" fmla="*/ 1231 w 4208"/>
                <a:gd name="T33" fmla="*/ 90 h 1342"/>
                <a:gd name="T34" fmla="*/ 1326 w 4208"/>
                <a:gd name="T35" fmla="*/ 83 h 1342"/>
                <a:gd name="T36" fmla="*/ 1426 w 4208"/>
                <a:gd name="T37" fmla="*/ 85 h 1342"/>
                <a:gd name="T38" fmla="*/ 1530 w 4208"/>
                <a:gd name="T39" fmla="*/ 99 h 1342"/>
                <a:gd name="T40" fmla="*/ 1592 w 4208"/>
                <a:gd name="T41" fmla="*/ 97 h 1342"/>
                <a:gd name="T42" fmla="*/ 1652 w 4208"/>
                <a:gd name="T43" fmla="*/ 71 h 1342"/>
                <a:gd name="T44" fmla="*/ 1725 w 4208"/>
                <a:gd name="T45" fmla="*/ 47 h 1342"/>
                <a:gd name="T46" fmla="*/ 1780 w 4208"/>
                <a:gd name="T47" fmla="*/ 35 h 1342"/>
                <a:gd name="T48" fmla="*/ 1837 w 4208"/>
                <a:gd name="T49" fmla="*/ 19 h 1342"/>
                <a:gd name="T50" fmla="*/ 1908 w 4208"/>
                <a:gd name="T51" fmla="*/ 11 h 1342"/>
                <a:gd name="T52" fmla="*/ 1987 w 4208"/>
                <a:gd name="T53" fmla="*/ 2 h 1342"/>
                <a:gd name="T54" fmla="*/ 2072 w 4208"/>
                <a:gd name="T55" fmla="*/ 0 h 1342"/>
                <a:gd name="T56" fmla="*/ 2167 w 4208"/>
                <a:gd name="T57" fmla="*/ 0 h 1342"/>
                <a:gd name="T58" fmla="*/ 2265 w 4208"/>
                <a:gd name="T59" fmla="*/ 2 h 1342"/>
                <a:gd name="T60" fmla="*/ 2350 w 4208"/>
                <a:gd name="T61" fmla="*/ 9 h 1342"/>
                <a:gd name="T62" fmla="*/ 2429 w 4208"/>
                <a:gd name="T63" fmla="*/ 19 h 1342"/>
                <a:gd name="T64" fmla="*/ 2495 w 4208"/>
                <a:gd name="T65" fmla="*/ 28 h 1342"/>
                <a:gd name="T66" fmla="*/ 2555 w 4208"/>
                <a:gd name="T67" fmla="*/ 40 h 1342"/>
                <a:gd name="T68" fmla="*/ 2614 w 4208"/>
                <a:gd name="T69" fmla="*/ 54 h 1342"/>
                <a:gd name="T70" fmla="*/ 2688 w 4208"/>
                <a:gd name="T71" fmla="*/ 76 h 1342"/>
                <a:gd name="T72" fmla="*/ 2738 w 4208"/>
                <a:gd name="T73" fmla="*/ 92 h 1342"/>
                <a:gd name="T74" fmla="*/ 2776 w 4208"/>
                <a:gd name="T75" fmla="*/ 99 h 1342"/>
                <a:gd name="T76" fmla="*/ 2833 w 4208"/>
                <a:gd name="T77" fmla="*/ 92 h 1342"/>
                <a:gd name="T78" fmla="*/ 2883 w 4208"/>
                <a:gd name="T79" fmla="*/ 90 h 1342"/>
                <a:gd name="T80" fmla="*/ 2944 w 4208"/>
                <a:gd name="T81" fmla="*/ 90 h 1342"/>
                <a:gd name="T82" fmla="*/ 3016 w 4208"/>
                <a:gd name="T83" fmla="*/ 92 h 1342"/>
                <a:gd name="T84" fmla="*/ 3089 w 4208"/>
                <a:gd name="T85" fmla="*/ 97 h 1342"/>
                <a:gd name="T86" fmla="*/ 3172 w 4208"/>
                <a:gd name="T87" fmla="*/ 109 h 1342"/>
                <a:gd name="T88" fmla="*/ 3260 w 4208"/>
                <a:gd name="T89" fmla="*/ 128 h 1342"/>
                <a:gd name="T90" fmla="*/ 3351 w 4208"/>
                <a:gd name="T91" fmla="*/ 154 h 1342"/>
                <a:gd name="T92" fmla="*/ 3446 w 4208"/>
                <a:gd name="T93" fmla="*/ 187 h 1342"/>
                <a:gd name="T94" fmla="*/ 3543 w 4208"/>
                <a:gd name="T95" fmla="*/ 235 h 1342"/>
                <a:gd name="T96" fmla="*/ 3603 w 4208"/>
                <a:gd name="T97" fmla="*/ 251 h 1342"/>
                <a:gd name="T98" fmla="*/ 3669 w 4208"/>
                <a:gd name="T99" fmla="*/ 251 h 1342"/>
                <a:gd name="T100" fmla="*/ 3755 w 4208"/>
                <a:gd name="T101" fmla="*/ 261 h 1342"/>
                <a:gd name="T102" fmla="*/ 3812 w 4208"/>
                <a:gd name="T103" fmla="*/ 275 h 1342"/>
                <a:gd name="T104" fmla="*/ 3873 w 4208"/>
                <a:gd name="T105" fmla="*/ 294 h 1342"/>
                <a:gd name="T106" fmla="*/ 3938 w 4208"/>
                <a:gd name="T107" fmla="*/ 323 h 1342"/>
                <a:gd name="T108" fmla="*/ 4002 w 4208"/>
                <a:gd name="T109" fmla="*/ 361 h 1342"/>
                <a:gd name="T110" fmla="*/ 4073 w 4208"/>
                <a:gd name="T111" fmla="*/ 411 h 1342"/>
                <a:gd name="T112" fmla="*/ 4137 w 4208"/>
                <a:gd name="T113" fmla="*/ 472 h 1342"/>
                <a:gd name="T114" fmla="*/ 4208 w 4208"/>
                <a:gd name="T115" fmla="*/ 553 h 1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08" h="1342">
                  <a:moveTo>
                    <a:pt x="380" y="1342"/>
                  </a:moveTo>
                  <a:lnTo>
                    <a:pt x="0" y="558"/>
                  </a:lnTo>
                  <a:lnTo>
                    <a:pt x="0" y="553"/>
                  </a:lnTo>
                  <a:lnTo>
                    <a:pt x="7" y="544"/>
                  </a:lnTo>
                  <a:lnTo>
                    <a:pt x="12" y="537"/>
                  </a:lnTo>
                  <a:lnTo>
                    <a:pt x="19" y="529"/>
                  </a:lnTo>
                  <a:lnTo>
                    <a:pt x="26" y="520"/>
                  </a:lnTo>
                  <a:lnTo>
                    <a:pt x="38" y="510"/>
                  </a:lnTo>
                  <a:lnTo>
                    <a:pt x="48" y="496"/>
                  </a:lnTo>
                  <a:lnTo>
                    <a:pt x="59" y="487"/>
                  </a:lnTo>
                  <a:lnTo>
                    <a:pt x="74" y="472"/>
                  </a:lnTo>
                  <a:lnTo>
                    <a:pt x="88" y="461"/>
                  </a:lnTo>
                  <a:lnTo>
                    <a:pt x="105" y="446"/>
                  </a:lnTo>
                  <a:lnTo>
                    <a:pt x="124" y="432"/>
                  </a:lnTo>
                  <a:lnTo>
                    <a:pt x="133" y="425"/>
                  </a:lnTo>
                  <a:lnTo>
                    <a:pt x="145" y="420"/>
                  </a:lnTo>
                  <a:lnTo>
                    <a:pt x="155" y="413"/>
                  </a:lnTo>
                  <a:lnTo>
                    <a:pt x="166" y="408"/>
                  </a:lnTo>
                  <a:lnTo>
                    <a:pt x="178" y="399"/>
                  </a:lnTo>
                  <a:lnTo>
                    <a:pt x="188" y="392"/>
                  </a:lnTo>
                  <a:lnTo>
                    <a:pt x="200" y="382"/>
                  </a:lnTo>
                  <a:lnTo>
                    <a:pt x="212" y="377"/>
                  </a:lnTo>
                  <a:lnTo>
                    <a:pt x="223" y="370"/>
                  </a:lnTo>
                  <a:lnTo>
                    <a:pt x="238" y="363"/>
                  </a:lnTo>
                  <a:lnTo>
                    <a:pt x="250" y="356"/>
                  </a:lnTo>
                  <a:lnTo>
                    <a:pt x="266" y="349"/>
                  </a:lnTo>
                  <a:lnTo>
                    <a:pt x="280" y="342"/>
                  </a:lnTo>
                  <a:lnTo>
                    <a:pt x="295" y="337"/>
                  </a:lnTo>
                  <a:lnTo>
                    <a:pt x="311" y="330"/>
                  </a:lnTo>
                  <a:lnTo>
                    <a:pt x="328" y="325"/>
                  </a:lnTo>
                  <a:lnTo>
                    <a:pt x="342" y="318"/>
                  </a:lnTo>
                  <a:lnTo>
                    <a:pt x="359" y="313"/>
                  </a:lnTo>
                  <a:lnTo>
                    <a:pt x="378" y="308"/>
                  </a:lnTo>
                  <a:lnTo>
                    <a:pt x="395" y="301"/>
                  </a:lnTo>
                  <a:lnTo>
                    <a:pt x="411" y="297"/>
                  </a:lnTo>
                  <a:lnTo>
                    <a:pt x="430" y="292"/>
                  </a:lnTo>
                  <a:lnTo>
                    <a:pt x="449" y="287"/>
                  </a:lnTo>
                  <a:lnTo>
                    <a:pt x="468" y="282"/>
                  </a:lnTo>
                  <a:lnTo>
                    <a:pt x="487" y="278"/>
                  </a:lnTo>
                  <a:lnTo>
                    <a:pt x="506" y="273"/>
                  </a:lnTo>
                  <a:lnTo>
                    <a:pt x="530" y="270"/>
                  </a:lnTo>
                  <a:lnTo>
                    <a:pt x="551" y="268"/>
                  </a:lnTo>
                  <a:lnTo>
                    <a:pt x="573" y="263"/>
                  </a:lnTo>
                  <a:lnTo>
                    <a:pt x="597" y="261"/>
                  </a:lnTo>
                  <a:lnTo>
                    <a:pt x="618" y="259"/>
                  </a:lnTo>
                  <a:lnTo>
                    <a:pt x="642" y="259"/>
                  </a:lnTo>
                  <a:lnTo>
                    <a:pt x="663" y="256"/>
                  </a:lnTo>
                  <a:lnTo>
                    <a:pt x="689" y="256"/>
                  </a:lnTo>
                  <a:lnTo>
                    <a:pt x="713" y="256"/>
                  </a:lnTo>
                  <a:lnTo>
                    <a:pt x="741" y="256"/>
                  </a:lnTo>
                  <a:lnTo>
                    <a:pt x="744" y="254"/>
                  </a:lnTo>
                  <a:lnTo>
                    <a:pt x="756" y="244"/>
                  </a:lnTo>
                  <a:lnTo>
                    <a:pt x="763" y="237"/>
                  </a:lnTo>
                  <a:lnTo>
                    <a:pt x="775" y="232"/>
                  </a:lnTo>
                  <a:lnTo>
                    <a:pt x="789" y="225"/>
                  </a:lnTo>
                  <a:lnTo>
                    <a:pt x="806" y="218"/>
                  </a:lnTo>
                  <a:lnTo>
                    <a:pt x="822" y="209"/>
                  </a:lnTo>
                  <a:lnTo>
                    <a:pt x="839" y="199"/>
                  </a:lnTo>
                  <a:lnTo>
                    <a:pt x="848" y="194"/>
                  </a:lnTo>
                  <a:lnTo>
                    <a:pt x="860" y="190"/>
                  </a:lnTo>
                  <a:lnTo>
                    <a:pt x="870" y="185"/>
                  </a:lnTo>
                  <a:lnTo>
                    <a:pt x="882" y="180"/>
                  </a:lnTo>
                  <a:lnTo>
                    <a:pt x="894" y="175"/>
                  </a:lnTo>
                  <a:lnTo>
                    <a:pt x="903" y="171"/>
                  </a:lnTo>
                  <a:lnTo>
                    <a:pt x="917" y="164"/>
                  </a:lnTo>
                  <a:lnTo>
                    <a:pt x="932" y="161"/>
                  </a:lnTo>
                  <a:lnTo>
                    <a:pt x="941" y="156"/>
                  </a:lnTo>
                  <a:lnTo>
                    <a:pt x="958" y="152"/>
                  </a:lnTo>
                  <a:lnTo>
                    <a:pt x="970" y="147"/>
                  </a:lnTo>
                  <a:lnTo>
                    <a:pt x="986" y="144"/>
                  </a:lnTo>
                  <a:lnTo>
                    <a:pt x="998" y="140"/>
                  </a:lnTo>
                  <a:lnTo>
                    <a:pt x="1015" y="133"/>
                  </a:lnTo>
                  <a:lnTo>
                    <a:pt x="1029" y="128"/>
                  </a:lnTo>
                  <a:lnTo>
                    <a:pt x="1046" y="123"/>
                  </a:lnTo>
                  <a:lnTo>
                    <a:pt x="1060" y="118"/>
                  </a:lnTo>
                  <a:lnTo>
                    <a:pt x="1077" y="116"/>
                  </a:lnTo>
                  <a:lnTo>
                    <a:pt x="1093" y="111"/>
                  </a:lnTo>
                  <a:lnTo>
                    <a:pt x="1110" y="109"/>
                  </a:lnTo>
                  <a:lnTo>
                    <a:pt x="1126" y="104"/>
                  </a:lnTo>
                  <a:lnTo>
                    <a:pt x="1143" y="102"/>
                  </a:lnTo>
                  <a:lnTo>
                    <a:pt x="1160" y="99"/>
                  </a:lnTo>
                  <a:lnTo>
                    <a:pt x="1176" y="97"/>
                  </a:lnTo>
                  <a:lnTo>
                    <a:pt x="1193" y="92"/>
                  </a:lnTo>
                  <a:lnTo>
                    <a:pt x="1212" y="92"/>
                  </a:lnTo>
                  <a:lnTo>
                    <a:pt x="1231" y="90"/>
                  </a:lnTo>
                  <a:lnTo>
                    <a:pt x="1250" y="90"/>
                  </a:lnTo>
                  <a:lnTo>
                    <a:pt x="1267" y="85"/>
                  </a:lnTo>
                  <a:lnTo>
                    <a:pt x="1288" y="83"/>
                  </a:lnTo>
                  <a:lnTo>
                    <a:pt x="1305" y="83"/>
                  </a:lnTo>
                  <a:lnTo>
                    <a:pt x="1326" y="83"/>
                  </a:lnTo>
                  <a:lnTo>
                    <a:pt x="1345" y="83"/>
                  </a:lnTo>
                  <a:lnTo>
                    <a:pt x="1364" y="83"/>
                  </a:lnTo>
                  <a:lnTo>
                    <a:pt x="1385" y="83"/>
                  </a:lnTo>
                  <a:lnTo>
                    <a:pt x="1407" y="85"/>
                  </a:lnTo>
                  <a:lnTo>
                    <a:pt x="1426" y="85"/>
                  </a:lnTo>
                  <a:lnTo>
                    <a:pt x="1445" y="87"/>
                  </a:lnTo>
                  <a:lnTo>
                    <a:pt x="1466" y="90"/>
                  </a:lnTo>
                  <a:lnTo>
                    <a:pt x="1488" y="95"/>
                  </a:lnTo>
                  <a:lnTo>
                    <a:pt x="1507" y="97"/>
                  </a:lnTo>
                  <a:lnTo>
                    <a:pt x="1530" y="99"/>
                  </a:lnTo>
                  <a:lnTo>
                    <a:pt x="1552" y="106"/>
                  </a:lnTo>
                  <a:lnTo>
                    <a:pt x="1573" y="111"/>
                  </a:lnTo>
                  <a:lnTo>
                    <a:pt x="1573" y="106"/>
                  </a:lnTo>
                  <a:lnTo>
                    <a:pt x="1580" y="104"/>
                  </a:lnTo>
                  <a:lnTo>
                    <a:pt x="1592" y="97"/>
                  </a:lnTo>
                  <a:lnTo>
                    <a:pt x="1609" y="92"/>
                  </a:lnTo>
                  <a:lnTo>
                    <a:pt x="1616" y="85"/>
                  </a:lnTo>
                  <a:lnTo>
                    <a:pt x="1625" y="80"/>
                  </a:lnTo>
                  <a:lnTo>
                    <a:pt x="1637" y="76"/>
                  </a:lnTo>
                  <a:lnTo>
                    <a:pt x="1652" y="71"/>
                  </a:lnTo>
                  <a:lnTo>
                    <a:pt x="1666" y="66"/>
                  </a:lnTo>
                  <a:lnTo>
                    <a:pt x="1682" y="59"/>
                  </a:lnTo>
                  <a:lnTo>
                    <a:pt x="1699" y="54"/>
                  </a:lnTo>
                  <a:lnTo>
                    <a:pt x="1718" y="52"/>
                  </a:lnTo>
                  <a:lnTo>
                    <a:pt x="1725" y="47"/>
                  </a:lnTo>
                  <a:lnTo>
                    <a:pt x="1735" y="45"/>
                  </a:lnTo>
                  <a:lnTo>
                    <a:pt x="1747" y="42"/>
                  </a:lnTo>
                  <a:lnTo>
                    <a:pt x="1756" y="40"/>
                  </a:lnTo>
                  <a:lnTo>
                    <a:pt x="1768" y="35"/>
                  </a:lnTo>
                  <a:lnTo>
                    <a:pt x="1780" y="35"/>
                  </a:lnTo>
                  <a:lnTo>
                    <a:pt x="1789" y="30"/>
                  </a:lnTo>
                  <a:lnTo>
                    <a:pt x="1804" y="28"/>
                  </a:lnTo>
                  <a:lnTo>
                    <a:pt x="1813" y="26"/>
                  </a:lnTo>
                  <a:lnTo>
                    <a:pt x="1825" y="23"/>
                  </a:lnTo>
                  <a:lnTo>
                    <a:pt x="1837" y="19"/>
                  </a:lnTo>
                  <a:lnTo>
                    <a:pt x="1851" y="19"/>
                  </a:lnTo>
                  <a:lnTo>
                    <a:pt x="1865" y="16"/>
                  </a:lnTo>
                  <a:lnTo>
                    <a:pt x="1880" y="14"/>
                  </a:lnTo>
                  <a:lnTo>
                    <a:pt x="1892" y="11"/>
                  </a:lnTo>
                  <a:lnTo>
                    <a:pt x="1908" y="11"/>
                  </a:lnTo>
                  <a:lnTo>
                    <a:pt x="1922" y="9"/>
                  </a:lnTo>
                  <a:lnTo>
                    <a:pt x="1937" y="7"/>
                  </a:lnTo>
                  <a:lnTo>
                    <a:pt x="1953" y="4"/>
                  </a:lnTo>
                  <a:lnTo>
                    <a:pt x="1970" y="4"/>
                  </a:lnTo>
                  <a:lnTo>
                    <a:pt x="1987" y="2"/>
                  </a:lnTo>
                  <a:lnTo>
                    <a:pt x="2003" y="2"/>
                  </a:lnTo>
                  <a:lnTo>
                    <a:pt x="2020" y="2"/>
                  </a:lnTo>
                  <a:lnTo>
                    <a:pt x="2037" y="2"/>
                  </a:lnTo>
                  <a:lnTo>
                    <a:pt x="2053" y="0"/>
                  </a:lnTo>
                  <a:lnTo>
                    <a:pt x="2072" y="0"/>
                  </a:lnTo>
                  <a:lnTo>
                    <a:pt x="2091" y="0"/>
                  </a:lnTo>
                  <a:lnTo>
                    <a:pt x="2110" y="0"/>
                  </a:lnTo>
                  <a:lnTo>
                    <a:pt x="2127" y="0"/>
                  </a:lnTo>
                  <a:lnTo>
                    <a:pt x="2148" y="0"/>
                  </a:lnTo>
                  <a:lnTo>
                    <a:pt x="2167" y="0"/>
                  </a:lnTo>
                  <a:lnTo>
                    <a:pt x="2189" y="2"/>
                  </a:lnTo>
                  <a:lnTo>
                    <a:pt x="2208" y="2"/>
                  </a:lnTo>
                  <a:lnTo>
                    <a:pt x="2227" y="2"/>
                  </a:lnTo>
                  <a:lnTo>
                    <a:pt x="2246" y="2"/>
                  </a:lnTo>
                  <a:lnTo>
                    <a:pt x="2265" y="2"/>
                  </a:lnTo>
                  <a:lnTo>
                    <a:pt x="2281" y="2"/>
                  </a:lnTo>
                  <a:lnTo>
                    <a:pt x="2300" y="4"/>
                  </a:lnTo>
                  <a:lnTo>
                    <a:pt x="2317" y="7"/>
                  </a:lnTo>
                  <a:lnTo>
                    <a:pt x="2336" y="9"/>
                  </a:lnTo>
                  <a:lnTo>
                    <a:pt x="2350" y="9"/>
                  </a:lnTo>
                  <a:lnTo>
                    <a:pt x="2367" y="11"/>
                  </a:lnTo>
                  <a:lnTo>
                    <a:pt x="2383" y="14"/>
                  </a:lnTo>
                  <a:lnTo>
                    <a:pt x="2400" y="16"/>
                  </a:lnTo>
                  <a:lnTo>
                    <a:pt x="2414" y="19"/>
                  </a:lnTo>
                  <a:lnTo>
                    <a:pt x="2429" y="19"/>
                  </a:lnTo>
                  <a:lnTo>
                    <a:pt x="2443" y="21"/>
                  </a:lnTo>
                  <a:lnTo>
                    <a:pt x="2457" y="26"/>
                  </a:lnTo>
                  <a:lnTo>
                    <a:pt x="2469" y="26"/>
                  </a:lnTo>
                  <a:lnTo>
                    <a:pt x="2481" y="26"/>
                  </a:lnTo>
                  <a:lnTo>
                    <a:pt x="2495" y="28"/>
                  </a:lnTo>
                  <a:lnTo>
                    <a:pt x="2507" y="30"/>
                  </a:lnTo>
                  <a:lnTo>
                    <a:pt x="2519" y="33"/>
                  </a:lnTo>
                  <a:lnTo>
                    <a:pt x="2531" y="35"/>
                  </a:lnTo>
                  <a:lnTo>
                    <a:pt x="2543" y="35"/>
                  </a:lnTo>
                  <a:lnTo>
                    <a:pt x="2555" y="40"/>
                  </a:lnTo>
                  <a:lnTo>
                    <a:pt x="2564" y="42"/>
                  </a:lnTo>
                  <a:lnTo>
                    <a:pt x="2576" y="42"/>
                  </a:lnTo>
                  <a:lnTo>
                    <a:pt x="2585" y="45"/>
                  </a:lnTo>
                  <a:lnTo>
                    <a:pt x="2595" y="49"/>
                  </a:lnTo>
                  <a:lnTo>
                    <a:pt x="2614" y="54"/>
                  </a:lnTo>
                  <a:lnTo>
                    <a:pt x="2633" y="59"/>
                  </a:lnTo>
                  <a:lnTo>
                    <a:pt x="2647" y="64"/>
                  </a:lnTo>
                  <a:lnTo>
                    <a:pt x="2662" y="68"/>
                  </a:lnTo>
                  <a:lnTo>
                    <a:pt x="2673" y="71"/>
                  </a:lnTo>
                  <a:lnTo>
                    <a:pt x="2688" y="76"/>
                  </a:lnTo>
                  <a:lnTo>
                    <a:pt x="2697" y="78"/>
                  </a:lnTo>
                  <a:lnTo>
                    <a:pt x="2709" y="83"/>
                  </a:lnTo>
                  <a:lnTo>
                    <a:pt x="2719" y="85"/>
                  </a:lnTo>
                  <a:lnTo>
                    <a:pt x="2728" y="90"/>
                  </a:lnTo>
                  <a:lnTo>
                    <a:pt x="2738" y="92"/>
                  </a:lnTo>
                  <a:lnTo>
                    <a:pt x="2749" y="99"/>
                  </a:lnTo>
                  <a:lnTo>
                    <a:pt x="2754" y="102"/>
                  </a:lnTo>
                  <a:lnTo>
                    <a:pt x="2757" y="104"/>
                  </a:lnTo>
                  <a:lnTo>
                    <a:pt x="2761" y="102"/>
                  </a:lnTo>
                  <a:lnTo>
                    <a:pt x="2776" y="99"/>
                  </a:lnTo>
                  <a:lnTo>
                    <a:pt x="2785" y="99"/>
                  </a:lnTo>
                  <a:lnTo>
                    <a:pt x="2795" y="97"/>
                  </a:lnTo>
                  <a:lnTo>
                    <a:pt x="2809" y="95"/>
                  </a:lnTo>
                  <a:lnTo>
                    <a:pt x="2825" y="95"/>
                  </a:lnTo>
                  <a:lnTo>
                    <a:pt x="2833" y="92"/>
                  </a:lnTo>
                  <a:lnTo>
                    <a:pt x="2842" y="92"/>
                  </a:lnTo>
                  <a:lnTo>
                    <a:pt x="2852" y="92"/>
                  </a:lnTo>
                  <a:lnTo>
                    <a:pt x="2863" y="92"/>
                  </a:lnTo>
                  <a:lnTo>
                    <a:pt x="2873" y="90"/>
                  </a:lnTo>
                  <a:lnTo>
                    <a:pt x="2883" y="90"/>
                  </a:lnTo>
                  <a:lnTo>
                    <a:pt x="2894" y="90"/>
                  </a:lnTo>
                  <a:lnTo>
                    <a:pt x="2906" y="90"/>
                  </a:lnTo>
                  <a:lnTo>
                    <a:pt x="2918" y="90"/>
                  </a:lnTo>
                  <a:lnTo>
                    <a:pt x="2930" y="90"/>
                  </a:lnTo>
                  <a:lnTo>
                    <a:pt x="2944" y="90"/>
                  </a:lnTo>
                  <a:lnTo>
                    <a:pt x="2959" y="90"/>
                  </a:lnTo>
                  <a:lnTo>
                    <a:pt x="2970" y="90"/>
                  </a:lnTo>
                  <a:lnTo>
                    <a:pt x="2985" y="90"/>
                  </a:lnTo>
                  <a:lnTo>
                    <a:pt x="2999" y="92"/>
                  </a:lnTo>
                  <a:lnTo>
                    <a:pt x="3016" y="92"/>
                  </a:lnTo>
                  <a:lnTo>
                    <a:pt x="3027" y="92"/>
                  </a:lnTo>
                  <a:lnTo>
                    <a:pt x="3044" y="92"/>
                  </a:lnTo>
                  <a:lnTo>
                    <a:pt x="3058" y="95"/>
                  </a:lnTo>
                  <a:lnTo>
                    <a:pt x="3075" y="97"/>
                  </a:lnTo>
                  <a:lnTo>
                    <a:pt x="3089" y="97"/>
                  </a:lnTo>
                  <a:lnTo>
                    <a:pt x="3106" y="99"/>
                  </a:lnTo>
                  <a:lnTo>
                    <a:pt x="3123" y="99"/>
                  </a:lnTo>
                  <a:lnTo>
                    <a:pt x="3139" y="104"/>
                  </a:lnTo>
                  <a:lnTo>
                    <a:pt x="3156" y="106"/>
                  </a:lnTo>
                  <a:lnTo>
                    <a:pt x="3172" y="109"/>
                  </a:lnTo>
                  <a:lnTo>
                    <a:pt x="3189" y="111"/>
                  </a:lnTo>
                  <a:lnTo>
                    <a:pt x="3206" y="116"/>
                  </a:lnTo>
                  <a:lnTo>
                    <a:pt x="3222" y="118"/>
                  </a:lnTo>
                  <a:lnTo>
                    <a:pt x="3241" y="123"/>
                  </a:lnTo>
                  <a:lnTo>
                    <a:pt x="3260" y="128"/>
                  </a:lnTo>
                  <a:lnTo>
                    <a:pt x="3279" y="133"/>
                  </a:lnTo>
                  <a:lnTo>
                    <a:pt x="3296" y="137"/>
                  </a:lnTo>
                  <a:lnTo>
                    <a:pt x="3315" y="142"/>
                  </a:lnTo>
                  <a:lnTo>
                    <a:pt x="3334" y="147"/>
                  </a:lnTo>
                  <a:lnTo>
                    <a:pt x="3351" y="154"/>
                  </a:lnTo>
                  <a:lnTo>
                    <a:pt x="3370" y="159"/>
                  </a:lnTo>
                  <a:lnTo>
                    <a:pt x="3389" y="164"/>
                  </a:lnTo>
                  <a:lnTo>
                    <a:pt x="3408" y="173"/>
                  </a:lnTo>
                  <a:lnTo>
                    <a:pt x="3429" y="180"/>
                  </a:lnTo>
                  <a:lnTo>
                    <a:pt x="3446" y="187"/>
                  </a:lnTo>
                  <a:lnTo>
                    <a:pt x="3465" y="197"/>
                  </a:lnTo>
                  <a:lnTo>
                    <a:pt x="3484" y="204"/>
                  </a:lnTo>
                  <a:lnTo>
                    <a:pt x="3503" y="213"/>
                  </a:lnTo>
                  <a:lnTo>
                    <a:pt x="3522" y="223"/>
                  </a:lnTo>
                  <a:lnTo>
                    <a:pt x="3543" y="235"/>
                  </a:lnTo>
                  <a:lnTo>
                    <a:pt x="3562" y="244"/>
                  </a:lnTo>
                  <a:lnTo>
                    <a:pt x="3581" y="256"/>
                  </a:lnTo>
                  <a:lnTo>
                    <a:pt x="3584" y="254"/>
                  </a:lnTo>
                  <a:lnTo>
                    <a:pt x="3598" y="254"/>
                  </a:lnTo>
                  <a:lnTo>
                    <a:pt x="3603" y="251"/>
                  </a:lnTo>
                  <a:lnTo>
                    <a:pt x="3614" y="251"/>
                  </a:lnTo>
                  <a:lnTo>
                    <a:pt x="3624" y="251"/>
                  </a:lnTo>
                  <a:lnTo>
                    <a:pt x="3638" y="251"/>
                  </a:lnTo>
                  <a:lnTo>
                    <a:pt x="3652" y="251"/>
                  </a:lnTo>
                  <a:lnTo>
                    <a:pt x="3669" y="251"/>
                  </a:lnTo>
                  <a:lnTo>
                    <a:pt x="3686" y="251"/>
                  </a:lnTo>
                  <a:lnTo>
                    <a:pt x="3705" y="254"/>
                  </a:lnTo>
                  <a:lnTo>
                    <a:pt x="3724" y="254"/>
                  </a:lnTo>
                  <a:lnTo>
                    <a:pt x="3743" y="259"/>
                  </a:lnTo>
                  <a:lnTo>
                    <a:pt x="3755" y="261"/>
                  </a:lnTo>
                  <a:lnTo>
                    <a:pt x="3766" y="263"/>
                  </a:lnTo>
                  <a:lnTo>
                    <a:pt x="3776" y="266"/>
                  </a:lnTo>
                  <a:lnTo>
                    <a:pt x="3790" y="270"/>
                  </a:lnTo>
                  <a:lnTo>
                    <a:pt x="3800" y="270"/>
                  </a:lnTo>
                  <a:lnTo>
                    <a:pt x="3812" y="275"/>
                  </a:lnTo>
                  <a:lnTo>
                    <a:pt x="3824" y="278"/>
                  </a:lnTo>
                  <a:lnTo>
                    <a:pt x="3835" y="282"/>
                  </a:lnTo>
                  <a:lnTo>
                    <a:pt x="3847" y="285"/>
                  </a:lnTo>
                  <a:lnTo>
                    <a:pt x="3859" y="289"/>
                  </a:lnTo>
                  <a:lnTo>
                    <a:pt x="3873" y="294"/>
                  </a:lnTo>
                  <a:lnTo>
                    <a:pt x="3885" y="301"/>
                  </a:lnTo>
                  <a:lnTo>
                    <a:pt x="3897" y="304"/>
                  </a:lnTo>
                  <a:lnTo>
                    <a:pt x="3911" y="311"/>
                  </a:lnTo>
                  <a:lnTo>
                    <a:pt x="3921" y="316"/>
                  </a:lnTo>
                  <a:lnTo>
                    <a:pt x="3938" y="323"/>
                  </a:lnTo>
                  <a:lnTo>
                    <a:pt x="3949" y="327"/>
                  </a:lnTo>
                  <a:lnTo>
                    <a:pt x="3964" y="337"/>
                  </a:lnTo>
                  <a:lnTo>
                    <a:pt x="3978" y="344"/>
                  </a:lnTo>
                  <a:lnTo>
                    <a:pt x="3992" y="354"/>
                  </a:lnTo>
                  <a:lnTo>
                    <a:pt x="4002" y="361"/>
                  </a:lnTo>
                  <a:lnTo>
                    <a:pt x="4018" y="370"/>
                  </a:lnTo>
                  <a:lnTo>
                    <a:pt x="4030" y="380"/>
                  </a:lnTo>
                  <a:lnTo>
                    <a:pt x="4045" y="392"/>
                  </a:lnTo>
                  <a:lnTo>
                    <a:pt x="4056" y="399"/>
                  </a:lnTo>
                  <a:lnTo>
                    <a:pt x="4073" y="411"/>
                  </a:lnTo>
                  <a:lnTo>
                    <a:pt x="4085" y="423"/>
                  </a:lnTo>
                  <a:lnTo>
                    <a:pt x="4099" y="437"/>
                  </a:lnTo>
                  <a:lnTo>
                    <a:pt x="4113" y="446"/>
                  </a:lnTo>
                  <a:lnTo>
                    <a:pt x="4125" y="461"/>
                  </a:lnTo>
                  <a:lnTo>
                    <a:pt x="4137" y="472"/>
                  </a:lnTo>
                  <a:lnTo>
                    <a:pt x="4154" y="489"/>
                  </a:lnTo>
                  <a:lnTo>
                    <a:pt x="4166" y="503"/>
                  </a:lnTo>
                  <a:lnTo>
                    <a:pt x="4180" y="520"/>
                  </a:lnTo>
                  <a:lnTo>
                    <a:pt x="4194" y="537"/>
                  </a:lnTo>
                  <a:lnTo>
                    <a:pt x="4208" y="553"/>
                  </a:lnTo>
                  <a:lnTo>
                    <a:pt x="3923" y="1337"/>
                  </a:lnTo>
                  <a:lnTo>
                    <a:pt x="380" y="1342"/>
                  </a:lnTo>
                  <a:lnTo>
                    <a:pt x="380" y="1342"/>
                  </a:lnTo>
                  <a:close/>
                </a:path>
              </a:pathLst>
            </a:custGeom>
            <a:solidFill>
              <a:schemeClr val="accent1">
                <a:lumMod val="60000"/>
                <a:lumOff val="40000"/>
              </a:schemeClr>
            </a:solidFill>
            <a:ln>
              <a:noFill/>
            </a:ln>
          </p:spPr>
          <p:txBody>
            <a:bodyPr rot="0" vert="horz" wrap="square" lIns="91440" tIns="45720" rIns="91440" bIns="45720" anchor="t" anchorCtr="0" upright="1">
              <a:noAutofit/>
            </a:bodyPr>
            <a:lstStyle/>
            <a:p>
              <a:endParaRPr lang="en-US" dirty="0">
                <a:solidFill>
                  <a:prstClr val="black"/>
                </a:solidFill>
              </a:endParaRPr>
            </a:p>
          </p:txBody>
        </p:sp>
        <p:sp>
          <p:nvSpPr>
            <p:cNvPr id="8" name="Freeform 7"/>
            <p:cNvSpPr>
              <a:spLocks/>
            </p:cNvSpPr>
            <p:nvPr/>
          </p:nvSpPr>
          <p:spPr bwMode="auto">
            <a:xfrm>
              <a:off x="449580" y="1266190"/>
              <a:ext cx="2601595" cy="459740"/>
            </a:xfrm>
            <a:custGeom>
              <a:avLst/>
              <a:gdLst>
                <a:gd name="T0" fmla="*/ 86 w 4097"/>
                <a:gd name="T1" fmla="*/ 0 h 724"/>
                <a:gd name="T2" fmla="*/ 62 w 4097"/>
                <a:gd name="T3" fmla="*/ 16 h 724"/>
                <a:gd name="T4" fmla="*/ 41 w 4097"/>
                <a:gd name="T5" fmla="*/ 40 h 724"/>
                <a:gd name="T6" fmla="*/ 24 w 4097"/>
                <a:gd name="T7" fmla="*/ 61 h 724"/>
                <a:gd name="T8" fmla="*/ 12 w 4097"/>
                <a:gd name="T9" fmla="*/ 92 h 724"/>
                <a:gd name="T10" fmla="*/ 5 w 4097"/>
                <a:gd name="T11" fmla="*/ 118 h 724"/>
                <a:gd name="T12" fmla="*/ 5 w 4097"/>
                <a:gd name="T13" fmla="*/ 140 h 724"/>
                <a:gd name="T14" fmla="*/ 3 w 4097"/>
                <a:gd name="T15" fmla="*/ 159 h 724"/>
                <a:gd name="T16" fmla="*/ 0 w 4097"/>
                <a:gd name="T17" fmla="*/ 190 h 724"/>
                <a:gd name="T18" fmla="*/ 0 w 4097"/>
                <a:gd name="T19" fmla="*/ 223 h 724"/>
                <a:gd name="T20" fmla="*/ 0 w 4097"/>
                <a:gd name="T21" fmla="*/ 254 h 724"/>
                <a:gd name="T22" fmla="*/ 0 w 4097"/>
                <a:gd name="T23" fmla="*/ 275 h 724"/>
                <a:gd name="T24" fmla="*/ 0 w 4097"/>
                <a:gd name="T25" fmla="*/ 297 h 724"/>
                <a:gd name="T26" fmla="*/ 0 w 4097"/>
                <a:gd name="T27" fmla="*/ 320 h 724"/>
                <a:gd name="T28" fmla="*/ 0 w 4097"/>
                <a:gd name="T29" fmla="*/ 342 h 724"/>
                <a:gd name="T30" fmla="*/ 0 w 4097"/>
                <a:gd name="T31" fmla="*/ 366 h 724"/>
                <a:gd name="T32" fmla="*/ 0 w 4097"/>
                <a:gd name="T33" fmla="*/ 389 h 724"/>
                <a:gd name="T34" fmla="*/ 0 w 4097"/>
                <a:gd name="T35" fmla="*/ 415 h 724"/>
                <a:gd name="T36" fmla="*/ 0 w 4097"/>
                <a:gd name="T37" fmla="*/ 439 h 724"/>
                <a:gd name="T38" fmla="*/ 0 w 4097"/>
                <a:gd name="T39" fmla="*/ 465 h 724"/>
                <a:gd name="T40" fmla="*/ 3 w 4097"/>
                <a:gd name="T41" fmla="*/ 489 h 724"/>
                <a:gd name="T42" fmla="*/ 3 w 4097"/>
                <a:gd name="T43" fmla="*/ 511 h 724"/>
                <a:gd name="T44" fmla="*/ 3 w 4097"/>
                <a:gd name="T45" fmla="*/ 534 h 724"/>
                <a:gd name="T46" fmla="*/ 3 w 4097"/>
                <a:gd name="T47" fmla="*/ 556 h 724"/>
                <a:gd name="T48" fmla="*/ 3 w 4097"/>
                <a:gd name="T49" fmla="*/ 579 h 724"/>
                <a:gd name="T50" fmla="*/ 3 w 4097"/>
                <a:gd name="T51" fmla="*/ 598 h 724"/>
                <a:gd name="T52" fmla="*/ 3 w 4097"/>
                <a:gd name="T53" fmla="*/ 627 h 724"/>
                <a:gd name="T54" fmla="*/ 5 w 4097"/>
                <a:gd name="T55" fmla="*/ 660 h 724"/>
                <a:gd name="T56" fmla="*/ 5 w 4097"/>
                <a:gd name="T57" fmla="*/ 686 h 724"/>
                <a:gd name="T58" fmla="*/ 7 w 4097"/>
                <a:gd name="T59" fmla="*/ 715 h 724"/>
                <a:gd name="T60" fmla="*/ 4090 w 4097"/>
                <a:gd name="T61" fmla="*/ 724 h 724"/>
                <a:gd name="T62" fmla="*/ 90 w 4097"/>
                <a:gd name="T63"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97" h="724">
                  <a:moveTo>
                    <a:pt x="90" y="0"/>
                  </a:moveTo>
                  <a:lnTo>
                    <a:pt x="86" y="0"/>
                  </a:lnTo>
                  <a:lnTo>
                    <a:pt x="76" y="7"/>
                  </a:lnTo>
                  <a:lnTo>
                    <a:pt x="62" y="16"/>
                  </a:lnTo>
                  <a:lnTo>
                    <a:pt x="48" y="33"/>
                  </a:lnTo>
                  <a:lnTo>
                    <a:pt x="41" y="40"/>
                  </a:lnTo>
                  <a:lnTo>
                    <a:pt x="31" y="52"/>
                  </a:lnTo>
                  <a:lnTo>
                    <a:pt x="24" y="61"/>
                  </a:lnTo>
                  <a:lnTo>
                    <a:pt x="17" y="78"/>
                  </a:lnTo>
                  <a:lnTo>
                    <a:pt x="12" y="92"/>
                  </a:lnTo>
                  <a:lnTo>
                    <a:pt x="7" y="109"/>
                  </a:lnTo>
                  <a:lnTo>
                    <a:pt x="5" y="118"/>
                  </a:lnTo>
                  <a:lnTo>
                    <a:pt x="5" y="128"/>
                  </a:lnTo>
                  <a:lnTo>
                    <a:pt x="5" y="140"/>
                  </a:lnTo>
                  <a:lnTo>
                    <a:pt x="5" y="149"/>
                  </a:lnTo>
                  <a:lnTo>
                    <a:pt x="3" y="159"/>
                  </a:lnTo>
                  <a:lnTo>
                    <a:pt x="3" y="173"/>
                  </a:lnTo>
                  <a:lnTo>
                    <a:pt x="0" y="190"/>
                  </a:lnTo>
                  <a:lnTo>
                    <a:pt x="0" y="206"/>
                  </a:lnTo>
                  <a:lnTo>
                    <a:pt x="0" y="223"/>
                  </a:lnTo>
                  <a:lnTo>
                    <a:pt x="0" y="242"/>
                  </a:lnTo>
                  <a:lnTo>
                    <a:pt x="0" y="254"/>
                  </a:lnTo>
                  <a:lnTo>
                    <a:pt x="0" y="263"/>
                  </a:lnTo>
                  <a:lnTo>
                    <a:pt x="0" y="275"/>
                  </a:lnTo>
                  <a:lnTo>
                    <a:pt x="0" y="287"/>
                  </a:lnTo>
                  <a:lnTo>
                    <a:pt x="0" y="297"/>
                  </a:lnTo>
                  <a:lnTo>
                    <a:pt x="0" y="309"/>
                  </a:lnTo>
                  <a:lnTo>
                    <a:pt x="0" y="320"/>
                  </a:lnTo>
                  <a:lnTo>
                    <a:pt x="0" y="330"/>
                  </a:lnTo>
                  <a:lnTo>
                    <a:pt x="0" y="342"/>
                  </a:lnTo>
                  <a:lnTo>
                    <a:pt x="0" y="354"/>
                  </a:lnTo>
                  <a:lnTo>
                    <a:pt x="0" y="366"/>
                  </a:lnTo>
                  <a:lnTo>
                    <a:pt x="0" y="377"/>
                  </a:lnTo>
                  <a:lnTo>
                    <a:pt x="0" y="389"/>
                  </a:lnTo>
                  <a:lnTo>
                    <a:pt x="0" y="401"/>
                  </a:lnTo>
                  <a:lnTo>
                    <a:pt x="0" y="415"/>
                  </a:lnTo>
                  <a:lnTo>
                    <a:pt x="0" y="427"/>
                  </a:lnTo>
                  <a:lnTo>
                    <a:pt x="0" y="439"/>
                  </a:lnTo>
                  <a:lnTo>
                    <a:pt x="0" y="451"/>
                  </a:lnTo>
                  <a:lnTo>
                    <a:pt x="0" y="465"/>
                  </a:lnTo>
                  <a:lnTo>
                    <a:pt x="3" y="477"/>
                  </a:lnTo>
                  <a:lnTo>
                    <a:pt x="3" y="489"/>
                  </a:lnTo>
                  <a:lnTo>
                    <a:pt x="3" y="499"/>
                  </a:lnTo>
                  <a:lnTo>
                    <a:pt x="3" y="511"/>
                  </a:lnTo>
                  <a:lnTo>
                    <a:pt x="3" y="522"/>
                  </a:lnTo>
                  <a:lnTo>
                    <a:pt x="3" y="534"/>
                  </a:lnTo>
                  <a:lnTo>
                    <a:pt x="3" y="546"/>
                  </a:lnTo>
                  <a:lnTo>
                    <a:pt x="3" y="556"/>
                  </a:lnTo>
                  <a:lnTo>
                    <a:pt x="3" y="570"/>
                  </a:lnTo>
                  <a:lnTo>
                    <a:pt x="3" y="579"/>
                  </a:lnTo>
                  <a:lnTo>
                    <a:pt x="3" y="589"/>
                  </a:lnTo>
                  <a:lnTo>
                    <a:pt x="3" y="598"/>
                  </a:lnTo>
                  <a:lnTo>
                    <a:pt x="3" y="610"/>
                  </a:lnTo>
                  <a:lnTo>
                    <a:pt x="3" y="627"/>
                  </a:lnTo>
                  <a:lnTo>
                    <a:pt x="5" y="646"/>
                  </a:lnTo>
                  <a:lnTo>
                    <a:pt x="5" y="660"/>
                  </a:lnTo>
                  <a:lnTo>
                    <a:pt x="5" y="677"/>
                  </a:lnTo>
                  <a:lnTo>
                    <a:pt x="5" y="686"/>
                  </a:lnTo>
                  <a:lnTo>
                    <a:pt x="7" y="701"/>
                  </a:lnTo>
                  <a:lnTo>
                    <a:pt x="7" y="715"/>
                  </a:lnTo>
                  <a:lnTo>
                    <a:pt x="7" y="720"/>
                  </a:lnTo>
                  <a:lnTo>
                    <a:pt x="4090" y="724"/>
                  </a:lnTo>
                  <a:lnTo>
                    <a:pt x="4097" y="71"/>
                  </a:lnTo>
                  <a:lnTo>
                    <a:pt x="90" y="0"/>
                  </a:lnTo>
                  <a:lnTo>
                    <a:pt x="90" y="0"/>
                  </a:lnTo>
                  <a:close/>
                </a:path>
              </a:pathLst>
            </a:custGeom>
            <a:solidFill>
              <a:schemeClr val="accent1">
                <a:lumMod val="60000"/>
                <a:lumOff val="40000"/>
              </a:schemeClr>
            </a:solidFill>
            <a:ln>
              <a:noFill/>
            </a:ln>
          </p:spPr>
          <p:txBody>
            <a:bodyPr rot="0" vert="horz" wrap="square" lIns="91440" tIns="45720" rIns="91440" bIns="45720" anchor="t" anchorCtr="0" upright="1">
              <a:noAutofit/>
            </a:bodyPr>
            <a:lstStyle/>
            <a:p>
              <a:endParaRPr lang="en-US" dirty="0">
                <a:solidFill>
                  <a:prstClr val="black"/>
                </a:solidFill>
              </a:endParaRPr>
            </a:p>
          </p:txBody>
        </p:sp>
        <p:sp>
          <p:nvSpPr>
            <p:cNvPr id="9" name="Freeform 8"/>
            <p:cNvSpPr>
              <a:spLocks/>
            </p:cNvSpPr>
            <p:nvPr/>
          </p:nvSpPr>
          <p:spPr bwMode="auto">
            <a:xfrm>
              <a:off x="480060" y="864870"/>
              <a:ext cx="2543810" cy="454025"/>
            </a:xfrm>
            <a:custGeom>
              <a:avLst/>
              <a:gdLst>
                <a:gd name="T0" fmla="*/ 12 w 4006"/>
                <a:gd name="T1" fmla="*/ 418 h 715"/>
                <a:gd name="T2" fmla="*/ 4 w 4006"/>
                <a:gd name="T3" fmla="*/ 468 h 715"/>
                <a:gd name="T4" fmla="*/ 2 w 4006"/>
                <a:gd name="T5" fmla="*/ 522 h 715"/>
                <a:gd name="T6" fmla="*/ 0 w 4006"/>
                <a:gd name="T7" fmla="*/ 572 h 715"/>
                <a:gd name="T8" fmla="*/ 7 w 4006"/>
                <a:gd name="T9" fmla="*/ 627 h 715"/>
                <a:gd name="T10" fmla="*/ 23 w 4006"/>
                <a:gd name="T11" fmla="*/ 670 h 715"/>
                <a:gd name="T12" fmla="*/ 64 w 4006"/>
                <a:gd name="T13" fmla="*/ 701 h 715"/>
                <a:gd name="T14" fmla="*/ 142 w 4006"/>
                <a:gd name="T15" fmla="*/ 701 h 715"/>
                <a:gd name="T16" fmla="*/ 294 w 4006"/>
                <a:gd name="T17" fmla="*/ 705 h 715"/>
                <a:gd name="T18" fmla="*/ 511 w 4006"/>
                <a:gd name="T19" fmla="*/ 708 h 715"/>
                <a:gd name="T20" fmla="*/ 779 w 4006"/>
                <a:gd name="T21" fmla="*/ 710 h 715"/>
                <a:gd name="T22" fmla="*/ 1086 w 4006"/>
                <a:gd name="T23" fmla="*/ 710 h 715"/>
                <a:gd name="T24" fmla="*/ 1423 w 4006"/>
                <a:gd name="T25" fmla="*/ 712 h 715"/>
                <a:gd name="T26" fmla="*/ 1777 w 4006"/>
                <a:gd name="T27" fmla="*/ 712 h 715"/>
                <a:gd name="T28" fmla="*/ 2141 w 4006"/>
                <a:gd name="T29" fmla="*/ 712 h 715"/>
                <a:gd name="T30" fmla="*/ 2500 w 4006"/>
                <a:gd name="T31" fmla="*/ 712 h 715"/>
                <a:gd name="T32" fmla="*/ 2842 w 4006"/>
                <a:gd name="T33" fmla="*/ 712 h 715"/>
                <a:gd name="T34" fmla="*/ 3160 w 4006"/>
                <a:gd name="T35" fmla="*/ 712 h 715"/>
                <a:gd name="T36" fmla="*/ 3441 w 4006"/>
                <a:gd name="T37" fmla="*/ 712 h 715"/>
                <a:gd name="T38" fmla="*/ 3671 w 4006"/>
                <a:gd name="T39" fmla="*/ 712 h 715"/>
                <a:gd name="T40" fmla="*/ 3847 w 4006"/>
                <a:gd name="T41" fmla="*/ 712 h 715"/>
                <a:gd name="T42" fmla="*/ 3949 w 4006"/>
                <a:gd name="T43" fmla="*/ 712 h 715"/>
                <a:gd name="T44" fmla="*/ 4006 w 4006"/>
                <a:gd name="T45" fmla="*/ 458 h 715"/>
                <a:gd name="T46" fmla="*/ 3676 w 4006"/>
                <a:gd name="T47" fmla="*/ 45 h 715"/>
                <a:gd name="T48" fmla="*/ 3633 w 4006"/>
                <a:gd name="T49" fmla="*/ 45 h 715"/>
                <a:gd name="T50" fmla="*/ 3574 w 4006"/>
                <a:gd name="T51" fmla="*/ 42 h 715"/>
                <a:gd name="T52" fmla="*/ 3493 w 4006"/>
                <a:gd name="T53" fmla="*/ 40 h 715"/>
                <a:gd name="T54" fmla="*/ 3393 w 4006"/>
                <a:gd name="T55" fmla="*/ 38 h 715"/>
                <a:gd name="T56" fmla="*/ 3279 w 4006"/>
                <a:gd name="T57" fmla="*/ 33 h 715"/>
                <a:gd name="T58" fmla="*/ 3153 w 4006"/>
                <a:gd name="T59" fmla="*/ 30 h 715"/>
                <a:gd name="T60" fmla="*/ 3013 w 4006"/>
                <a:gd name="T61" fmla="*/ 26 h 715"/>
                <a:gd name="T62" fmla="*/ 2861 w 4006"/>
                <a:gd name="T63" fmla="*/ 21 h 715"/>
                <a:gd name="T64" fmla="*/ 2701 w 4006"/>
                <a:gd name="T65" fmla="*/ 16 h 715"/>
                <a:gd name="T66" fmla="*/ 2535 w 4006"/>
                <a:gd name="T67" fmla="*/ 14 h 715"/>
                <a:gd name="T68" fmla="*/ 2366 w 4006"/>
                <a:gd name="T69" fmla="*/ 9 h 715"/>
                <a:gd name="T70" fmla="*/ 2188 w 4006"/>
                <a:gd name="T71" fmla="*/ 4 h 715"/>
                <a:gd name="T72" fmla="*/ 2015 w 4006"/>
                <a:gd name="T73" fmla="*/ 4 h 715"/>
                <a:gd name="T74" fmla="*/ 1839 w 4006"/>
                <a:gd name="T75" fmla="*/ 2 h 715"/>
                <a:gd name="T76" fmla="*/ 1665 w 4006"/>
                <a:gd name="T77" fmla="*/ 0 h 715"/>
                <a:gd name="T78" fmla="*/ 1497 w 4006"/>
                <a:gd name="T79" fmla="*/ 0 h 715"/>
                <a:gd name="T80" fmla="*/ 1340 w 4006"/>
                <a:gd name="T81" fmla="*/ 2 h 715"/>
                <a:gd name="T82" fmla="*/ 1190 w 4006"/>
                <a:gd name="T83" fmla="*/ 4 h 715"/>
                <a:gd name="T84" fmla="*/ 1055 w 4006"/>
                <a:gd name="T85" fmla="*/ 7 h 715"/>
                <a:gd name="T86" fmla="*/ 926 w 4006"/>
                <a:gd name="T87" fmla="*/ 11 h 715"/>
                <a:gd name="T88" fmla="*/ 808 w 4006"/>
                <a:gd name="T89" fmla="*/ 14 h 715"/>
                <a:gd name="T90" fmla="*/ 701 w 4006"/>
                <a:gd name="T91" fmla="*/ 21 h 715"/>
                <a:gd name="T92" fmla="*/ 603 w 4006"/>
                <a:gd name="T93" fmla="*/ 26 h 715"/>
                <a:gd name="T94" fmla="*/ 518 w 4006"/>
                <a:gd name="T95" fmla="*/ 30 h 715"/>
                <a:gd name="T96" fmla="*/ 444 w 4006"/>
                <a:gd name="T97" fmla="*/ 35 h 715"/>
                <a:gd name="T98" fmla="*/ 380 w 4006"/>
                <a:gd name="T99" fmla="*/ 38 h 715"/>
                <a:gd name="T100" fmla="*/ 330 w 4006"/>
                <a:gd name="T101" fmla="*/ 45 h 715"/>
                <a:gd name="T102" fmla="*/ 280 w 4006"/>
                <a:gd name="T103" fmla="*/ 47 h 715"/>
                <a:gd name="T104" fmla="*/ 244 w 4006"/>
                <a:gd name="T105" fmla="*/ 5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006" h="715">
                  <a:moveTo>
                    <a:pt x="16" y="394"/>
                  </a:moveTo>
                  <a:lnTo>
                    <a:pt x="16" y="396"/>
                  </a:lnTo>
                  <a:lnTo>
                    <a:pt x="14" y="406"/>
                  </a:lnTo>
                  <a:lnTo>
                    <a:pt x="12" y="418"/>
                  </a:lnTo>
                  <a:lnTo>
                    <a:pt x="9" y="437"/>
                  </a:lnTo>
                  <a:lnTo>
                    <a:pt x="7" y="446"/>
                  </a:lnTo>
                  <a:lnTo>
                    <a:pt x="7" y="458"/>
                  </a:lnTo>
                  <a:lnTo>
                    <a:pt x="4" y="468"/>
                  </a:lnTo>
                  <a:lnTo>
                    <a:pt x="4" y="482"/>
                  </a:lnTo>
                  <a:lnTo>
                    <a:pt x="2" y="494"/>
                  </a:lnTo>
                  <a:lnTo>
                    <a:pt x="2" y="508"/>
                  </a:lnTo>
                  <a:lnTo>
                    <a:pt x="2" y="522"/>
                  </a:lnTo>
                  <a:lnTo>
                    <a:pt x="2" y="537"/>
                  </a:lnTo>
                  <a:lnTo>
                    <a:pt x="0" y="548"/>
                  </a:lnTo>
                  <a:lnTo>
                    <a:pt x="0" y="563"/>
                  </a:lnTo>
                  <a:lnTo>
                    <a:pt x="0" y="572"/>
                  </a:lnTo>
                  <a:lnTo>
                    <a:pt x="2" y="587"/>
                  </a:lnTo>
                  <a:lnTo>
                    <a:pt x="2" y="601"/>
                  </a:lnTo>
                  <a:lnTo>
                    <a:pt x="4" y="613"/>
                  </a:lnTo>
                  <a:lnTo>
                    <a:pt x="7" y="627"/>
                  </a:lnTo>
                  <a:lnTo>
                    <a:pt x="12" y="639"/>
                  </a:lnTo>
                  <a:lnTo>
                    <a:pt x="14" y="648"/>
                  </a:lnTo>
                  <a:lnTo>
                    <a:pt x="16" y="660"/>
                  </a:lnTo>
                  <a:lnTo>
                    <a:pt x="23" y="670"/>
                  </a:lnTo>
                  <a:lnTo>
                    <a:pt x="31" y="677"/>
                  </a:lnTo>
                  <a:lnTo>
                    <a:pt x="40" y="691"/>
                  </a:lnTo>
                  <a:lnTo>
                    <a:pt x="59" y="701"/>
                  </a:lnTo>
                  <a:lnTo>
                    <a:pt x="64" y="701"/>
                  </a:lnTo>
                  <a:lnTo>
                    <a:pt x="78" y="701"/>
                  </a:lnTo>
                  <a:lnTo>
                    <a:pt x="95" y="701"/>
                  </a:lnTo>
                  <a:lnTo>
                    <a:pt x="116" y="701"/>
                  </a:lnTo>
                  <a:lnTo>
                    <a:pt x="142" y="701"/>
                  </a:lnTo>
                  <a:lnTo>
                    <a:pt x="176" y="703"/>
                  </a:lnTo>
                  <a:lnTo>
                    <a:pt x="209" y="703"/>
                  </a:lnTo>
                  <a:lnTo>
                    <a:pt x="252" y="705"/>
                  </a:lnTo>
                  <a:lnTo>
                    <a:pt x="294" y="705"/>
                  </a:lnTo>
                  <a:lnTo>
                    <a:pt x="344" y="705"/>
                  </a:lnTo>
                  <a:lnTo>
                    <a:pt x="394" y="705"/>
                  </a:lnTo>
                  <a:lnTo>
                    <a:pt x="451" y="708"/>
                  </a:lnTo>
                  <a:lnTo>
                    <a:pt x="511" y="708"/>
                  </a:lnTo>
                  <a:lnTo>
                    <a:pt x="572" y="710"/>
                  </a:lnTo>
                  <a:lnTo>
                    <a:pt x="639" y="710"/>
                  </a:lnTo>
                  <a:lnTo>
                    <a:pt x="708" y="710"/>
                  </a:lnTo>
                  <a:lnTo>
                    <a:pt x="779" y="710"/>
                  </a:lnTo>
                  <a:lnTo>
                    <a:pt x="853" y="710"/>
                  </a:lnTo>
                  <a:lnTo>
                    <a:pt x="926" y="710"/>
                  </a:lnTo>
                  <a:lnTo>
                    <a:pt x="1005" y="710"/>
                  </a:lnTo>
                  <a:lnTo>
                    <a:pt x="1086" y="710"/>
                  </a:lnTo>
                  <a:lnTo>
                    <a:pt x="1166" y="710"/>
                  </a:lnTo>
                  <a:lnTo>
                    <a:pt x="1250" y="710"/>
                  </a:lnTo>
                  <a:lnTo>
                    <a:pt x="1338" y="712"/>
                  </a:lnTo>
                  <a:lnTo>
                    <a:pt x="1423" y="712"/>
                  </a:lnTo>
                  <a:lnTo>
                    <a:pt x="1511" y="712"/>
                  </a:lnTo>
                  <a:lnTo>
                    <a:pt x="1599" y="712"/>
                  </a:lnTo>
                  <a:lnTo>
                    <a:pt x="1689" y="712"/>
                  </a:lnTo>
                  <a:lnTo>
                    <a:pt x="1777" y="712"/>
                  </a:lnTo>
                  <a:lnTo>
                    <a:pt x="1867" y="712"/>
                  </a:lnTo>
                  <a:lnTo>
                    <a:pt x="1960" y="712"/>
                  </a:lnTo>
                  <a:lnTo>
                    <a:pt x="2053" y="715"/>
                  </a:lnTo>
                  <a:lnTo>
                    <a:pt x="2141" y="712"/>
                  </a:lnTo>
                  <a:lnTo>
                    <a:pt x="2231" y="712"/>
                  </a:lnTo>
                  <a:lnTo>
                    <a:pt x="2321" y="712"/>
                  </a:lnTo>
                  <a:lnTo>
                    <a:pt x="2412" y="712"/>
                  </a:lnTo>
                  <a:lnTo>
                    <a:pt x="2500" y="712"/>
                  </a:lnTo>
                  <a:lnTo>
                    <a:pt x="2587" y="712"/>
                  </a:lnTo>
                  <a:lnTo>
                    <a:pt x="2673" y="712"/>
                  </a:lnTo>
                  <a:lnTo>
                    <a:pt x="2761" y="712"/>
                  </a:lnTo>
                  <a:lnTo>
                    <a:pt x="2842" y="712"/>
                  </a:lnTo>
                  <a:lnTo>
                    <a:pt x="2925" y="712"/>
                  </a:lnTo>
                  <a:lnTo>
                    <a:pt x="3006" y="712"/>
                  </a:lnTo>
                  <a:lnTo>
                    <a:pt x="3084" y="712"/>
                  </a:lnTo>
                  <a:lnTo>
                    <a:pt x="3160" y="712"/>
                  </a:lnTo>
                  <a:lnTo>
                    <a:pt x="3236" y="712"/>
                  </a:lnTo>
                  <a:lnTo>
                    <a:pt x="3305" y="712"/>
                  </a:lnTo>
                  <a:lnTo>
                    <a:pt x="3376" y="712"/>
                  </a:lnTo>
                  <a:lnTo>
                    <a:pt x="3441" y="712"/>
                  </a:lnTo>
                  <a:lnTo>
                    <a:pt x="3502" y="712"/>
                  </a:lnTo>
                  <a:lnTo>
                    <a:pt x="3564" y="712"/>
                  </a:lnTo>
                  <a:lnTo>
                    <a:pt x="3621" y="712"/>
                  </a:lnTo>
                  <a:lnTo>
                    <a:pt x="3671" y="712"/>
                  </a:lnTo>
                  <a:lnTo>
                    <a:pt x="3723" y="712"/>
                  </a:lnTo>
                  <a:lnTo>
                    <a:pt x="3766" y="712"/>
                  </a:lnTo>
                  <a:lnTo>
                    <a:pt x="3811" y="712"/>
                  </a:lnTo>
                  <a:lnTo>
                    <a:pt x="3847" y="712"/>
                  </a:lnTo>
                  <a:lnTo>
                    <a:pt x="3880" y="712"/>
                  </a:lnTo>
                  <a:lnTo>
                    <a:pt x="3909" y="712"/>
                  </a:lnTo>
                  <a:lnTo>
                    <a:pt x="3932" y="712"/>
                  </a:lnTo>
                  <a:lnTo>
                    <a:pt x="3949" y="712"/>
                  </a:lnTo>
                  <a:lnTo>
                    <a:pt x="3963" y="712"/>
                  </a:lnTo>
                  <a:lnTo>
                    <a:pt x="3973" y="712"/>
                  </a:lnTo>
                  <a:lnTo>
                    <a:pt x="3975" y="712"/>
                  </a:lnTo>
                  <a:lnTo>
                    <a:pt x="4006" y="458"/>
                  </a:lnTo>
                  <a:lnTo>
                    <a:pt x="3697" y="49"/>
                  </a:lnTo>
                  <a:lnTo>
                    <a:pt x="3692" y="47"/>
                  </a:lnTo>
                  <a:lnTo>
                    <a:pt x="3683" y="47"/>
                  </a:lnTo>
                  <a:lnTo>
                    <a:pt x="3676" y="45"/>
                  </a:lnTo>
                  <a:lnTo>
                    <a:pt x="3669" y="45"/>
                  </a:lnTo>
                  <a:lnTo>
                    <a:pt x="3657" y="45"/>
                  </a:lnTo>
                  <a:lnTo>
                    <a:pt x="3647" y="45"/>
                  </a:lnTo>
                  <a:lnTo>
                    <a:pt x="3633" y="45"/>
                  </a:lnTo>
                  <a:lnTo>
                    <a:pt x="3621" y="45"/>
                  </a:lnTo>
                  <a:lnTo>
                    <a:pt x="3604" y="45"/>
                  </a:lnTo>
                  <a:lnTo>
                    <a:pt x="3590" y="45"/>
                  </a:lnTo>
                  <a:lnTo>
                    <a:pt x="3574" y="42"/>
                  </a:lnTo>
                  <a:lnTo>
                    <a:pt x="3555" y="42"/>
                  </a:lnTo>
                  <a:lnTo>
                    <a:pt x="3533" y="42"/>
                  </a:lnTo>
                  <a:lnTo>
                    <a:pt x="3517" y="42"/>
                  </a:lnTo>
                  <a:lnTo>
                    <a:pt x="3493" y="40"/>
                  </a:lnTo>
                  <a:lnTo>
                    <a:pt x="3469" y="38"/>
                  </a:lnTo>
                  <a:lnTo>
                    <a:pt x="3445" y="38"/>
                  </a:lnTo>
                  <a:lnTo>
                    <a:pt x="3419" y="38"/>
                  </a:lnTo>
                  <a:lnTo>
                    <a:pt x="3393" y="38"/>
                  </a:lnTo>
                  <a:lnTo>
                    <a:pt x="3364" y="35"/>
                  </a:lnTo>
                  <a:lnTo>
                    <a:pt x="3338" y="35"/>
                  </a:lnTo>
                  <a:lnTo>
                    <a:pt x="3310" y="35"/>
                  </a:lnTo>
                  <a:lnTo>
                    <a:pt x="3279" y="33"/>
                  </a:lnTo>
                  <a:lnTo>
                    <a:pt x="3250" y="30"/>
                  </a:lnTo>
                  <a:lnTo>
                    <a:pt x="3217" y="30"/>
                  </a:lnTo>
                  <a:lnTo>
                    <a:pt x="3186" y="30"/>
                  </a:lnTo>
                  <a:lnTo>
                    <a:pt x="3153" y="30"/>
                  </a:lnTo>
                  <a:lnTo>
                    <a:pt x="3120" y="28"/>
                  </a:lnTo>
                  <a:lnTo>
                    <a:pt x="3084" y="28"/>
                  </a:lnTo>
                  <a:lnTo>
                    <a:pt x="3051" y="28"/>
                  </a:lnTo>
                  <a:lnTo>
                    <a:pt x="3013" y="26"/>
                  </a:lnTo>
                  <a:lnTo>
                    <a:pt x="2977" y="23"/>
                  </a:lnTo>
                  <a:lnTo>
                    <a:pt x="2937" y="21"/>
                  </a:lnTo>
                  <a:lnTo>
                    <a:pt x="2901" y="21"/>
                  </a:lnTo>
                  <a:lnTo>
                    <a:pt x="2861" y="21"/>
                  </a:lnTo>
                  <a:lnTo>
                    <a:pt x="2823" y="21"/>
                  </a:lnTo>
                  <a:lnTo>
                    <a:pt x="2782" y="19"/>
                  </a:lnTo>
                  <a:lnTo>
                    <a:pt x="2744" y="19"/>
                  </a:lnTo>
                  <a:lnTo>
                    <a:pt x="2701" y="16"/>
                  </a:lnTo>
                  <a:lnTo>
                    <a:pt x="2661" y="14"/>
                  </a:lnTo>
                  <a:lnTo>
                    <a:pt x="2618" y="14"/>
                  </a:lnTo>
                  <a:lnTo>
                    <a:pt x="2578" y="14"/>
                  </a:lnTo>
                  <a:lnTo>
                    <a:pt x="2535" y="14"/>
                  </a:lnTo>
                  <a:lnTo>
                    <a:pt x="2495" y="11"/>
                  </a:lnTo>
                  <a:lnTo>
                    <a:pt x="2450" y="11"/>
                  </a:lnTo>
                  <a:lnTo>
                    <a:pt x="2409" y="11"/>
                  </a:lnTo>
                  <a:lnTo>
                    <a:pt x="2366" y="9"/>
                  </a:lnTo>
                  <a:lnTo>
                    <a:pt x="2321" y="9"/>
                  </a:lnTo>
                  <a:lnTo>
                    <a:pt x="2279" y="7"/>
                  </a:lnTo>
                  <a:lnTo>
                    <a:pt x="2233" y="7"/>
                  </a:lnTo>
                  <a:lnTo>
                    <a:pt x="2188" y="4"/>
                  </a:lnTo>
                  <a:lnTo>
                    <a:pt x="2145" y="4"/>
                  </a:lnTo>
                  <a:lnTo>
                    <a:pt x="2100" y="4"/>
                  </a:lnTo>
                  <a:lnTo>
                    <a:pt x="2060" y="4"/>
                  </a:lnTo>
                  <a:lnTo>
                    <a:pt x="2015" y="4"/>
                  </a:lnTo>
                  <a:lnTo>
                    <a:pt x="1972" y="4"/>
                  </a:lnTo>
                  <a:lnTo>
                    <a:pt x="1927" y="2"/>
                  </a:lnTo>
                  <a:lnTo>
                    <a:pt x="1884" y="2"/>
                  </a:lnTo>
                  <a:lnTo>
                    <a:pt x="1839" y="2"/>
                  </a:lnTo>
                  <a:lnTo>
                    <a:pt x="1794" y="2"/>
                  </a:lnTo>
                  <a:lnTo>
                    <a:pt x="1751" y="2"/>
                  </a:lnTo>
                  <a:lnTo>
                    <a:pt x="1708" y="2"/>
                  </a:lnTo>
                  <a:lnTo>
                    <a:pt x="1665" y="0"/>
                  </a:lnTo>
                  <a:lnTo>
                    <a:pt x="1620" y="0"/>
                  </a:lnTo>
                  <a:lnTo>
                    <a:pt x="1578" y="0"/>
                  </a:lnTo>
                  <a:lnTo>
                    <a:pt x="1537" y="0"/>
                  </a:lnTo>
                  <a:lnTo>
                    <a:pt x="1497" y="0"/>
                  </a:lnTo>
                  <a:lnTo>
                    <a:pt x="1456" y="0"/>
                  </a:lnTo>
                  <a:lnTo>
                    <a:pt x="1416" y="0"/>
                  </a:lnTo>
                  <a:lnTo>
                    <a:pt x="1378" y="2"/>
                  </a:lnTo>
                  <a:lnTo>
                    <a:pt x="1340" y="2"/>
                  </a:lnTo>
                  <a:lnTo>
                    <a:pt x="1302" y="2"/>
                  </a:lnTo>
                  <a:lnTo>
                    <a:pt x="1264" y="2"/>
                  </a:lnTo>
                  <a:lnTo>
                    <a:pt x="1228" y="4"/>
                  </a:lnTo>
                  <a:lnTo>
                    <a:pt x="1190" y="4"/>
                  </a:lnTo>
                  <a:lnTo>
                    <a:pt x="1157" y="4"/>
                  </a:lnTo>
                  <a:lnTo>
                    <a:pt x="1121" y="4"/>
                  </a:lnTo>
                  <a:lnTo>
                    <a:pt x="1088" y="7"/>
                  </a:lnTo>
                  <a:lnTo>
                    <a:pt x="1055" y="7"/>
                  </a:lnTo>
                  <a:lnTo>
                    <a:pt x="1021" y="7"/>
                  </a:lnTo>
                  <a:lnTo>
                    <a:pt x="988" y="9"/>
                  </a:lnTo>
                  <a:lnTo>
                    <a:pt x="957" y="11"/>
                  </a:lnTo>
                  <a:lnTo>
                    <a:pt x="926" y="11"/>
                  </a:lnTo>
                  <a:lnTo>
                    <a:pt x="896" y="11"/>
                  </a:lnTo>
                  <a:lnTo>
                    <a:pt x="865" y="14"/>
                  </a:lnTo>
                  <a:lnTo>
                    <a:pt x="836" y="14"/>
                  </a:lnTo>
                  <a:lnTo>
                    <a:pt x="808" y="14"/>
                  </a:lnTo>
                  <a:lnTo>
                    <a:pt x="779" y="16"/>
                  </a:lnTo>
                  <a:lnTo>
                    <a:pt x="753" y="19"/>
                  </a:lnTo>
                  <a:lnTo>
                    <a:pt x="727" y="21"/>
                  </a:lnTo>
                  <a:lnTo>
                    <a:pt x="701" y="21"/>
                  </a:lnTo>
                  <a:lnTo>
                    <a:pt x="677" y="21"/>
                  </a:lnTo>
                  <a:lnTo>
                    <a:pt x="651" y="23"/>
                  </a:lnTo>
                  <a:lnTo>
                    <a:pt x="629" y="26"/>
                  </a:lnTo>
                  <a:lnTo>
                    <a:pt x="603" y="26"/>
                  </a:lnTo>
                  <a:lnTo>
                    <a:pt x="582" y="26"/>
                  </a:lnTo>
                  <a:lnTo>
                    <a:pt x="560" y="28"/>
                  </a:lnTo>
                  <a:lnTo>
                    <a:pt x="539" y="30"/>
                  </a:lnTo>
                  <a:lnTo>
                    <a:pt x="518" y="30"/>
                  </a:lnTo>
                  <a:lnTo>
                    <a:pt x="499" y="30"/>
                  </a:lnTo>
                  <a:lnTo>
                    <a:pt x="480" y="33"/>
                  </a:lnTo>
                  <a:lnTo>
                    <a:pt x="463" y="35"/>
                  </a:lnTo>
                  <a:lnTo>
                    <a:pt x="444" y="35"/>
                  </a:lnTo>
                  <a:lnTo>
                    <a:pt x="427" y="35"/>
                  </a:lnTo>
                  <a:lnTo>
                    <a:pt x="411" y="38"/>
                  </a:lnTo>
                  <a:lnTo>
                    <a:pt x="396" y="38"/>
                  </a:lnTo>
                  <a:lnTo>
                    <a:pt x="380" y="38"/>
                  </a:lnTo>
                  <a:lnTo>
                    <a:pt x="368" y="40"/>
                  </a:lnTo>
                  <a:lnTo>
                    <a:pt x="354" y="42"/>
                  </a:lnTo>
                  <a:lnTo>
                    <a:pt x="342" y="45"/>
                  </a:lnTo>
                  <a:lnTo>
                    <a:pt x="330" y="45"/>
                  </a:lnTo>
                  <a:lnTo>
                    <a:pt x="318" y="45"/>
                  </a:lnTo>
                  <a:lnTo>
                    <a:pt x="306" y="45"/>
                  </a:lnTo>
                  <a:lnTo>
                    <a:pt x="297" y="45"/>
                  </a:lnTo>
                  <a:lnTo>
                    <a:pt x="280" y="47"/>
                  </a:lnTo>
                  <a:lnTo>
                    <a:pt x="268" y="49"/>
                  </a:lnTo>
                  <a:lnTo>
                    <a:pt x="256" y="49"/>
                  </a:lnTo>
                  <a:lnTo>
                    <a:pt x="249" y="52"/>
                  </a:lnTo>
                  <a:lnTo>
                    <a:pt x="244" y="52"/>
                  </a:lnTo>
                  <a:lnTo>
                    <a:pt x="244" y="54"/>
                  </a:lnTo>
                  <a:lnTo>
                    <a:pt x="16" y="394"/>
                  </a:lnTo>
                  <a:lnTo>
                    <a:pt x="16" y="394"/>
                  </a:lnTo>
                  <a:close/>
                </a:path>
              </a:pathLst>
            </a:custGeom>
            <a:solidFill>
              <a:schemeClr val="accent1">
                <a:lumMod val="50000"/>
              </a:schemeClr>
            </a:solidFill>
            <a:ln>
              <a:noFill/>
            </a:ln>
          </p:spPr>
          <p:txBody>
            <a:bodyPr rot="0" vert="horz" wrap="square" lIns="91440" tIns="45720" rIns="91440" bIns="45720" anchor="t" anchorCtr="0" upright="1">
              <a:noAutofit/>
            </a:bodyPr>
            <a:lstStyle/>
            <a:p>
              <a:endParaRPr lang="en-US" dirty="0">
                <a:solidFill>
                  <a:prstClr val="black"/>
                </a:solidFill>
              </a:endParaRPr>
            </a:p>
          </p:txBody>
        </p:sp>
        <p:sp>
          <p:nvSpPr>
            <p:cNvPr id="10" name="Freeform 9"/>
            <p:cNvSpPr>
              <a:spLocks/>
            </p:cNvSpPr>
            <p:nvPr/>
          </p:nvSpPr>
          <p:spPr bwMode="auto">
            <a:xfrm>
              <a:off x="2847340" y="412115"/>
              <a:ext cx="622935" cy="1528445"/>
            </a:xfrm>
            <a:custGeom>
              <a:avLst/>
              <a:gdLst>
                <a:gd name="T0" fmla="*/ 0 w 981"/>
                <a:gd name="T1" fmla="*/ 815 h 2407"/>
                <a:gd name="T2" fmla="*/ 0 w 981"/>
                <a:gd name="T3" fmla="*/ 801 h 2407"/>
                <a:gd name="T4" fmla="*/ 0 w 981"/>
                <a:gd name="T5" fmla="*/ 772 h 2407"/>
                <a:gd name="T6" fmla="*/ 0 w 981"/>
                <a:gd name="T7" fmla="*/ 746 h 2407"/>
                <a:gd name="T8" fmla="*/ 0 w 981"/>
                <a:gd name="T9" fmla="*/ 724 h 2407"/>
                <a:gd name="T10" fmla="*/ 2 w 981"/>
                <a:gd name="T11" fmla="*/ 703 h 2407"/>
                <a:gd name="T12" fmla="*/ 2 w 981"/>
                <a:gd name="T13" fmla="*/ 677 h 2407"/>
                <a:gd name="T14" fmla="*/ 5 w 981"/>
                <a:gd name="T15" fmla="*/ 648 h 2407"/>
                <a:gd name="T16" fmla="*/ 7 w 981"/>
                <a:gd name="T17" fmla="*/ 620 h 2407"/>
                <a:gd name="T18" fmla="*/ 7 w 981"/>
                <a:gd name="T19" fmla="*/ 589 h 2407"/>
                <a:gd name="T20" fmla="*/ 10 w 981"/>
                <a:gd name="T21" fmla="*/ 558 h 2407"/>
                <a:gd name="T22" fmla="*/ 12 w 981"/>
                <a:gd name="T23" fmla="*/ 527 h 2407"/>
                <a:gd name="T24" fmla="*/ 14 w 981"/>
                <a:gd name="T25" fmla="*/ 496 h 2407"/>
                <a:gd name="T26" fmla="*/ 19 w 981"/>
                <a:gd name="T27" fmla="*/ 463 h 2407"/>
                <a:gd name="T28" fmla="*/ 24 w 981"/>
                <a:gd name="T29" fmla="*/ 430 h 2407"/>
                <a:gd name="T30" fmla="*/ 24 w 981"/>
                <a:gd name="T31" fmla="*/ 397 h 2407"/>
                <a:gd name="T32" fmla="*/ 31 w 981"/>
                <a:gd name="T33" fmla="*/ 363 h 2407"/>
                <a:gd name="T34" fmla="*/ 33 w 981"/>
                <a:gd name="T35" fmla="*/ 332 h 2407"/>
                <a:gd name="T36" fmla="*/ 38 w 981"/>
                <a:gd name="T37" fmla="*/ 299 h 2407"/>
                <a:gd name="T38" fmla="*/ 45 w 981"/>
                <a:gd name="T39" fmla="*/ 268 h 2407"/>
                <a:gd name="T40" fmla="*/ 50 w 981"/>
                <a:gd name="T41" fmla="*/ 240 h 2407"/>
                <a:gd name="T42" fmla="*/ 57 w 981"/>
                <a:gd name="T43" fmla="*/ 211 h 2407"/>
                <a:gd name="T44" fmla="*/ 62 w 981"/>
                <a:gd name="T45" fmla="*/ 185 h 2407"/>
                <a:gd name="T46" fmla="*/ 71 w 981"/>
                <a:gd name="T47" fmla="*/ 159 h 2407"/>
                <a:gd name="T48" fmla="*/ 78 w 981"/>
                <a:gd name="T49" fmla="*/ 138 h 2407"/>
                <a:gd name="T50" fmla="*/ 88 w 981"/>
                <a:gd name="T51" fmla="*/ 116 h 2407"/>
                <a:gd name="T52" fmla="*/ 95 w 981"/>
                <a:gd name="T53" fmla="*/ 97 h 2407"/>
                <a:gd name="T54" fmla="*/ 112 w 981"/>
                <a:gd name="T55" fmla="*/ 76 h 2407"/>
                <a:gd name="T56" fmla="*/ 133 w 981"/>
                <a:gd name="T57" fmla="*/ 54 h 2407"/>
                <a:gd name="T58" fmla="*/ 155 w 981"/>
                <a:gd name="T59" fmla="*/ 38 h 2407"/>
                <a:gd name="T60" fmla="*/ 178 w 981"/>
                <a:gd name="T61" fmla="*/ 26 h 2407"/>
                <a:gd name="T62" fmla="*/ 207 w 981"/>
                <a:gd name="T63" fmla="*/ 14 h 2407"/>
                <a:gd name="T64" fmla="*/ 233 w 981"/>
                <a:gd name="T65" fmla="*/ 7 h 2407"/>
                <a:gd name="T66" fmla="*/ 259 w 981"/>
                <a:gd name="T67" fmla="*/ 2 h 2407"/>
                <a:gd name="T68" fmla="*/ 288 w 981"/>
                <a:gd name="T69" fmla="*/ 0 h 2407"/>
                <a:gd name="T70" fmla="*/ 314 w 981"/>
                <a:gd name="T71" fmla="*/ 0 h 2407"/>
                <a:gd name="T72" fmla="*/ 337 w 981"/>
                <a:gd name="T73" fmla="*/ 0 h 2407"/>
                <a:gd name="T74" fmla="*/ 361 w 981"/>
                <a:gd name="T75" fmla="*/ 0 h 2407"/>
                <a:gd name="T76" fmla="*/ 383 w 981"/>
                <a:gd name="T77" fmla="*/ 2 h 2407"/>
                <a:gd name="T78" fmla="*/ 402 w 981"/>
                <a:gd name="T79" fmla="*/ 4 h 2407"/>
                <a:gd name="T80" fmla="*/ 428 w 981"/>
                <a:gd name="T81" fmla="*/ 9 h 2407"/>
                <a:gd name="T82" fmla="*/ 447 w 981"/>
                <a:gd name="T83" fmla="*/ 14 h 2407"/>
                <a:gd name="T84" fmla="*/ 668 w 981"/>
                <a:gd name="T85" fmla="*/ 128 h 2407"/>
                <a:gd name="T86" fmla="*/ 929 w 981"/>
                <a:gd name="T87" fmla="*/ 969 h 2407"/>
                <a:gd name="T88" fmla="*/ 701 w 981"/>
                <a:gd name="T89" fmla="*/ 2357 h 2407"/>
                <a:gd name="T90" fmla="*/ 328 w 981"/>
                <a:gd name="T91" fmla="*/ 2385 h 2407"/>
                <a:gd name="T92" fmla="*/ 278 w 981"/>
                <a:gd name="T93" fmla="*/ 2046 h 2407"/>
                <a:gd name="T94" fmla="*/ 278 w 981"/>
                <a:gd name="T95" fmla="*/ 1383 h 2407"/>
                <a:gd name="T96" fmla="*/ 0 w 981"/>
                <a:gd name="T97" fmla="*/ 817 h 2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81" h="2407">
                  <a:moveTo>
                    <a:pt x="0" y="817"/>
                  </a:moveTo>
                  <a:lnTo>
                    <a:pt x="0" y="815"/>
                  </a:lnTo>
                  <a:lnTo>
                    <a:pt x="0" y="808"/>
                  </a:lnTo>
                  <a:lnTo>
                    <a:pt x="0" y="801"/>
                  </a:lnTo>
                  <a:lnTo>
                    <a:pt x="0" y="789"/>
                  </a:lnTo>
                  <a:lnTo>
                    <a:pt x="0" y="772"/>
                  </a:lnTo>
                  <a:lnTo>
                    <a:pt x="0" y="758"/>
                  </a:lnTo>
                  <a:lnTo>
                    <a:pt x="0" y="746"/>
                  </a:lnTo>
                  <a:lnTo>
                    <a:pt x="0" y="734"/>
                  </a:lnTo>
                  <a:lnTo>
                    <a:pt x="0" y="724"/>
                  </a:lnTo>
                  <a:lnTo>
                    <a:pt x="2" y="715"/>
                  </a:lnTo>
                  <a:lnTo>
                    <a:pt x="2" y="703"/>
                  </a:lnTo>
                  <a:lnTo>
                    <a:pt x="2" y="689"/>
                  </a:lnTo>
                  <a:lnTo>
                    <a:pt x="2" y="677"/>
                  </a:lnTo>
                  <a:lnTo>
                    <a:pt x="5" y="663"/>
                  </a:lnTo>
                  <a:lnTo>
                    <a:pt x="5" y="648"/>
                  </a:lnTo>
                  <a:lnTo>
                    <a:pt x="7" y="634"/>
                  </a:lnTo>
                  <a:lnTo>
                    <a:pt x="7" y="620"/>
                  </a:lnTo>
                  <a:lnTo>
                    <a:pt x="7" y="606"/>
                  </a:lnTo>
                  <a:lnTo>
                    <a:pt x="7" y="589"/>
                  </a:lnTo>
                  <a:lnTo>
                    <a:pt x="7" y="575"/>
                  </a:lnTo>
                  <a:lnTo>
                    <a:pt x="10" y="558"/>
                  </a:lnTo>
                  <a:lnTo>
                    <a:pt x="12" y="544"/>
                  </a:lnTo>
                  <a:lnTo>
                    <a:pt x="12" y="527"/>
                  </a:lnTo>
                  <a:lnTo>
                    <a:pt x="14" y="513"/>
                  </a:lnTo>
                  <a:lnTo>
                    <a:pt x="14" y="496"/>
                  </a:lnTo>
                  <a:lnTo>
                    <a:pt x="19" y="482"/>
                  </a:lnTo>
                  <a:lnTo>
                    <a:pt x="19" y="463"/>
                  </a:lnTo>
                  <a:lnTo>
                    <a:pt x="21" y="446"/>
                  </a:lnTo>
                  <a:lnTo>
                    <a:pt x="24" y="430"/>
                  </a:lnTo>
                  <a:lnTo>
                    <a:pt x="24" y="413"/>
                  </a:lnTo>
                  <a:lnTo>
                    <a:pt x="24" y="397"/>
                  </a:lnTo>
                  <a:lnTo>
                    <a:pt x="29" y="380"/>
                  </a:lnTo>
                  <a:lnTo>
                    <a:pt x="31" y="363"/>
                  </a:lnTo>
                  <a:lnTo>
                    <a:pt x="33" y="349"/>
                  </a:lnTo>
                  <a:lnTo>
                    <a:pt x="33" y="332"/>
                  </a:lnTo>
                  <a:lnTo>
                    <a:pt x="38" y="316"/>
                  </a:lnTo>
                  <a:lnTo>
                    <a:pt x="38" y="299"/>
                  </a:lnTo>
                  <a:lnTo>
                    <a:pt x="43" y="285"/>
                  </a:lnTo>
                  <a:lnTo>
                    <a:pt x="45" y="268"/>
                  </a:lnTo>
                  <a:lnTo>
                    <a:pt x="48" y="256"/>
                  </a:lnTo>
                  <a:lnTo>
                    <a:pt x="50" y="240"/>
                  </a:lnTo>
                  <a:lnTo>
                    <a:pt x="55" y="228"/>
                  </a:lnTo>
                  <a:lnTo>
                    <a:pt x="57" y="211"/>
                  </a:lnTo>
                  <a:lnTo>
                    <a:pt x="62" y="199"/>
                  </a:lnTo>
                  <a:lnTo>
                    <a:pt x="62" y="185"/>
                  </a:lnTo>
                  <a:lnTo>
                    <a:pt x="67" y="173"/>
                  </a:lnTo>
                  <a:lnTo>
                    <a:pt x="71" y="159"/>
                  </a:lnTo>
                  <a:lnTo>
                    <a:pt x="74" y="149"/>
                  </a:lnTo>
                  <a:lnTo>
                    <a:pt x="78" y="138"/>
                  </a:lnTo>
                  <a:lnTo>
                    <a:pt x="83" y="128"/>
                  </a:lnTo>
                  <a:lnTo>
                    <a:pt x="88" y="116"/>
                  </a:lnTo>
                  <a:lnTo>
                    <a:pt x="93" y="107"/>
                  </a:lnTo>
                  <a:lnTo>
                    <a:pt x="95" y="97"/>
                  </a:lnTo>
                  <a:lnTo>
                    <a:pt x="102" y="90"/>
                  </a:lnTo>
                  <a:lnTo>
                    <a:pt x="112" y="76"/>
                  </a:lnTo>
                  <a:lnTo>
                    <a:pt x="124" y="66"/>
                  </a:lnTo>
                  <a:lnTo>
                    <a:pt x="133" y="54"/>
                  </a:lnTo>
                  <a:lnTo>
                    <a:pt x="143" y="47"/>
                  </a:lnTo>
                  <a:lnTo>
                    <a:pt x="155" y="38"/>
                  </a:lnTo>
                  <a:lnTo>
                    <a:pt x="166" y="31"/>
                  </a:lnTo>
                  <a:lnTo>
                    <a:pt x="178" y="26"/>
                  </a:lnTo>
                  <a:lnTo>
                    <a:pt x="193" y="21"/>
                  </a:lnTo>
                  <a:lnTo>
                    <a:pt x="207" y="14"/>
                  </a:lnTo>
                  <a:lnTo>
                    <a:pt x="221" y="14"/>
                  </a:lnTo>
                  <a:lnTo>
                    <a:pt x="233" y="7"/>
                  </a:lnTo>
                  <a:lnTo>
                    <a:pt x="247" y="4"/>
                  </a:lnTo>
                  <a:lnTo>
                    <a:pt x="259" y="2"/>
                  </a:lnTo>
                  <a:lnTo>
                    <a:pt x="273" y="2"/>
                  </a:lnTo>
                  <a:lnTo>
                    <a:pt x="288" y="0"/>
                  </a:lnTo>
                  <a:lnTo>
                    <a:pt x="299" y="0"/>
                  </a:lnTo>
                  <a:lnTo>
                    <a:pt x="314" y="0"/>
                  </a:lnTo>
                  <a:lnTo>
                    <a:pt x="328" y="0"/>
                  </a:lnTo>
                  <a:lnTo>
                    <a:pt x="337" y="0"/>
                  </a:lnTo>
                  <a:lnTo>
                    <a:pt x="349" y="0"/>
                  </a:lnTo>
                  <a:lnTo>
                    <a:pt x="361" y="0"/>
                  </a:lnTo>
                  <a:lnTo>
                    <a:pt x="373" y="2"/>
                  </a:lnTo>
                  <a:lnTo>
                    <a:pt x="383" y="2"/>
                  </a:lnTo>
                  <a:lnTo>
                    <a:pt x="395" y="4"/>
                  </a:lnTo>
                  <a:lnTo>
                    <a:pt x="402" y="4"/>
                  </a:lnTo>
                  <a:lnTo>
                    <a:pt x="414" y="7"/>
                  </a:lnTo>
                  <a:lnTo>
                    <a:pt x="428" y="9"/>
                  </a:lnTo>
                  <a:lnTo>
                    <a:pt x="440" y="12"/>
                  </a:lnTo>
                  <a:lnTo>
                    <a:pt x="447" y="14"/>
                  </a:lnTo>
                  <a:lnTo>
                    <a:pt x="449" y="14"/>
                  </a:lnTo>
                  <a:lnTo>
                    <a:pt x="668" y="128"/>
                  </a:lnTo>
                  <a:lnTo>
                    <a:pt x="981" y="653"/>
                  </a:lnTo>
                  <a:lnTo>
                    <a:pt x="929" y="969"/>
                  </a:lnTo>
                  <a:lnTo>
                    <a:pt x="673" y="1131"/>
                  </a:lnTo>
                  <a:lnTo>
                    <a:pt x="701" y="2357"/>
                  </a:lnTo>
                  <a:lnTo>
                    <a:pt x="475" y="2407"/>
                  </a:lnTo>
                  <a:lnTo>
                    <a:pt x="328" y="2385"/>
                  </a:lnTo>
                  <a:lnTo>
                    <a:pt x="133" y="2074"/>
                  </a:lnTo>
                  <a:lnTo>
                    <a:pt x="278" y="2046"/>
                  </a:lnTo>
                  <a:lnTo>
                    <a:pt x="314" y="1456"/>
                  </a:lnTo>
                  <a:lnTo>
                    <a:pt x="278" y="1383"/>
                  </a:lnTo>
                  <a:lnTo>
                    <a:pt x="266" y="1147"/>
                  </a:lnTo>
                  <a:lnTo>
                    <a:pt x="0" y="817"/>
                  </a:lnTo>
                  <a:lnTo>
                    <a:pt x="0" y="817"/>
                  </a:lnTo>
                  <a:close/>
                </a:path>
              </a:pathLst>
            </a:custGeom>
            <a:solidFill>
              <a:schemeClr val="accent1">
                <a:lumMod val="50000"/>
              </a:schemeClr>
            </a:solidFill>
            <a:ln>
              <a:noFill/>
            </a:ln>
          </p:spPr>
          <p:txBody>
            <a:bodyPr rot="0" vert="horz" wrap="square" lIns="91440" tIns="45720" rIns="91440" bIns="45720" anchor="t" anchorCtr="0" upright="1">
              <a:noAutofit/>
            </a:bodyPr>
            <a:lstStyle/>
            <a:p>
              <a:endParaRPr lang="en-US" dirty="0">
                <a:solidFill>
                  <a:prstClr val="black"/>
                </a:solidFill>
              </a:endParaRPr>
            </a:p>
          </p:txBody>
        </p:sp>
        <p:sp>
          <p:nvSpPr>
            <p:cNvPr id="11" name="Freeform 10"/>
            <p:cNvSpPr>
              <a:spLocks/>
            </p:cNvSpPr>
            <p:nvPr/>
          </p:nvSpPr>
          <p:spPr bwMode="auto">
            <a:xfrm>
              <a:off x="43815" y="407670"/>
              <a:ext cx="591185" cy="1517650"/>
            </a:xfrm>
            <a:custGeom>
              <a:avLst/>
              <a:gdLst>
                <a:gd name="T0" fmla="*/ 302 w 931"/>
                <a:gd name="T1" fmla="*/ 2383 h 2390"/>
                <a:gd name="T2" fmla="*/ 285 w 931"/>
                <a:gd name="T3" fmla="*/ 2338 h 2390"/>
                <a:gd name="T4" fmla="*/ 276 w 931"/>
                <a:gd name="T5" fmla="*/ 2278 h 2390"/>
                <a:gd name="T6" fmla="*/ 261 w 931"/>
                <a:gd name="T7" fmla="*/ 2198 h 2390"/>
                <a:gd name="T8" fmla="*/ 257 w 931"/>
                <a:gd name="T9" fmla="*/ 2143 h 2390"/>
                <a:gd name="T10" fmla="*/ 252 w 931"/>
                <a:gd name="T11" fmla="*/ 2076 h 2390"/>
                <a:gd name="T12" fmla="*/ 252 w 931"/>
                <a:gd name="T13" fmla="*/ 2005 h 2390"/>
                <a:gd name="T14" fmla="*/ 249 w 931"/>
                <a:gd name="T15" fmla="*/ 1922 h 2390"/>
                <a:gd name="T16" fmla="*/ 252 w 931"/>
                <a:gd name="T17" fmla="*/ 1832 h 2390"/>
                <a:gd name="T18" fmla="*/ 252 w 931"/>
                <a:gd name="T19" fmla="*/ 1737 h 2390"/>
                <a:gd name="T20" fmla="*/ 252 w 931"/>
                <a:gd name="T21" fmla="*/ 1649 h 2390"/>
                <a:gd name="T22" fmla="*/ 252 w 931"/>
                <a:gd name="T23" fmla="*/ 1568 h 2390"/>
                <a:gd name="T24" fmla="*/ 252 w 931"/>
                <a:gd name="T25" fmla="*/ 1487 h 2390"/>
                <a:gd name="T26" fmla="*/ 252 w 931"/>
                <a:gd name="T27" fmla="*/ 1413 h 2390"/>
                <a:gd name="T28" fmla="*/ 252 w 931"/>
                <a:gd name="T29" fmla="*/ 1349 h 2390"/>
                <a:gd name="T30" fmla="*/ 252 w 931"/>
                <a:gd name="T31" fmla="*/ 1285 h 2390"/>
                <a:gd name="T32" fmla="*/ 252 w 931"/>
                <a:gd name="T33" fmla="*/ 1235 h 2390"/>
                <a:gd name="T34" fmla="*/ 252 w 931"/>
                <a:gd name="T35" fmla="*/ 1171 h 2390"/>
                <a:gd name="T36" fmla="*/ 254 w 931"/>
                <a:gd name="T37" fmla="*/ 1128 h 2390"/>
                <a:gd name="T38" fmla="*/ 211 w 931"/>
                <a:gd name="T39" fmla="*/ 1102 h 2390"/>
                <a:gd name="T40" fmla="*/ 154 w 931"/>
                <a:gd name="T41" fmla="*/ 1057 h 2390"/>
                <a:gd name="T42" fmla="*/ 85 w 931"/>
                <a:gd name="T43" fmla="*/ 986 h 2390"/>
                <a:gd name="T44" fmla="*/ 38 w 931"/>
                <a:gd name="T45" fmla="*/ 912 h 2390"/>
                <a:gd name="T46" fmla="*/ 17 w 931"/>
                <a:gd name="T47" fmla="*/ 860 h 2390"/>
                <a:gd name="T48" fmla="*/ 2 w 931"/>
                <a:gd name="T49" fmla="*/ 798 h 2390"/>
                <a:gd name="T50" fmla="*/ 0 w 931"/>
                <a:gd name="T51" fmla="*/ 734 h 2390"/>
                <a:gd name="T52" fmla="*/ 9 w 931"/>
                <a:gd name="T53" fmla="*/ 660 h 2390"/>
                <a:gd name="T54" fmla="*/ 28 w 931"/>
                <a:gd name="T55" fmla="*/ 584 h 2390"/>
                <a:gd name="T56" fmla="*/ 57 w 931"/>
                <a:gd name="T57" fmla="*/ 508 h 2390"/>
                <a:gd name="T58" fmla="*/ 90 w 931"/>
                <a:gd name="T59" fmla="*/ 432 h 2390"/>
                <a:gd name="T60" fmla="*/ 128 w 931"/>
                <a:gd name="T61" fmla="*/ 363 h 2390"/>
                <a:gd name="T62" fmla="*/ 169 w 931"/>
                <a:gd name="T63" fmla="*/ 297 h 2390"/>
                <a:gd name="T64" fmla="*/ 216 w 931"/>
                <a:gd name="T65" fmla="*/ 235 h 2390"/>
                <a:gd name="T66" fmla="*/ 264 w 931"/>
                <a:gd name="T67" fmla="*/ 180 h 2390"/>
                <a:gd name="T68" fmla="*/ 311 w 931"/>
                <a:gd name="T69" fmla="*/ 126 h 2390"/>
                <a:gd name="T70" fmla="*/ 363 w 931"/>
                <a:gd name="T71" fmla="*/ 85 h 2390"/>
                <a:gd name="T72" fmla="*/ 416 w 931"/>
                <a:gd name="T73" fmla="*/ 52 h 2390"/>
                <a:gd name="T74" fmla="*/ 468 w 931"/>
                <a:gd name="T75" fmla="*/ 23 h 2390"/>
                <a:gd name="T76" fmla="*/ 520 w 931"/>
                <a:gd name="T77" fmla="*/ 4 h 2390"/>
                <a:gd name="T78" fmla="*/ 573 w 931"/>
                <a:gd name="T79" fmla="*/ 0 h 2390"/>
                <a:gd name="T80" fmla="*/ 653 w 931"/>
                <a:gd name="T81" fmla="*/ 7 h 2390"/>
                <a:gd name="T82" fmla="*/ 729 w 931"/>
                <a:gd name="T83" fmla="*/ 26 h 2390"/>
                <a:gd name="T84" fmla="*/ 791 w 931"/>
                <a:gd name="T85" fmla="*/ 49 h 2390"/>
                <a:gd name="T86" fmla="*/ 858 w 931"/>
                <a:gd name="T87" fmla="*/ 85 h 2390"/>
                <a:gd name="T88" fmla="*/ 927 w 931"/>
                <a:gd name="T89" fmla="*/ 774 h 2390"/>
                <a:gd name="T90" fmla="*/ 896 w 931"/>
                <a:gd name="T91" fmla="*/ 817 h 2390"/>
                <a:gd name="T92" fmla="*/ 851 w 931"/>
                <a:gd name="T93" fmla="*/ 874 h 2390"/>
                <a:gd name="T94" fmla="*/ 798 w 931"/>
                <a:gd name="T95" fmla="*/ 945 h 2390"/>
                <a:gd name="T96" fmla="*/ 751 w 931"/>
                <a:gd name="T97" fmla="*/ 1014 h 2390"/>
                <a:gd name="T98" fmla="*/ 715 w 931"/>
                <a:gd name="T99" fmla="*/ 1074 h 2390"/>
                <a:gd name="T100" fmla="*/ 694 w 931"/>
                <a:gd name="T101" fmla="*/ 1133 h 2390"/>
                <a:gd name="T102" fmla="*/ 687 w 931"/>
                <a:gd name="T103" fmla="*/ 1188 h 2390"/>
                <a:gd name="T104" fmla="*/ 684 w 931"/>
                <a:gd name="T105" fmla="*/ 1252 h 2390"/>
                <a:gd name="T106" fmla="*/ 680 w 931"/>
                <a:gd name="T107" fmla="*/ 1316 h 2390"/>
                <a:gd name="T108" fmla="*/ 680 w 931"/>
                <a:gd name="T109" fmla="*/ 1373 h 2390"/>
                <a:gd name="T110" fmla="*/ 680 w 931"/>
                <a:gd name="T111" fmla="*/ 2053 h 2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31" h="2390">
                  <a:moveTo>
                    <a:pt x="839" y="2053"/>
                  </a:moveTo>
                  <a:lnTo>
                    <a:pt x="661" y="2390"/>
                  </a:lnTo>
                  <a:lnTo>
                    <a:pt x="306" y="2390"/>
                  </a:lnTo>
                  <a:lnTo>
                    <a:pt x="304" y="2388"/>
                  </a:lnTo>
                  <a:lnTo>
                    <a:pt x="302" y="2383"/>
                  </a:lnTo>
                  <a:lnTo>
                    <a:pt x="299" y="2376"/>
                  </a:lnTo>
                  <a:lnTo>
                    <a:pt x="295" y="2364"/>
                  </a:lnTo>
                  <a:lnTo>
                    <a:pt x="292" y="2354"/>
                  </a:lnTo>
                  <a:lnTo>
                    <a:pt x="290" y="2347"/>
                  </a:lnTo>
                  <a:lnTo>
                    <a:pt x="285" y="2338"/>
                  </a:lnTo>
                  <a:lnTo>
                    <a:pt x="283" y="2328"/>
                  </a:lnTo>
                  <a:lnTo>
                    <a:pt x="280" y="2319"/>
                  </a:lnTo>
                  <a:lnTo>
                    <a:pt x="278" y="2307"/>
                  </a:lnTo>
                  <a:lnTo>
                    <a:pt x="276" y="2293"/>
                  </a:lnTo>
                  <a:lnTo>
                    <a:pt x="276" y="2278"/>
                  </a:lnTo>
                  <a:lnTo>
                    <a:pt x="271" y="2264"/>
                  </a:lnTo>
                  <a:lnTo>
                    <a:pt x="268" y="2247"/>
                  </a:lnTo>
                  <a:lnTo>
                    <a:pt x="266" y="2228"/>
                  </a:lnTo>
                  <a:lnTo>
                    <a:pt x="264" y="2209"/>
                  </a:lnTo>
                  <a:lnTo>
                    <a:pt x="261" y="2198"/>
                  </a:lnTo>
                  <a:lnTo>
                    <a:pt x="259" y="2188"/>
                  </a:lnTo>
                  <a:lnTo>
                    <a:pt x="259" y="2176"/>
                  </a:lnTo>
                  <a:lnTo>
                    <a:pt x="259" y="2167"/>
                  </a:lnTo>
                  <a:lnTo>
                    <a:pt x="257" y="2152"/>
                  </a:lnTo>
                  <a:lnTo>
                    <a:pt x="257" y="2143"/>
                  </a:lnTo>
                  <a:lnTo>
                    <a:pt x="257" y="2131"/>
                  </a:lnTo>
                  <a:lnTo>
                    <a:pt x="257" y="2119"/>
                  </a:lnTo>
                  <a:lnTo>
                    <a:pt x="254" y="2105"/>
                  </a:lnTo>
                  <a:lnTo>
                    <a:pt x="252" y="2093"/>
                  </a:lnTo>
                  <a:lnTo>
                    <a:pt x="252" y="2076"/>
                  </a:lnTo>
                  <a:lnTo>
                    <a:pt x="252" y="2065"/>
                  </a:lnTo>
                  <a:lnTo>
                    <a:pt x="252" y="2050"/>
                  </a:lnTo>
                  <a:lnTo>
                    <a:pt x="252" y="2036"/>
                  </a:lnTo>
                  <a:lnTo>
                    <a:pt x="252" y="2019"/>
                  </a:lnTo>
                  <a:lnTo>
                    <a:pt x="252" y="2005"/>
                  </a:lnTo>
                  <a:lnTo>
                    <a:pt x="249" y="1988"/>
                  </a:lnTo>
                  <a:lnTo>
                    <a:pt x="249" y="1972"/>
                  </a:lnTo>
                  <a:lnTo>
                    <a:pt x="249" y="1955"/>
                  </a:lnTo>
                  <a:lnTo>
                    <a:pt x="249" y="1939"/>
                  </a:lnTo>
                  <a:lnTo>
                    <a:pt x="249" y="1922"/>
                  </a:lnTo>
                  <a:lnTo>
                    <a:pt x="249" y="1905"/>
                  </a:lnTo>
                  <a:lnTo>
                    <a:pt x="249" y="1886"/>
                  </a:lnTo>
                  <a:lnTo>
                    <a:pt x="252" y="1870"/>
                  </a:lnTo>
                  <a:lnTo>
                    <a:pt x="252" y="1851"/>
                  </a:lnTo>
                  <a:lnTo>
                    <a:pt x="252" y="1832"/>
                  </a:lnTo>
                  <a:lnTo>
                    <a:pt x="252" y="1810"/>
                  </a:lnTo>
                  <a:lnTo>
                    <a:pt x="252" y="1794"/>
                  </a:lnTo>
                  <a:lnTo>
                    <a:pt x="252" y="1775"/>
                  </a:lnTo>
                  <a:lnTo>
                    <a:pt x="252" y="1756"/>
                  </a:lnTo>
                  <a:lnTo>
                    <a:pt x="252" y="1737"/>
                  </a:lnTo>
                  <a:lnTo>
                    <a:pt x="252" y="1720"/>
                  </a:lnTo>
                  <a:lnTo>
                    <a:pt x="252" y="1703"/>
                  </a:lnTo>
                  <a:lnTo>
                    <a:pt x="252" y="1684"/>
                  </a:lnTo>
                  <a:lnTo>
                    <a:pt x="252" y="1665"/>
                  </a:lnTo>
                  <a:lnTo>
                    <a:pt x="252" y="1649"/>
                  </a:lnTo>
                  <a:lnTo>
                    <a:pt x="252" y="1632"/>
                  </a:lnTo>
                  <a:lnTo>
                    <a:pt x="252" y="1615"/>
                  </a:lnTo>
                  <a:lnTo>
                    <a:pt x="252" y="1599"/>
                  </a:lnTo>
                  <a:lnTo>
                    <a:pt x="252" y="1585"/>
                  </a:lnTo>
                  <a:lnTo>
                    <a:pt x="252" y="1568"/>
                  </a:lnTo>
                  <a:lnTo>
                    <a:pt x="252" y="1551"/>
                  </a:lnTo>
                  <a:lnTo>
                    <a:pt x="252" y="1535"/>
                  </a:lnTo>
                  <a:lnTo>
                    <a:pt x="252" y="1518"/>
                  </a:lnTo>
                  <a:lnTo>
                    <a:pt x="252" y="1501"/>
                  </a:lnTo>
                  <a:lnTo>
                    <a:pt x="252" y="1487"/>
                  </a:lnTo>
                  <a:lnTo>
                    <a:pt x="252" y="1470"/>
                  </a:lnTo>
                  <a:lnTo>
                    <a:pt x="252" y="1456"/>
                  </a:lnTo>
                  <a:lnTo>
                    <a:pt x="252" y="1440"/>
                  </a:lnTo>
                  <a:lnTo>
                    <a:pt x="252" y="1428"/>
                  </a:lnTo>
                  <a:lnTo>
                    <a:pt x="252" y="1413"/>
                  </a:lnTo>
                  <a:lnTo>
                    <a:pt x="252" y="1399"/>
                  </a:lnTo>
                  <a:lnTo>
                    <a:pt x="252" y="1385"/>
                  </a:lnTo>
                  <a:lnTo>
                    <a:pt x="252" y="1373"/>
                  </a:lnTo>
                  <a:lnTo>
                    <a:pt x="252" y="1359"/>
                  </a:lnTo>
                  <a:lnTo>
                    <a:pt x="252" y="1349"/>
                  </a:lnTo>
                  <a:lnTo>
                    <a:pt x="252" y="1333"/>
                  </a:lnTo>
                  <a:lnTo>
                    <a:pt x="252" y="1321"/>
                  </a:lnTo>
                  <a:lnTo>
                    <a:pt x="252" y="1309"/>
                  </a:lnTo>
                  <a:lnTo>
                    <a:pt x="252" y="1299"/>
                  </a:lnTo>
                  <a:lnTo>
                    <a:pt x="252" y="1285"/>
                  </a:lnTo>
                  <a:lnTo>
                    <a:pt x="252" y="1276"/>
                  </a:lnTo>
                  <a:lnTo>
                    <a:pt x="252" y="1266"/>
                  </a:lnTo>
                  <a:lnTo>
                    <a:pt x="252" y="1257"/>
                  </a:lnTo>
                  <a:lnTo>
                    <a:pt x="252" y="1245"/>
                  </a:lnTo>
                  <a:lnTo>
                    <a:pt x="252" y="1235"/>
                  </a:lnTo>
                  <a:lnTo>
                    <a:pt x="252" y="1226"/>
                  </a:lnTo>
                  <a:lnTo>
                    <a:pt x="252" y="1219"/>
                  </a:lnTo>
                  <a:lnTo>
                    <a:pt x="252" y="1200"/>
                  </a:lnTo>
                  <a:lnTo>
                    <a:pt x="252" y="1185"/>
                  </a:lnTo>
                  <a:lnTo>
                    <a:pt x="252" y="1171"/>
                  </a:lnTo>
                  <a:lnTo>
                    <a:pt x="252" y="1159"/>
                  </a:lnTo>
                  <a:lnTo>
                    <a:pt x="252" y="1147"/>
                  </a:lnTo>
                  <a:lnTo>
                    <a:pt x="252" y="1143"/>
                  </a:lnTo>
                  <a:lnTo>
                    <a:pt x="252" y="1131"/>
                  </a:lnTo>
                  <a:lnTo>
                    <a:pt x="254" y="1128"/>
                  </a:lnTo>
                  <a:lnTo>
                    <a:pt x="249" y="1124"/>
                  </a:lnTo>
                  <a:lnTo>
                    <a:pt x="240" y="1119"/>
                  </a:lnTo>
                  <a:lnTo>
                    <a:pt x="230" y="1114"/>
                  </a:lnTo>
                  <a:lnTo>
                    <a:pt x="223" y="1107"/>
                  </a:lnTo>
                  <a:lnTo>
                    <a:pt x="211" y="1102"/>
                  </a:lnTo>
                  <a:lnTo>
                    <a:pt x="204" y="1097"/>
                  </a:lnTo>
                  <a:lnTo>
                    <a:pt x="190" y="1088"/>
                  </a:lnTo>
                  <a:lnTo>
                    <a:pt x="178" y="1078"/>
                  </a:lnTo>
                  <a:lnTo>
                    <a:pt x="164" y="1067"/>
                  </a:lnTo>
                  <a:lnTo>
                    <a:pt x="154" y="1057"/>
                  </a:lnTo>
                  <a:lnTo>
                    <a:pt x="138" y="1045"/>
                  </a:lnTo>
                  <a:lnTo>
                    <a:pt x="126" y="1033"/>
                  </a:lnTo>
                  <a:lnTo>
                    <a:pt x="112" y="1017"/>
                  </a:lnTo>
                  <a:lnTo>
                    <a:pt x="100" y="1005"/>
                  </a:lnTo>
                  <a:lnTo>
                    <a:pt x="85" y="986"/>
                  </a:lnTo>
                  <a:lnTo>
                    <a:pt x="74" y="969"/>
                  </a:lnTo>
                  <a:lnTo>
                    <a:pt x="59" y="952"/>
                  </a:lnTo>
                  <a:lnTo>
                    <a:pt x="50" y="933"/>
                  </a:lnTo>
                  <a:lnTo>
                    <a:pt x="43" y="922"/>
                  </a:lnTo>
                  <a:lnTo>
                    <a:pt x="38" y="912"/>
                  </a:lnTo>
                  <a:lnTo>
                    <a:pt x="33" y="903"/>
                  </a:lnTo>
                  <a:lnTo>
                    <a:pt x="28" y="893"/>
                  </a:lnTo>
                  <a:lnTo>
                    <a:pt x="24" y="881"/>
                  </a:lnTo>
                  <a:lnTo>
                    <a:pt x="19" y="872"/>
                  </a:lnTo>
                  <a:lnTo>
                    <a:pt x="17" y="860"/>
                  </a:lnTo>
                  <a:lnTo>
                    <a:pt x="14" y="848"/>
                  </a:lnTo>
                  <a:lnTo>
                    <a:pt x="9" y="836"/>
                  </a:lnTo>
                  <a:lnTo>
                    <a:pt x="7" y="822"/>
                  </a:lnTo>
                  <a:lnTo>
                    <a:pt x="2" y="810"/>
                  </a:lnTo>
                  <a:lnTo>
                    <a:pt x="2" y="798"/>
                  </a:lnTo>
                  <a:lnTo>
                    <a:pt x="0" y="786"/>
                  </a:lnTo>
                  <a:lnTo>
                    <a:pt x="0" y="774"/>
                  </a:lnTo>
                  <a:lnTo>
                    <a:pt x="0" y="760"/>
                  </a:lnTo>
                  <a:lnTo>
                    <a:pt x="0" y="748"/>
                  </a:lnTo>
                  <a:lnTo>
                    <a:pt x="0" y="734"/>
                  </a:lnTo>
                  <a:lnTo>
                    <a:pt x="0" y="717"/>
                  </a:lnTo>
                  <a:lnTo>
                    <a:pt x="0" y="703"/>
                  </a:lnTo>
                  <a:lnTo>
                    <a:pt x="2" y="691"/>
                  </a:lnTo>
                  <a:lnTo>
                    <a:pt x="5" y="674"/>
                  </a:lnTo>
                  <a:lnTo>
                    <a:pt x="9" y="660"/>
                  </a:lnTo>
                  <a:lnTo>
                    <a:pt x="12" y="644"/>
                  </a:lnTo>
                  <a:lnTo>
                    <a:pt x="19" y="632"/>
                  </a:lnTo>
                  <a:lnTo>
                    <a:pt x="21" y="615"/>
                  </a:lnTo>
                  <a:lnTo>
                    <a:pt x="26" y="598"/>
                  </a:lnTo>
                  <a:lnTo>
                    <a:pt x="28" y="584"/>
                  </a:lnTo>
                  <a:lnTo>
                    <a:pt x="33" y="570"/>
                  </a:lnTo>
                  <a:lnTo>
                    <a:pt x="40" y="553"/>
                  </a:lnTo>
                  <a:lnTo>
                    <a:pt x="45" y="539"/>
                  </a:lnTo>
                  <a:lnTo>
                    <a:pt x="50" y="522"/>
                  </a:lnTo>
                  <a:lnTo>
                    <a:pt x="57" y="508"/>
                  </a:lnTo>
                  <a:lnTo>
                    <a:pt x="64" y="491"/>
                  </a:lnTo>
                  <a:lnTo>
                    <a:pt x="69" y="477"/>
                  </a:lnTo>
                  <a:lnTo>
                    <a:pt x="76" y="463"/>
                  </a:lnTo>
                  <a:lnTo>
                    <a:pt x="83" y="449"/>
                  </a:lnTo>
                  <a:lnTo>
                    <a:pt x="90" y="432"/>
                  </a:lnTo>
                  <a:lnTo>
                    <a:pt x="97" y="418"/>
                  </a:lnTo>
                  <a:lnTo>
                    <a:pt x="104" y="404"/>
                  </a:lnTo>
                  <a:lnTo>
                    <a:pt x="114" y="392"/>
                  </a:lnTo>
                  <a:lnTo>
                    <a:pt x="119" y="377"/>
                  </a:lnTo>
                  <a:lnTo>
                    <a:pt x="128" y="363"/>
                  </a:lnTo>
                  <a:lnTo>
                    <a:pt x="135" y="349"/>
                  </a:lnTo>
                  <a:lnTo>
                    <a:pt x="145" y="337"/>
                  </a:lnTo>
                  <a:lnTo>
                    <a:pt x="152" y="320"/>
                  </a:lnTo>
                  <a:lnTo>
                    <a:pt x="161" y="308"/>
                  </a:lnTo>
                  <a:lnTo>
                    <a:pt x="169" y="297"/>
                  </a:lnTo>
                  <a:lnTo>
                    <a:pt x="178" y="285"/>
                  </a:lnTo>
                  <a:lnTo>
                    <a:pt x="188" y="270"/>
                  </a:lnTo>
                  <a:lnTo>
                    <a:pt x="195" y="256"/>
                  </a:lnTo>
                  <a:lnTo>
                    <a:pt x="204" y="247"/>
                  </a:lnTo>
                  <a:lnTo>
                    <a:pt x="216" y="235"/>
                  </a:lnTo>
                  <a:lnTo>
                    <a:pt x="226" y="223"/>
                  </a:lnTo>
                  <a:lnTo>
                    <a:pt x="235" y="211"/>
                  </a:lnTo>
                  <a:lnTo>
                    <a:pt x="242" y="199"/>
                  </a:lnTo>
                  <a:lnTo>
                    <a:pt x="254" y="192"/>
                  </a:lnTo>
                  <a:lnTo>
                    <a:pt x="264" y="180"/>
                  </a:lnTo>
                  <a:lnTo>
                    <a:pt x="273" y="168"/>
                  </a:lnTo>
                  <a:lnTo>
                    <a:pt x="283" y="159"/>
                  </a:lnTo>
                  <a:lnTo>
                    <a:pt x="292" y="147"/>
                  </a:lnTo>
                  <a:lnTo>
                    <a:pt x="302" y="135"/>
                  </a:lnTo>
                  <a:lnTo>
                    <a:pt x="311" y="126"/>
                  </a:lnTo>
                  <a:lnTo>
                    <a:pt x="323" y="118"/>
                  </a:lnTo>
                  <a:lnTo>
                    <a:pt x="333" y="109"/>
                  </a:lnTo>
                  <a:lnTo>
                    <a:pt x="342" y="102"/>
                  </a:lnTo>
                  <a:lnTo>
                    <a:pt x="354" y="95"/>
                  </a:lnTo>
                  <a:lnTo>
                    <a:pt x="363" y="85"/>
                  </a:lnTo>
                  <a:lnTo>
                    <a:pt x="373" y="78"/>
                  </a:lnTo>
                  <a:lnTo>
                    <a:pt x="382" y="71"/>
                  </a:lnTo>
                  <a:lnTo>
                    <a:pt x="394" y="61"/>
                  </a:lnTo>
                  <a:lnTo>
                    <a:pt x="404" y="57"/>
                  </a:lnTo>
                  <a:lnTo>
                    <a:pt x="416" y="52"/>
                  </a:lnTo>
                  <a:lnTo>
                    <a:pt x="425" y="45"/>
                  </a:lnTo>
                  <a:lnTo>
                    <a:pt x="437" y="38"/>
                  </a:lnTo>
                  <a:lnTo>
                    <a:pt x="447" y="33"/>
                  </a:lnTo>
                  <a:lnTo>
                    <a:pt x="459" y="28"/>
                  </a:lnTo>
                  <a:lnTo>
                    <a:pt x="468" y="23"/>
                  </a:lnTo>
                  <a:lnTo>
                    <a:pt x="478" y="19"/>
                  </a:lnTo>
                  <a:lnTo>
                    <a:pt x="489" y="14"/>
                  </a:lnTo>
                  <a:lnTo>
                    <a:pt x="501" y="11"/>
                  </a:lnTo>
                  <a:lnTo>
                    <a:pt x="508" y="7"/>
                  </a:lnTo>
                  <a:lnTo>
                    <a:pt x="520" y="4"/>
                  </a:lnTo>
                  <a:lnTo>
                    <a:pt x="530" y="2"/>
                  </a:lnTo>
                  <a:lnTo>
                    <a:pt x="542" y="2"/>
                  </a:lnTo>
                  <a:lnTo>
                    <a:pt x="549" y="0"/>
                  </a:lnTo>
                  <a:lnTo>
                    <a:pt x="561" y="0"/>
                  </a:lnTo>
                  <a:lnTo>
                    <a:pt x="573" y="0"/>
                  </a:lnTo>
                  <a:lnTo>
                    <a:pt x="582" y="2"/>
                  </a:lnTo>
                  <a:lnTo>
                    <a:pt x="601" y="2"/>
                  </a:lnTo>
                  <a:lnTo>
                    <a:pt x="620" y="2"/>
                  </a:lnTo>
                  <a:lnTo>
                    <a:pt x="637" y="4"/>
                  </a:lnTo>
                  <a:lnTo>
                    <a:pt x="653" y="7"/>
                  </a:lnTo>
                  <a:lnTo>
                    <a:pt x="670" y="9"/>
                  </a:lnTo>
                  <a:lnTo>
                    <a:pt x="687" y="11"/>
                  </a:lnTo>
                  <a:lnTo>
                    <a:pt x="701" y="16"/>
                  </a:lnTo>
                  <a:lnTo>
                    <a:pt x="718" y="21"/>
                  </a:lnTo>
                  <a:lnTo>
                    <a:pt x="729" y="26"/>
                  </a:lnTo>
                  <a:lnTo>
                    <a:pt x="741" y="28"/>
                  </a:lnTo>
                  <a:lnTo>
                    <a:pt x="756" y="33"/>
                  </a:lnTo>
                  <a:lnTo>
                    <a:pt x="770" y="38"/>
                  </a:lnTo>
                  <a:lnTo>
                    <a:pt x="782" y="45"/>
                  </a:lnTo>
                  <a:lnTo>
                    <a:pt x="791" y="49"/>
                  </a:lnTo>
                  <a:lnTo>
                    <a:pt x="803" y="54"/>
                  </a:lnTo>
                  <a:lnTo>
                    <a:pt x="815" y="61"/>
                  </a:lnTo>
                  <a:lnTo>
                    <a:pt x="832" y="71"/>
                  </a:lnTo>
                  <a:lnTo>
                    <a:pt x="846" y="78"/>
                  </a:lnTo>
                  <a:lnTo>
                    <a:pt x="858" y="85"/>
                  </a:lnTo>
                  <a:lnTo>
                    <a:pt x="872" y="95"/>
                  </a:lnTo>
                  <a:lnTo>
                    <a:pt x="886" y="109"/>
                  </a:lnTo>
                  <a:lnTo>
                    <a:pt x="891" y="114"/>
                  </a:lnTo>
                  <a:lnTo>
                    <a:pt x="931" y="774"/>
                  </a:lnTo>
                  <a:lnTo>
                    <a:pt x="927" y="774"/>
                  </a:lnTo>
                  <a:lnTo>
                    <a:pt x="920" y="784"/>
                  </a:lnTo>
                  <a:lnTo>
                    <a:pt x="915" y="791"/>
                  </a:lnTo>
                  <a:lnTo>
                    <a:pt x="910" y="798"/>
                  </a:lnTo>
                  <a:lnTo>
                    <a:pt x="903" y="808"/>
                  </a:lnTo>
                  <a:lnTo>
                    <a:pt x="896" y="817"/>
                  </a:lnTo>
                  <a:lnTo>
                    <a:pt x="889" y="827"/>
                  </a:lnTo>
                  <a:lnTo>
                    <a:pt x="879" y="838"/>
                  </a:lnTo>
                  <a:lnTo>
                    <a:pt x="870" y="848"/>
                  </a:lnTo>
                  <a:lnTo>
                    <a:pt x="863" y="862"/>
                  </a:lnTo>
                  <a:lnTo>
                    <a:pt x="851" y="874"/>
                  </a:lnTo>
                  <a:lnTo>
                    <a:pt x="841" y="888"/>
                  </a:lnTo>
                  <a:lnTo>
                    <a:pt x="832" y="903"/>
                  </a:lnTo>
                  <a:lnTo>
                    <a:pt x="822" y="919"/>
                  </a:lnTo>
                  <a:lnTo>
                    <a:pt x="810" y="931"/>
                  </a:lnTo>
                  <a:lnTo>
                    <a:pt x="798" y="945"/>
                  </a:lnTo>
                  <a:lnTo>
                    <a:pt x="789" y="960"/>
                  </a:lnTo>
                  <a:lnTo>
                    <a:pt x="779" y="974"/>
                  </a:lnTo>
                  <a:lnTo>
                    <a:pt x="767" y="986"/>
                  </a:lnTo>
                  <a:lnTo>
                    <a:pt x="758" y="1000"/>
                  </a:lnTo>
                  <a:lnTo>
                    <a:pt x="751" y="1014"/>
                  </a:lnTo>
                  <a:lnTo>
                    <a:pt x="741" y="1028"/>
                  </a:lnTo>
                  <a:lnTo>
                    <a:pt x="734" y="1040"/>
                  </a:lnTo>
                  <a:lnTo>
                    <a:pt x="727" y="1050"/>
                  </a:lnTo>
                  <a:lnTo>
                    <a:pt x="720" y="1062"/>
                  </a:lnTo>
                  <a:lnTo>
                    <a:pt x="715" y="1074"/>
                  </a:lnTo>
                  <a:lnTo>
                    <a:pt x="706" y="1090"/>
                  </a:lnTo>
                  <a:lnTo>
                    <a:pt x="703" y="1102"/>
                  </a:lnTo>
                  <a:lnTo>
                    <a:pt x="699" y="1112"/>
                  </a:lnTo>
                  <a:lnTo>
                    <a:pt x="696" y="1126"/>
                  </a:lnTo>
                  <a:lnTo>
                    <a:pt x="694" y="1133"/>
                  </a:lnTo>
                  <a:lnTo>
                    <a:pt x="694" y="1145"/>
                  </a:lnTo>
                  <a:lnTo>
                    <a:pt x="691" y="1154"/>
                  </a:lnTo>
                  <a:lnTo>
                    <a:pt x="691" y="1166"/>
                  </a:lnTo>
                  <a:lnTo>
                    <a:pt x="689" y="1178"/>
                  </a:lnTo>
                  <a:lnTo>
                    <a:pt x="687" y="1188"/>
                  </a:lnTo>
                  <a:lnTo>
                    <a:pt x="687" y="1202"/>
                  </a:lnTo>
                  <a:lnTo>
                    <a:pt x="687" y="1214"/>
                  </a:lnTo>
                  <a:lnTo>
                    <a:pt x="687" y="1226"/>
                  </a:lnTo>
                  <a:lnTo>
                    <a:pt x="684" y="1240"/>
                  </a:lnTo>
                  <a:lnTo>
                    <a:pt x="684" y="1252"/>
                  </a:lnTo>
                  <a:lnTo>
                    <a:pt x="684" y="1268"/>
                  </a:lnTo>
                  <a:lnTo>
                    <a:pt x="682" y="1278"/>
                  </a:lnTo>
                  <a:lnTo>
                    <a:pt x="682" y="1292"/>
                  </a:lnTo>
                  <a:lnTo>
                    <a:pt x="680" y="1302"/>
                  </a:lnTo>
                  <a:lnTo>
                    <a:pt x="680" y="1316"/>
                  </a:lnTo>
                  <a:lnTo>
                    <a:pt x="680" y="1323"/>
                  </a:lnTo>
                  <a:lnTo>
                    <a:pt x="680" y="1335"/>
                  </a:lnTo>
                  <a:lnTo>
                    <a:pt x="680" y="1347"/>
                  </a:lnTo>
                  <a:lnTo>
                    <a:pt x="680" y="1356"/>
                  </a:lnTo>
                  <a:lnTo>
                    <a:pt x="680" y="1373"/>
                  </a:lnTo>
                  <a:lnTo>
                    <a:pt x="680" y="1387"/>
                  </a:lnTo>
                  <a:lnTo>
                    <a:pt x="680" y="1397"/>
                  </a:lnTo>
                  <a:lnTo>
                    <a:pt x="680" y="1399"/>
                  </a:lnTo>
                  <a:lnTo>
                    <a:pt x="656" y="1506"/>
                  </a:lnTo>
                  <a:lnTo>
                    <a:pt x="680" y="2053"/>
                  </a:lnTo>
                  <a:lnTo>
                    <a:pt x="839" y="2053"/>
                  </a:lnTo>
                  <a:lnTo>
                    <a:pt x="839" y="2053"/>
                  </a:lnTo>
                  <a:close/>
                </a:path>
              </a:pathLst>
            </a:custGeom>
            <a:solidFill>
              <a:schemeClr val="accent1">
                <a:lumMod val="50000"/>
              </a:schemeClr>
            </a:solidFill>
            <a:ln>
              <a:noFill/>
            </a:ln>
          </p:spPr>
          <p:txBody>
            <a:bodyPr rot="0" vert="horz" wrap="square" lIns="91440" tIns="45720" rIns="91440" bIns="45720" anchor="t" anchorCtr="0" upright="1">
              <a:noAutofit/>
            </a:bodyPr>
            <a:lstStyle/>
            <a:p>
              <a:endParaRPr lang="en-US" dirty="0">
                <a:solidFill>
                  <a:prstClr val="black"/>
                </a:solidFill>
              </a:endParaRPr>
            </a:p>
          </p:txBody>
        </p:sp>
        <p:sp>
          <p:nvSpPr>
            <p:cNvPr id="12" name="Freeform 11"/>
            <p:cNvSpPr>
              <a:spLocks/>
            </p:cNvSpPr>
            <p:nvPr/>
          </p:nvSpPr>
          <p:spPr bwMode="auto">
            <a:xfrm>
              <a:off x="808990" y="1292860"/>
              <a:ext cx="487045" cy="54610"/>
            </a:xfrm>
            <a:custGeom>
              <a:avLst/>
              <a:gdLst>
                <a:gd name="T0" fmla="*/ 35 w 767"/>
                <a:gd name="T1" fmla="*/ 86 h 86"/>
                <a:gd name="T2" fmla="*/ 767 w 767"/>
                <a:gd name="T3" fmla="*/ 84 h 86"/>
                <a:gd name="T4" fmla="*/ 675 w 767"/>
                <a:gd name="T5" fmla="*/ 0 h 86"/>
                <a:gd name="T6" fmla="*/ 0 w 767"/>
                <a:gd name="T7" fmla="*/ 0 h 86"/>
                <a:gd name="T8" fmla="*/ 35 w 767"/>
                <a:gd name="T9" fmla="*/ 86 h 86"/>
                <a:gd name="T10" fmla="*/ 35 w 767"/>
                <a:gd name="T11" fmla="*/ 86 h 86"/>
              </a:gdLst>
              <a:ahLst/>
              <a:cxnLst>
                <a:cxn ang="0">
                  <a:pos x="T0" y="T1"/>
                </a:cxn>
                <a:cxn ang="0">
                  <a:pos x="T2" y="T3"/>
                </a:cxn>
                <a:cxn ang="0">
                  <a:pos x="T4" y="T5"/>
                </a:cxn>
                <a:cxn ang="0">
                  <a:pos x="T6" y="T7"/>
                </a:cxn>
                <a:cxn ang="0">
                  <a:pos x="T8" y="T9"/>
                </a:cxn>
                <a:cxn ang="0">
                  <a:pos x="T10" y="T11"/>
                </a:cxn>
              </a:cxnLst>
              <a:rect l="0" t="0" r="r" b="b"/>
              <a:pathLst>
                <a:path w="767" h="86">
                  <a:moveTo>
                    <a:pt x="35" y="86"/>
                  </a:moveTo>
                  <a:lnTo>
                    <a:pt x="767" y="84"/>
                  </a:lnTo>
                  <a:lnTo>
                    <a:pt x="675" y="0"/>
                  </a:lnTo>
                  <a:lnTo>
                    <a:pt x="0" y="0"/>
                  </a:lnTo>
                  <a:lnTo>
                    <a:pt x="35" y="86"/>
                  </a:lnTo>
                  <a:lnTo>
                    <a:pt x="35"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solidFill>
                  <a:prstClr val="black"/>
                </a:solidFill>
              </a:endParaRPr>
            </a:p>
          </p:txBody>
        </p:sp>
        <p:sp>
          <p:nvSpPr>
            <p:cNvPr id="13" name="Freeform 12"/>
            <p:cNvSpPr>
              <a:spLocks/>
            </p:cNvSpPr>
            <p:nvPr/>
          </p:nvSpPr>
          <p:spPr bwMode="auto">
            <a:xfrm>
              <a:off x="158750" y="850900"/>
              <a:ext cx="243840" cy="1008380"/>
            </a:xfrm>
            <a:custGeom>
              <a:avLst/>
              <a:gdLst>
                <a:gd name="T0" fmla="*/ 375 w 384"/>
                <a:gd name="T1" fmla="*/ 1528 h 1588"/>
                <a:gd name="T2" fmla="*/ 375 w 384"/>
                <a:gd name="T3" fmla="*/ 1462 h 1588"/>
                <a:gd name="T4" fmla="*/ 380 w 384"/>
                <a:gd name="T5" fmla="*/ 1378 h 1588"/>
                <a:gd name="T6" fmla="*/ 380 w 384"/>
                <a:gd name="T7" fmla="*/ 1307 h 1588"/>
                <a:gd name="T8" fmla="*/ 380 w 384"/>
                <a:gd name="T9" fmla="*/ 1255 h 1588"/>
                <a:gd name="T10" fmla="*/ 380 w 384"/>
                <a:gd name="T11" fmla="*/ 1193 h 1588"/>
                <a:gd name="T12" fmla="*/ 380 w 384"/>
                <a:gd name="T13" fmla="*/ 1136 h 1588"/>
                <a:gd name="T14" fmla="*/ 380 w 384"/>
                <a:gd name="T15" fmla="*/ 1072 h 1588"/>
                <a:gd name="T16" fmla="*/ 382 w 384"/>
                <a:gd name="T17" fmla="*/ 998 h 1588"/>
                <a:gd name="T18" fmla="*/ 382 w 384"/>
                <a:gd name="T19" fmla="*/ 917 h 1588"/>
                <a:gd name="T20" fmla="*/ 382 w 384"/>
                <a:gd name="T21" fmla="*/ 841 h 1588"/>
                <a:gd name="T22" fmla="*/ 382 w 384"/>
                <a:gd name="T23" fmla="*/ 761 h 1588"/>
                <a:gd name="T24" fmla="*/ 382 w 384"/>
                <a:gd name="T25" fmla="*/ 685 h 1588"/>
                <a:gd name="T26" fmla="*/ 382 w 384"/>
                <a:gd name="T27" fmla="*/ 609 h 1588"/>
                <a:gd name="T28" fmla="*/ 384 w 384"/>
                <a:gd name="T29" fmla="*/ 537 h 1588"/>
                <a:gd name="T30" fmla="*/ 384 w 384"/>
                <a:gd name="T31" fmla="*/ 471 h 1588"/>
                <a:gd name="T32" fmla="*/ 384 w 384"/>
                <a:gd name="T33" fmla="*/ 409 h 1588"/>
                <a:gd name="T34" fmla="*/ 384 w 384"/>
                <a:gd name="T35" fmla="*/ 357 h 1588"/>
                <a:gd name="T36" fmla="*/ 384 w 384"/>
                <a:gd name="T37" fmla="*/ 292 h 1588"/>
                <a:gd name="T38" fmla="*/ 384 w 384"/>
                <a:gd name="T39" fmla="*/ 219 h 1588"/>
                <a:gd name="T40" fmla="*/ 368 w 384"/>
                <a:gd name="T41" fmla="*/ 136 h 1588"/>
                <a:gd name="T42" fmla="*/ 337 w 384"/>
                <a:gd name="T43" fmla="*/ 74 h 1588"/>
                <a:gd name="T44" fmla="*/ 268 w 384"/>
                <a:gd name="T45" fmla="*/ 19 h 1588"/>
                <a:gd name="T46" fmla="*/ 206 w 384"/>
                <a:gd name="T47" fmla="*/ 3 h 1588"/>
                <a:gd name="T48" fmla="*/ 144 w 384"/>
                <a:gd name="T49" fmla="*/ 3 h 1588"/>
                <a:gd name="T50" fmla="*/ 80 w 384"/>
                <a:gd name="T51" fmla="*/ 17 h 1588"/>
                <a:gd name="T52" fmla="*/ 23 w 384"/>
                <a:gd name="T53" fmla="*/ 52 h 1588"/>
                <a:gd name="T54" fmla="*/ 0 w 384"/>
                <a:gd name="T55" fmla="*/ 121 h 1588"/>
                <a:gd name="T56" fmla="*/ 38 w 384"/>
                <a:gd name="T57" fmla="*/ 195 h 1588"/>
                <a:gd name="T58" fmla="*/ 109 w 384"/>
                <a:gd name="T59" fmla="*/ 250 h 1588"/>
                <a:gd name="T60" fmla="*/ 159 w 384"/>
                <a:gd name="T61" fmla="*/ 302 h 1588"/>
                <a:gd name="T62" fmla="*/ 182 w 384"/>
                <a:gd name="T63" fmla="*/ 364 h 1588"/>
                <a:gd name="T64" fmla="*/ 187 w 384"/>
                <a:gd name="T65" fmla="*/ 433 h 1588"/>
                <a:gd name="T66" fmla="*/ 182 w 384"/>
                <a:gd name="T67" fmla="*/ 490 h 1588"/>
                <a:gd name="T68" fmla="*/ 182 w 384"/>
                <a:gd name="T69" fmla="*/ 547 h 1588"/>
                <a:gd name="T70" fmla="*/ 182 w 384"/>
                <a:gd name="T71" fmla="*/ 604 h 1588"/>
                <a:gd name="T72" fmla="*/ 182 w 384"/>
                <a:gd name="T73" fmla="*/ 673 h 1588"/>
                <a:gd name="T74" fmla="*/ 182 w 384"/>
                <a:gd name="T75" fmla="*/ 744 h 1588"/>
                <a:gd name="T76" fmla="*/ 182 w 384"/>
                <a:gd name="T77" fmla="*/ 820 h 1588"/>
                <a:gd name="T78" fmla="*/ 182 w 384"/>
                <a:gd name="T79" fmla="*/ 891 h 1588"/>
                <a:gd name="T80" fmla="*/ 182 w 384"/>
                <a:gd name="T81" fmla="*/ 965 h 1588"/>
                <a:gd name="T82" fmla="*/ 182 w 384"/>
                <a:gd name="T83" fmla="*/ 1031 h 1588"/>
                <a:gd name="T84" fmla="*/ 182 w 384"/>
                <a:gd name="T85" fmla="*/ 1098 h 1588"/>
                <a:gd name="T86" fmla="*/ 182 w 384"/>
                <a:gd name="T87" fmla="*/ 1153 h 1588"/>
                <a:gd name="T88" fmla="*/ 182 w 384"/>
                <a:gd name="T89" fmla="*/ 1217 h 1588"/>
                <a:gd name="T90" fmla="*/ 182 w 384"/>
                <a:gd name="T91" fmla="*/ 1302 h 1588"/>
                <a:gd name="T92" fmla="*/ 180 w 384"/>
                <a:gd name="T93" fmla="*/ 1383 h 1588"/>
                <a:gd name="T94" fmla="*/ 180 w 384"/>
                <a:gd name="T95" fmla="*/ 1452 h 1588"/>
                <a:gd name="T96" fmla="*/ 180 w 384"/>
                <a:gd name="T97" fmla="*/ 1509 h 1588"/>
                <a:gd name="T98" fmla="*/ 187 w 384"/>
                <a:gd name="T99" fmla="*/ 1564 h 1588"/>
                <a:gd name="T100" fmla="*/ 225 w 384"/>
                <a:gd name="T101" fmla="*/ 1583 h 1588"/>
                <a:gd name="T102" fmla="*/ 294 w 384"/>
                <a:gd name="T103" fmla="*/ 1585 h 1588"/>
                <a:gd name="T104" fmla="*/ 354 w 384"/>
                <a:gd name="T105" fmla="*/ 1580 h 1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4" h="1588">
                  <a:moveTo>
                    <a:pt x="365" y="1580"/>
                  </a:moveTo>
                  <a:lnTo>
                    <a:pt x="368" y="1573"/>
                  </a:lnTo>
                  <a:lnTo>
                    <a:pt x="368" y="1561"/>
                  </a:lnTo>
                  <a:lnTo>
                    <a:pt x="370" y="1545"/>
                  </a:lnTo>
                  <a:lnTo>
                    <a:pt x="375" y="1528"/>
                  </a:lnTo>
                  <a:lnTo>
                    <a:pt x="375" y="1516"/>
                  </a:lnTo>
                  <a:lnTo>
                    <a:pt x="375" y="1504"/>
                  </a:lnTo>
                  <a:lnTo>
                    <a:pt x="375" y="1492"/>
                  </a:lnTo>
                  <a:lnTo>
                    <a:pt x="375" y="1478"/>
                  </a:lnTo>
                  <a:lnTo>
                    <a:pt x="375" y="1462"/>
                  </a:lnTo>
                  <a:lnTo>
                    <a:pt x="377" y="1447"/>
                  </a:lnTo>
                  <a:lnTo>
                    <a:pt x="377" y="1431"/>
                  </a:lnTo>
                  <a:lnTo>
                    <a:pt x="380" y="1416"/>
                  </a:lnTo>
                  <a:lnTo>
                    <a:pt x="380" y="1395"/>
                  </a:lnTo>
                  <a:lnTo>
                    <a:pt x="380" y="1378"/>
                  </a:lnTo>
                  <a:lnTo>
                    <a:pt x="380" y="1357"/>
                  </a:lnTo>
                  <a:lnTo>
                    <a:pt x="380" y="1338"/>
                  </a:lnTo>
                  <a:lnTo>
                    <a:pt x="380" y="1329"/>
                  </a:lnTo>
                  <a:lnTo>
                    <a:pt x="380" y="1317"/>
                  </a:lnTo>
                  <a:lnTo>
                    <a:pt x="380" y="1307"/>
                  </a:lnTo>
                  <a:lnTo>
                    <a:pt x="380" y="1298"/>
                  </a:lnTo>
                  <a:lnTo>
                    <a:pt x="380" y="1286"/>
                  </a:lnTo>
                  <a:lnTo>
                    <a:pt x="380" y="1274"/>
                  </a:lnTo>
                  <a:lnTo>
                    <a:pt x="380" y="1264"/>
                  </a:lnTo>
                  <a:lnTo>
                    <a:pt x="380" y="1255"/>
                  </a:lnTo>
                  <a:lnTo>
                    <a:pt x="380" y="1241"/>
                  </a:lnTo>
                  <a:lnTo>
                    <a:pt x="380" y="1231"/>
                  </a:lnTo>
                  <a:lnTo>
                    <a:pt x="380" y="1217"/>
                  </a:lnTo>
                  <a:lnTo>
                    <a:pt x="380" y="1207"/>
                  </a:lnTo>
                  <a:lnTo>
                    <a:pt x="380" y="1193"/>
                  </a:lnTo>
                  <a:lnTo>
                    <a:pt x="380" y="1184"/>
                  </a:lnTo>
                  <a:lnTo>
                    <a:pt x="380" y="1172"/>
                  </a:lnTo>
                  <a:lnTo>
                    <a:pt x="380" y="1160"/>
                  </a:lnTo>
                  <a:lnTo>
                    <a:pt x="380" y="1148"/>
                  </a:lnTo>
                  <a:lnTo>
                    <a:pt x="380" y="1136"/>
                  </a:lnTo>
                  <a:lnTo>
                    <a:pt x="380" y="1122"/>
                  </a:lnTo>
                  <a:lnTo>
                    <a:pt x="380" y="1112"/>
                  </a:lnTo>
                  <a:lnTo>
                    <a:pt x="380" y="1098"/>
                  </a:lnTo>
                  <a:lnTo>
                    <a:pt x="380" y="1086"/>
                  </a:lnTo>
                  <a:lnTo>
                    <a:pt x="380" y="1072"/>
                  </a:lnTo>
                  <a:lnTo>
                    <a:pt x="382" y="1062"/>
                  </a:lnTo>
                  <a:lnTo>
                    <a:pt x="382" y="1046"/>
                  </a:lnTo>
                  <a:lnTo>
                    <a:pt x="382" y="1029"/>
                  </a:lnTo>
                  <a:lnTo>
                    <a:pt x="382" y="1012"/>
                  </a:lnTo>
                  <a:lnTo>
                    <a:pt x="382" y="998"/>
                  </a:lnTo>
                  <a:lnTo>
                    <a:pt x="382" y="982"/>
                  </a:lnTo>
                  <a:lnTo>
                    <a:pt x="382" y="965"/>
                  </a:lnTo>
                  <a:lnTo>
                    <a:pt x="382" y="948"/>
                  </a:lnTo>
                  <a:lnTo>
                    <a:pt x="382" y="934"/>
                  </a:lnTo>
                  <a:lnTo>
                    <a:pt x="382" y="917"/>
                  </a:lnTo>
                  <a:lnTo>
                    <a:pt x="382" y="903"/>
                  </a:lnTo>
                  <a:lnTo>
                    <a:pt x="382" y="887"/>
                  </a:lnTo>
                  <a:lnTo>
                    <a:pt x="382" y="872"/>
                  </a:lnTo>
                  <a:lnTo>
                    <a:pt x="382" y="856"/>
                  </a:lnTo>
                  <a:lnTo>
                    <a:pt x="382" y="841"/>
                  </a:lnTo>
                  <a:lnTo>
                    <a:pt x="382" y="825"/>
                  </a:lnTo>
                  <a:lnTo>
                    <a:pt x="382" y="810"/>
                  </a:lnTo>
                  <a:lnTo>
                    <a:pt x="382" y="794"/>
                  </a:lnTo>
                  <a:lnTo>
                    <a:pt x="382" y="777"/>
                  </a:lnTo>
                  <a:lnTo>
                    <a:pt x="382" y="761"/>
                  </a:lnTo>
                  <a:lnTo>
                    <a:pt x="382" y="746"/>
                  </a:lnTo>
                  <a:lnTo>
                    <a:pt x="382" y="730"/>
                  </a:lnTo>
                  <a:lnTo>
                    <a:pt x="382" y="715"/>
                  </a:lnTo>
                  <a:lnTo>
                    <a:pt x="382" y="699"/>
                  </a:lnTo>
                  <a:lnTo>
                    <a:pt x="382" y="685"/>
                  </a:lnTo>
                  <a:lnTo>
                    <a:pt x="382" y="668"/>
                  </a:lnTo>
                  <a:lnTo>
                    <a:pt x="382" y="654"/>
                  </a:lnTo>
                  <a:lnTo>
                    <a:pt x="382" y="639"/>
                  </a:lnTo>
                  <a:lnTo>
                    <a:pt x="382" y="625"/>
                  </a:lnTo>
                  <a:lnTo>
                    <a:pt x="382" y="609"/>
                  </a:lnTo>
                  <a:lnTo>
                    <a:pt x="382" y="594"/>
                  </a:lnTo>
                  <a:lnTo>
                    <a:pt x="382" y="580"/>
                  </a:lnTo>
                  <a:lnTo>
                    <a:pt x="384" y="568"/>
                  </a:lnTo>
                  <a:lnTo>
                    <a:pt x="384" y="551"/>
                  </a:lnTo>
                  <a:lnTo>
                    <a:pt x="384" y="537"/>
                  </a:lnTo>
                  <a:lnTo>
                    <a:pt x="384" y="523"/>
                  </a:lnTo>
                  <a:lnTo>
                    <a:pt x="384" y="511"/>
                  </a:lnTo>
                  <a:lnTo>
                    <a:pt x="384" y="497"/>
                  </a:lnTo>
                  <a:lnTo>
                    <a:pt x="384" y="483"/>
                  </a:lnTo>
                  <a:lnTo>
                    <a:pt x="384" y="471"/>
                  </a:lnTo>
                  <a:lnTo>
                    <a:pt x="384" y="459"/>
                  </a:lnTo>
                  <a:lnTo>
                    <a:pt x="384" y="447"/>
                  </a:lnTo>
                  <a:lnTo>
                    <a:pt x="384" y="433"/>
                  </a:lnTo>
                  <a:lnTo>
                    <a:pt x="384" y="421"/>
                  </a:lnTo>
                  <a:lnTo>
                    <a:pt x="384" y="409"/>
                  </a:lnTo>
                  <a:lnTo>
                    <a:pt x="384" y="399"/>
                  </a:lnTo>
                  <a:lnTo>
                    <a:pt x="384" y="388"/>
                  </a:lnTo>
                  <a:lnTo>
                    <a:pt x="384" y="376"/>
                  </a:lnTo>
                  <a:lnTo>
                    <a:pt x="384" y="366"/>
                  </a:lnTo>
                  <a:lnTo>
                    <a:pt x="384" y="357"/>
                  </a:lnTo>
                  <a:lnTo>
                    <a:pt x="384" y="345"/>
                  </a:lnTo>
                  <a:lnTo>
                    <a:pt x="384" y="335"/>
                  </a:lnTo>
                  <a:lnTo>
                    <a:pt x="384" y="326"/>
                  </a:lnTo>
                  <a:lnTo>
                    <a:pt x="384" y="307"/>
                  </a:lnTo>
                  <a:lnTo>
                    <a:pt x="384" y="292"/>
                  </a:lnTo>
                  <a:lnTo>
                    <a:pt x="384" y="276"/>
                  </a:lnTo>
                  <a:lnTo>
                    <a:pt x="384" y="262"/>
                  </a:lnTo>
                  <a:lnTo>
                    <a:pt x="384" y="247"/>
                  </a:lnTo>
                  <a:lnTo>
                    <a:pt x="384" y="238"/>
                  </a:lnTo>
                  <a:lnTo>
                    <a:pt x="384" y="219"/>
                  </a:lnTo>
                  <a:lnTo>
                    <a:pt x="382" y="200"/>
                  </a:lnTo>
                  <a:lnTo>
                    <a:pt x="380" y="183"/>
                  </a:lnTo>
                  <a:lnTo>
                    <a:pt x="377" y="167"/>
                  </a:lnTo>
                  <a:lnTo>
                    <a:pt x="373" y="150"/>
                  </a:lnTo>
                  <a:lnTo>
                    <a:pt x="368" y="136"/>
                  </a:lnTo>
                  <a:lnTo>
                    <a:pt x="363" y="121"/>
                  </a:lnTo>
                  <a:lnTo>
                    <a:pt x="361" y="110"/>
                  </a:lnTo>
                  <a:lnTo>
                    <a:pt x="351" y="95"/>
                  </a:lnTo>
                  <a:lnTo>
                    <a:pt x="344" y="83"/>
                  </a:lnTo>
                  <a:lnTo>
                    <a:pt x="337" y="74"/>
                  </a:lnTo>
                  <a:lnTo>
                    <a:pt x="327" y="64"/>
                  </a:lnTo>
                  <a:lnTo>
                    <a:pt x="311" y="45"/>
                  </a:lnTo>
                  <a:lnTo>
                    <a:pt x="292" y="33"/>
                  </a:lnTo>
                  <a:lnTo>
                    <a:pt x="280" y="26"/>
                  </a:lnTo>
                  <a:lnTo>
                    <a:pt x="268" y="19"/>
                  </a:lnTo>
                  <a:lnTo>
                    <a:pt x="256" y="14"/>
                  </a:lnTo>
                  <a:lnTo>
                    <a:pt x="247" y="12"/>
                  </a:lnTo>
                  <a:lnTo>
                    <a:pt x="232" y="5"/>
                  </a:lnTo>
                  <a:lnTo>
                    <a:pt x="221" y="3"/>
                  </a:lnTo>
                  <a:lnTo>
                    <a:pt x="206" y="3"/>
                  </a:lnTo>
                  <a:lnTo>
                    <a:pt x="197" y="3"/>
                  </a:lnTo>
                  <a:lnTo>
                    <a:pt x="182" y="0"/>
                  </a:lnTo>
                  <a:lnTo>
                    <a:pt x="171" y="0"/>
                  </a:lnTo>
                  <a:lnTo>
                    <a:pt x="156" y="0"/>
                  </a:lnTo>
                  <a:lnTo>
                    <a:pt x="144" y="3"/>
                  </a:lnTo>
                  <a:lnTo>
                    <a:pt x="130" y="3"/>
                  </a:lnTo>
                  <a:lnTo>
                    <a:pt x="118" y="5"/>
                  </a:lnTo>
                  <a:lnTo>
                    <a:pt x="104" y="10"/>
                  </a:lnTo>
                  <a:lnTo>
                    <a:pt x="95" y="14"/>
                  </a:lnTo>
                  <a:lnTo>
                    <a:pt x="80" y="17"/>
                  </a:lnTo>
                  <a:lnTo>
                    <a:pt x="71" y="19"/>
                  </a:lnTo>
                  <a:lnTo>
                    <a:pt x="59" y="24"/>
                  </a:lnTo>
                  <a:lnTo>
                    <a:pt x="52" y="29"/>
                  </a:lnTo>
                  <a:lnTo>
                    <a:pt x="33" y="38"/>
                  </a:lnTo>
                  <a:lnTo>
                    <a:pt x="23" y="52"/>
                  </a:lnTo>
                  <a:lnTo>
                    <a:pt x="11" y="62"/>
                  </a:lnTo>
                  <a:lnTo>
                    <a:pt x="7" y="76"/>
                  </a:lnTo>
                  <a:lnTo>
                    <a:pt x="0" y="93"/>
                  </a:lnTo>
                  <a:lnTo>
                    <a:pt x="0" y="110"/>
                  </a:lnTo>
                  <a:lnTo>
                    <a:pt x="0" y="121"/>
                  </a:lnTo>
                  <a:lnTo>
                    <a:pt x="4" y="136"/>
                  </a:lnTo>
                  <a:lnTo>
                    <a:pt x="7" y="150"/>
                  </a:lnTo>
                  <a:lnTo>
                    <a:pt x="16" y="167"/>
                  </a:lnTo>
                  <a:lnTo>
                    <a:pt x="26" y="181"/>
                  </a:lnTo>
                  <a:lnTo>
                    <a:pt x="38" y="195"/>
                  </a:lnTo>
                  <a:lnTo>
                    <a:pt x="52" y="207"/>
                  </a:lnTo>
                  <a:lnTo>
                    <a:pt x="68" y="221"/>
                  </a:lnTo>
                  <a:lnTo>
                    <a:pt x="80" y="231"/>
                  </a:lnTo>
                  <a:lnTo>
                    <a:pt x="95" y="240"/>
                  </a:lnTo>
                  <a:lnTo>
                    <a:pt x="109" y="250"/>
                  </a:lnTo>
                  <a:lnTo>
                    <a:pt x="121" y="262"/>
                  </a:lnTo>
                  <a:lnTo>
                    <a:pt x="130" y="269"/>
                  </a:lnTo>
                  <a:lnTo>
                    <a:pt x="142" y="281"/>
                  </a:lnTo>
                  <a:lnTo>
                    <a:pt x="152" y="292"/>
                  </a:lnTo>
                  <a:lnTo>
                    <a:pt x="159" y="302"/>
                  </a:lnTo>
                  <a:lnTo>
                    <a:pt x="166" y="314"/>
                  </a:lnTo>
                  <a:lnTo>
                    <a:pt x="171" y="326"/>
                  </a:lnTo>
                  <a:lnTo>
                    <a:pt x="175" y="335"/>
                  </a:lnTo>
                  <a:lnTo>
                    <a:pt x="182" y="352"/>
                  </a:lnTo>
                  <a:lnTo>
                    <a:pt x="182" y="364"/>
                  </a:lnTo>
                  <a:lnTo>
                    <a:pt x="187" y="378"/>
                  </a:lnTo>
                  <a:lnTo>
                    <a:pt x="187" y="395"/>
                  </a:lnTo>
                  <a:lnTo>
                    <a:pt x="190" y="414"/>
                  </a:lnTo>
                  <a:lnTo>
                    <a:pt x="187" y="421"/>
                  </a:lnTo>
                  <a:lnTo>
                    <a:pt x="187" y="433"/>
                  </a:lnTo>
                  <a:lnTo>
                    <a:pt x="185" y="447"/>
                  </a:lnTo>
                  <a:lnTo>
                    <a:pt x="185" y="464"/>
                  </a:lnTo>
                  <a:lnTo>
                    <a:pt x="182" y="471"/>
                  </a:lnTo>
                  <a:lnTo>
                    <a:pt x="182" y="480"/>
                  </a:lnTo>
                  <a:lnTo>
                    <a:pt x="182" y="490"/>
                  </a:lnTo>
                  <a:lnTo>
                    <a:pt x="182" y="502"/>
                  </a:lnTo>
                  <a:lnTo>
                    <a:pt x="182" y="511"/>
                  </a:lnTo>
                  <a:lnTo>
                    <a:pt x="182" y="521"/>
                  </a:lnTo>
                  <a:lnTo>
                    <a:pt x="182" y="532"/>
                  </a:lnTo>
                  <a:lnTo>
                    <a:pt x="182" y="547"/>
                  </a:lnTo>
                  <a:lnTo>
                    <a:pt x="182" y="556"/>
                  </a:lnTo>
                  <a:lnTo>
                    <a:pt x="182" y="568"/>
                  </a:lnTo>
                  <a:lnTo>
                    <a:pt x="182" y="578"/>
                  </a:lnTo>
                  <a:lnTo>
                    <a:pt x="182" y="592"/>
                  </a:lnTo>
                  <a:lnTo>
                    <a:pt x="182" y="604"/>
                  </a:lnTo>
                  <a:lnTo>
                    <a:pt x="182" y="618"/>
                  </a:lnTo>
                  <a:lnTo>
                    <a:pt x="182" y="630"/>
                  </a:lnTo>
                  <a:lnTo>
                    <a:pt x="182" y="644"/>
                  </a:lnTo>
                  <a:lnTo>
                    <a:pt x="182" y="658"/>
                  </a:lnTo>
                  <a:lnTo>
                    <a:pt x="182" y="673"/>
                  </a:lnTo>
                  <a:lnTo>
                    <a:pt x="182" y="685"/>
                  </a:lnTo>
                  <a:lnTo>
                    <a:pt x="182" y="699"/>
                  </a:lnTo>
                  <a:lnTo>
                    <a:pt x="182" y="715"/>
                  </a:lnTo>
                  <a:lnTo>
                    <a:pt x="182" y="730"/>
                  </a:lnTo>
                  <a:lnTo>
                    <a:pt x="182" y="744"/>
                  </a:lnTo>
                  <a:lnTo>
                    <a:pt x="182" y="761"/>
                  </a:lnTo>
                  <a:lnTo>
                    <a:pt x="182" y="772"/>
                  </a:lnTo>
                  <a:lnTo>
                    <a:pt x="182" y="789"/>
                  </a:lnTo>
                  <a:lnTo>
                    <a:pt x="182" y="803"/>
                  </a:lnTo>
                  <a:lnTo>
                    <a:pt x="182" y="820"/>
                  </a:lnTo>
                  <a:lnTo>
                    <a:pt x="182" y="832"/>
                  </a:lnTo>
                  <a:lnTo>
                    <a:pt x="182" y="846"/>
                  </a:lnTo>
                  <a:lnTo>
                    <a:pt x="182" y="860"/>
                  </a:lnTo>
                  <a:lnTo>
                    <a:pt x="182" y="877"/>
                  </a:lnTo>
                  <a:lnTo>
                    <a:pt x="182" y="891"/>
                  </a:lnTo>
                  <a:lnTo>
                    <a:pt x="182" y="908"/>
                  </a:lnTo>
                  <a:lnTo>
                    <a:pt x="182" y="920"/>
                  </a:lnTo>
                  <a:lnTo>
                    <a:pt x="182" y="936"/>
                  </a:lnTo>
                  <a:lnTo>
                    <a:pt x="182" y="948"/>
                  </a:lnTo>
                  <a:lnTo>
                    <a:pt x="182" y="965"/>
                  </a:lnTo>
                  <a:lnTo>
                    <a:pt x="182" y="979"/>
                  </a:lnTo>
                  <a:lnTo>
                    <a:pt x="182" y="993"/>
                  </a:lnTo>
                  <a:lnTo>
                    <a:pt x="182" y="1008"/>
                  </a:lnTo>
                  <a:lnTo>
                    <a:pt x="182" y="1020"/>
                  </a:lnTo>
                  <a:lnTo>
                    <a:pt x="182" y="1031"/>
                  </a:lnTo>
                  <a:lnTo>
                    <a:pt x="182" y="1046"/>
                  </a:lnTo>
                  <a:lnTo>
                    <a:pt x="182" y="1058"/>
                  </a:lnTo>
                  <a:lnTo>
                    <a:pt x="182" y="1072"/>
                  </a:lnTo>
                  <a:lnTo>
                    <a:pt x="182" y="1084"/>
                  </a:lnTo>
                  <a:lnTo>
                    <a:pt x="182" y="1098"/>
                  </a:lnTo>
                  <a:lnTo>
                    <a:pt x="182" y="1110"/>
                  </a:lnTo>
                  <a:lnTo>
                    <a:pt x="182" y="1119"/>
                  </a:lnTo>
                  <a:lnTo>
                    <a:pt x="182" y="1131"/>
                  </a:lnTo>
                  <a:lnTo>
                    <a:pt x="182" y="1143"/>
                  </a:lnTo>
                  <a:lnTo>
                    <a:pt x="182" y="1153"/>
                  </a:lnTo>
                  <a:lnTo>
                    <a:pt x="182" y="1162"/>
                  </a:lnTo>
                  <a:lnTo>
                    <a:pt x="182" y="1174"/>
                  </a:lnTo>
                  <a:lnTo>
                    <a:pt x="182" y="1184"/>
                  </a:lnTo>
                  <a:lnTo>
                    <a:pt x="182" y="1200"/>
                  </a:lnTo>
                  <a:lnTo>
                    <a:pt x="182" y="1217"/>
                  </a:lnTo>
                  <a:lnTo>
                    <a:pt x="182" y="1233"/>
                  </a:lnTo>
                  <a:lnTo>
                    <a:pt x="182" y="1252"/>
                  </a:lnTo>
                  <a:lnTo>
                    <a:pt x="182" y="1269"/>
                  </a:lnTo>
                  <a:lnTo>
                    <a:pt x="182" y="1286"/>
                  </a:lnTo>
                  <a:lnTo>
                    <a:pt x="182" y="1302"/>
                  </a:lnTo>
                  <a:lnTo>
                    <a:pt x="182" y="1321"/>
                  </a:lnTo>
                  <a:lnTo>
                    <a:pt x="180" y="1336"/>
                  </a:lnTo>
                  <a:lnTo>
                    <a:pt x="180" y="1352"/>
                  </a:lnTo>
                  <a:lnTo>
                    <a:pt x="180" y="1367"/>
                  </a:lnTo>
                  <a:lnTo>
                    <a:pt x="180" y="1383"/>
                  </a:lnTo>
                  <a:lnTo>
                    <a:pt x="180" y="1395"/>
                  </a:lnTo>
                  <a:lnTo>
                    <a:pt x="180" y="1412"/>
                  </a:lnTo>
                  <a:lnTo>
                    <a:pt x="180" y="1426"/>
                  </a:lnTo>
                  <a:lnTo>
                    <a:pt x="180" y="1440"/>
                  </a:lnTo>
                  <a:lnTo>
                    <a:pt x="180" y="1452"/>
                  </a:lnTo>
                  <a:lnTo>
                    <a:pt x="180" y="1464"/>
                  </a:lnTo>
                  <a:lnTo>
                    <a:pt x="180" y="1476"/>
                  </a:lnTo>
                  <a:lnTo>
                    <a:pt x="180" y="1488"/>
                  </a:lnTo>
                  <a:lnTo>
                    <a:pt x="180" y="1497"/>
                  </a:lnTo>
                  <a:lnTo>
                    <a:pt x="180" y="1509"/>
                  </a:lnTo>
                  <a:lnTo>
                    <a:pt x="180" y="1516"/>
                  </a:lnTo>
                  <a:lnTo>
                    <a:pt x="182" y="1526"/>
                  </a:lnTo>
                  <a:lnTo>
                    <a:pt x="182" y="1540"/>
                  </a:lnTo>
                  <a:lnTo>
                    <a:pt x="185" y="1554"/>
                  </a:lnTo>
                  <a:lnTo>
                    <a:pt x="187" y="1564"/>
                  </a:lnTo>
                  <a:lnTo>
                    <a:pt x="192" y="1571"/>
                  </a:lnTo>
                  <a:lnTo>
                    <a:pt x="197" y="1573"/>
                  </a:lnTo>
                  <a:lnTo>
                    <a:pt x="204" y="1576"/>
                  </a:lnTo>
                  <a:lnTo>
                    <a:pt x="213" y="1580"/>
                  </a:lnTo>
                  <a:lnTo>
                    <a:pt x="225" y="1583"/>
                  </a:lnTo>
                  <a:lnTo>
                    <a:pt x="237" y="1583"/>
                  </a:lnTo>
                  <a:lnTo>
                    <a:pt x="249" y="1585"/>
                  </a:lnTo>
                  <a:lnTo>
                    <a:pt x="263" y="1585"/>
                  </a:lnTo>
                  <a:lnTo>
                    <a:pt x="280" y="1588"/>
                  </a:lnTo>
                  <a:lnTo>
                    <a:pt x="294" y="1585"/>
                  </a:lnTo>
                  <a:lnTo>
                    <a:pt x="308" y="1585"/>
                  </a:lnTo>
                  <a:lnTo>
                    <a:pt x="320" y="1583"/>
                  </a:lnTo>
                  <a:lnTo>
                    <a:pt x="337" y="1583"/>
                  </a:lnTo>
                  <a:lnTo>
                    <a:pt x="344" y="1580"/>
                  </a:lnTo>
                  <a:lnTo>
                    <a:pt x="354" y="1580"/>
                  </a:lnTo>
                  <a:lnTo>
                    <a:pt x="361" y="1580"/>
                  </a:lnTo>
                  <a:lnTo>
                    <a:pt x="365" y="1580"/>
                  </a:lnTo>
                  <a:lnTo>
                    <a:pt x="365" y="1580"/>
                  </a:lnTo>
                  <a:close/>
                </a:path>
              </a:pathLst>
            </a:custGeom>
            <a:solidFill>
              <a:schemeClr val="accent1">
                <a:lumMod val="60000"/>
                <a:lumOff val="40000"/>
              </a:schemeClr>
            </a:solidFill>
            <a:ln>
              <a:noFill/>
            </a:ln>
          </p:spPr>
          <p:txBody>
            <a:bodyPr rot="0" vert="horz" wrap="square" lIns="91440" tIns="45720" rIns="91440" bIns="45720" anchor="t" anchorCtr="0" upright="1">
              <a:noAutofit/>
            </a:bodyPr>
            <a:lstStyle/>
            <a:p>
              <a:endParaRPr lang="en-US" dirty="0">
                <a:solidFill>
                  <a:prstClr val="black"/>
                </a:solidFill>
              </a:endParaRPr>
            </a:p>
          </p:txBody>
        </p:sp>
        <p:sp>
          <p:nvSpPr>
            <p:cNvPr id="14" name="Freeform 13"/>
            <p:cNvSpPr>
              <a:spLocks/>
            </p:cNvSpPr>
            <p:nvPr/>
          </p:nvSpPr>
          <p:spPr bwMode="auto">
            <a:xfrm>
              <a:off x="455930" y="843280"/>
              <a:ext cx="2588895" cy="507365"/>
            </a:xfrm>
            <a:custGeom>
              <a:avLst/>
              <a:gdLst>
                <a:gd name="T0" fmla="*/ 736 w 4077"/>
                <a:gd name="T1" fmla="*/ 792 h 799"/>
                <a:gd name="T2" fmla="*/ 520 w 4077"/>
                <a:gd name="T3" fmla="*/ 792 h 799"/>
                <a:gd name="T4" fmla="*/ 282 w 4077"/>
                <a:gd name="T5" fmla="*/ 787 h 799"/>
                <a:gd name="T6" fmla="*/ 95 w 4077"/>
                <a:gd name="T7" fmla="*/ 777 h 799"/>
                <a:gd name="T8" fmla="*/ 4 w 4077"/>
                <a:gd name="T9" fmla="*/ 670 h 799"/>
                <a:gd name="T10" fmla="*/ 0 w 4077"/>
                <a:gd name="T11" fmla="*/ 518 h 799"/>
                <a:gd name="T12" fmla="*/ 40 w 4077"/>
                <a:gd name="T13" fmla="*/ 364 h 799"/>
                <a:gd name="T14" fmla="*/ 154 w 4077"/>
                <a:gd name="T15" fmla="*/ 176 h 799"/>
                <a:gd name="T16" fmla="*/ 278 w 4077"/>
                <a:gd name="T17" fmla="*/ 57 h 799"/>
                <a:gd name="T18" fmla="*/ 560 w 4077"/>
                <a:gd name="T19" fmla="*/ 26 h 799"/>
                <a:gd name="T20" fmla="*/ 1052 w 4077"/>
                <a:gd name="T21" fmla="*/ 7 h 799"/>
                <a:gd name="T22" fmla="*/ 1646 w 4077"/>
                <a:gd name="T23" fmla="*/ 0 h 799"/>
                <a:gd name="T24" fmla="*/ 2248 w 4077"/>
                <a:gd name="T25" fmla="*/ 3 h 799"/>
                <a:gd name="T26" fmla="*/ 2751 w 4077"/>
                <a:gd name="T27" fmla="*/ 12 h 799"/>
                <a:gd name="T28" fmla="*/ 3136 w 4077"/>
                <a:gd name="T29" fmla="*/ 24 h 799"/>
                <a:gd name="T30" fmla="*/ 3421 w 4077"/>
                <a:gd name="T31" fmla="*/ 34 h 799"/>
                <a:gd name="T32" fmla="*/ 3614 w 4077"/>
                <a:gd name="T33" fmla="*/ 45 h 799"/>
                <a:gd name="T34" fmla="*/ 3776 w 4077"/>
                <a:gd name="T35" fmla="*/ 83 h 799"/>
                <a:gd name="T36" fmla="*/ 3942 w 4077"/>
                <a:gd name="T37" fmla="*/ 276 h 799"/>
                <a:gd name="T38" fmla="*/ 4063 w 4077"/>
                <a:gd name="T39" fmla="*/ 468 h 799"/>
                <a:gd name="T40" fmla="*/ 4075 w 4077"/>
                <a:gd name="T41" fmla="*/ 623 h 799"/>
                <a:gd name="T42" fmla="*/ 4061 w 4077"/>
                <a:gd name="T43" fmla="*/ 777 h 799"/>
                <a:gd name="T44" fmla="*/ 3932 w 4077"/>
                <a:gd name="T45" fmla="*/ 796 h 799"/>
                <a:gd name="T46" fmla="*/ 3690 w 4077"/>
                <a:gd name="T47" fmla="*/ 796 h 799"/>
                <a:gd name="T48" fmla="*/ 3355 w 4077"/>
                <a:gd name="T49" fmla="*/ 799 h 799"/>
                <a:gd name="T50" fmla="*/ 2949 w 4077"/>
                <a:gd name="T51" fmla="*/ 799 h 799"/>
                <a:gd name="T52" fmla="*/ 2549 w 4077"/>
                <a:gd name="T53" fmla="*/ 796 h 799"/>
                <a:gd name="T54" fmla="*/ 2250 w 4077"/>
                <a:gd name="T55" fmla="*/ 796 h 799"/>
                <a:gd name="T56" fmla="*/ 1948 w 4077"/>
                <a:gd name="T57" fmla="*/ 796 h 799"/>
                <a:gd name="T58" fmla="*/ 1639 w 4077"/>
                <a:gd name="T59" fmla="*/ 794 h 799"/>
                <a:gd name="T60" fmla="*/ 1326 w 4077"/>
                <a:gd name="T61" fmla="*/ 794 h 799"/>
                <a:gd name="T62" fmla="*/ 1195 w 4077"/>
                <a:gd name="T63" fmla="*/ 704 h 799"/>
                <a:gd name="T64" fmla="*/ 1383 w 4077"/>
                <a:gd name="T65" fmla="*/ 706 h 799"/>
                <a:gd name="T66" fmla="*/ 1673 w 4077"/>
                <a:gd name="T67" fmla="*/ 708 h 799"/>
                <a:gd name="T68" fmla="*/ 2058 w 4077"/>
                <a:gd name="T69" fmla="*/ 711 h 799"/>
                <a:gd name="T70" fmla="*/ 2523 w 4077"/>
                <a:gd name="T71" fmla="*/ 711 h 799"/>
                <a:gd name="T72" fmla="*/ 2996 w 4077"/>
                <a:gd name="T73" fmla="*/ 711 h 799"/>
                <a:gd name="T74" fmla="*/ 3393 w 4077"/>
                <a:gd name="T75" fmla="*/ 713 h 799"/>
                <a:gd name="T76" fmla="*/ 3700 w 4077"/>
                <a:gd name="T77" fmla="*/ 713 h 799"/>
                <a:gd name="T78" fmla="*/ 3904 w 4077"/>
                <a:gd name="T79" fmla="*/ 711 h 799"/>
                <a:gd name="T80" fmla="*/ 3997 w 4077"/>
                <a:gd name="T81" fmla="*/ 647 h 799"/>
                <a:gd name="T82" fmla="*/ 3968 w 4077"/>
                <a:gd name="T83" fmla="*/ 476 h 799"/>
                <a:gd name="T84" fmla="*/ 3844 w 4077"/>
                <a:gd name="T85" fmla="*/ 281 h 799"/>
                <a:gd name="T86" fmla="*/ 3664 w 4077"/>
                <a:gd name="T87" fmla="*/ 131 h 799"/>
                <a:gd name="T88" fmla="*/ 3236 w 4077"/>
                <a:gd name="T89" fmla="*/ 102 h 799"/>
                <a:gd name="T90" fmla="*/ 2668 w 4077"/>
                <a:gd name="T91" fmla="*/ 86 h 799"/>
                <a:gd name="T92" fmla="*/ 2058 w 4077"/>
                <a:gd name="T93" fmla="*/ 81 h 799"/>
                <a:gd name="T94" fmla="*/ 1511 w 4077"/>
                <a:gd name="T95" fmla="*/ 81 h 799"/>
                <a:gd name="T96" fmla="*/ 1128 w 4077"/>
                <a:gd name="T97" fmla="*/ 88 h 799"/>
                <a:gd name="T98" fmla="*/ 855 w 4077"/>
                <a:gd name="T99" fmla="*/ 91 h 799"/>
                <a:gd name="T100" fmla="*/ 636 w 4077"/>
                <a:gd name="T101" fmla="*/ 100 h 799"/>
                <a:gd name="T102" fmla="*/ 468 w 4077"/>
                <a:gd name="T103" fmla="*/ 110 h 799"/>
                <a:gd name="T104" fmla="*/ 311 w 4077"/>
                <a:gd name="T105" fmla="*/ 136 h 799"/>
                <a:gd name="T106" fmla="*/ 190 w 4077"/>
                <a:gd name="T107" fmla="*/ 281 h 799"/>
                <a:gd name="T108" fmla="*/ 104 w 4077"/>
                <a:gd name="T109" fmla="*/ 435 h 799"/>
                <a:gd name="T110" fmla="*/ 85 w 4077"/>
                <a:gd name="T111" fmla="*/ 613 h 799"/>
                <a:gd name="T112" fmla="*/ 178 w 4077"/>
                <a:gd name="T113" fmla="*/ 699 h 799"/>
                <a:gd name="T114" fmla="*/ 344 w 4077"/>
                <a:gd name="T115" fmla="*/ 704 h 799"/>
                <a:gd name="T116" fmla="*/ 577 w 4077"/>
                <a:gd name="T117" fmla="*/ 704 h 799"/>
                <a:gd name="T118" fmla="*/ 781 w 4077"/>
                <a:gd name="T119" fmla="*/ 706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77" h="799">
                  <a:moveTo>
                    <a:pt x="860" y="792"/>
                  </a:moveTo>
                  <a:lnTo>
                    <a:pt x="857" y="792"/>
                  </a:lnTo>
                  <a:lnTo>
                    <a:pt x="850" y="792"/>
                  </a:lnTo>
                  <a:lnTo>
                    <a:pt x="838" y="792"/>
                  </a:lnTo>
                  <a:lnTo>
                    <a:pt x="827" y="792"/>
                  </a:lnTo>
                  <a:lnTo>
                    <a:pt x="817" y="792"/>
                  </a:lnTo>
                  <a:lnTo>
                    <a:pt x="808" y="792"/>
                  </a:lnTo>
                  <a:lnTo>
                    <a:pt x="796" y="792"/>
                  </a:lnTo>
                  <a:lnTo>
                    <a:pt x="786" y="792"/>
                  </a:lnTo>
                  <a:lnTo>
                    <a:pt x="774" y="792"/>
                  </a:lnTo>
                  <a:lnTo>
                    <a:pt x="762" y="792"/>
                  </a:lnTo>
                  <a:lnTo>
                    <a:pt x="751" y="792"/>
                  </a:lnTo>
                  <a:lnTo>
                    <a:pt x="736" y="792"/>
                  </a:lnTo>
                  <a:lnTo>
                    <a:pt x="722" y="792"/>
                  </a:lnTo>
                  <a:lnTo>
                    <a:pt x="708" y="792"/>
                  </a:lnTo>
                  <a:lnTo>
                    <a:pt x="691" y="792"/>
                  </a:lnTo>
                  <a:lnTo>
                    <a:pt x="677" y="792"/>
                  </a:lnTo>
                  <a:lnTo>
                    <a:pt x="660" y="792"/>
                  </a:lnTo>
                  <a:lnTo>
                    <a:pt x="644" y="792"/>
                  </a:lnTo>
                  <a:lnTo>
                    <a:pt x="627" y="792"/>
                  </a:lnTo>
                  <a:lnTo>
                    <a:pt x="610" y="792"/>
                  </a:lnTo>
                  <a:lnTo>
                    <a:pt x="594" y="792"/>
                  </a:lnTo>
                  <a:lnTo>
                    <a:pt x="575" y="792"/>
                  </a:lnTo>
                  <a:lnTo>
                    <a:pt x="556" y="792"/>
                  </a:lnTo>
                  <a:lnTo>
                    <a:pt x="539" y="792"/>
                  </a:lnTo>
                  <a:lnTo>
                    <a:pt x="520" y="792"/>
                  </a:lnTo>
                  <a:lnTo>
                    <a:pt x="503" y="792"/>
                  </a:lnTo>
                  <a:lnTo>
                    <a:pt x="484" y="792"/>
                  </a:lnTo>
                  <a:lnTo>
                    <a:pt x="468" y="792"/>
                  </a:lnTo>
                  <a:lnTo>
                    <a:pt x="446" y="792"/>
                  </a:lnTo>
                  <a:lnTo>
                    <a:pt x="430" y="792"/>
                  </a:lnTo>
                  <a:lnTo>
                    <a:pt x="408" y="792"/>
                  </a:lnTo>
                  <a:lnTo>
                    <a:pt x="392" y="792"/>
                  </a:lnTo>
                  <a:lnTo>
                    <a:pt x="373" y="789"/>
                  </a:lnTo>
                  <a:lnTo>
                    <a:pt x="354" y="789"/>
                  </a:lnTo>
                  <a:lnTo>
                    <a:pt x="335" y="789"/>
                  </a:lnTo>
                  <a:lnTo>
                    <a:pt x="318" y="789"/>
                  </a:lnTo>
                  <a:lnTo>
                    <a:pt x="301" y="787"/>
                  </a:lnTo>
                  <a:lnTo>
                    <a:pt x="282" y="787"/>
                  </a:lnTo>
                  <a:lnTo>
                    <a:pt x="266" y="787"/>
                  </a:lnTo>
                  <a:lnTo>
                    <a:pt x="249" y="787"/>
                  </a:lnTo>
                  <a:lnTo>
                    <a:pt x="233" y="784"/>
                  </a:lnTo>
                  <a:lnTo>
                    <a:pt x="216" y="784"/>
                  </a:lnTo>
                  <a:lnTo>
                    <a:pt x="199" y="784"/>
                  </a:lnTo>
                  <a:lnTo>
                    <a:pt x="187" y="784"/>
                  </a:lnTo>
                  <a:lnTo>
                    <a:pt x="171" y="784"/>
                  </a:lnTo>
                  <a:lnTo>
                    <a:pt x="156" y="782"/>
                  </a:lnTo>
                  <a:lnTo>
                    <a:pt x="142" y="782"/>
                  </a:lnTo>
                  <a:lnTo>
                    <a:pt x="130" y="782"/>
                  </a:lnTo>
                  <a:lnTo>
                    <a:pt x="118" y="780"/>
                  </a:lnTo>
                  <a:lnTo>
                    <a:pt x="107" y="777"/>
                  </a:lnTo>
                  <a:lnTo>
                    <a:pt x="95" y="777"/>
                  </a:lnTo>
                  <a:lnTo>
                    <a:pt x="85" y="777"/>
                  </a:lnTo>
                  <a:lnTo>
                    <a:pt x="69" y="775"/>
                  </a:lnTo>
                  <a:lnTo>
                    <a:pt x="54" y="773"/>
                  </a:lnTo>
                  <a:lnTo>
                    <a:pt x="42" y="770"/>
                  </a:lnTo>
                  <a:lnTo>
                    <a:pt x="38" y="768"/>
                  </a:lnTo>
                  <a:lnTo>
                    <a:pt x="28" y="758"/>
                  </a:lnTo>
                  <a:lnTo>
                    <a:pt x="21" y="746"/>
                  </a:lnTo>
                  <a:lnTo>
                    <a:pt x="14" y="730"/>
                  </a:lnTo>
                  <a:lnTo>
                    <a:pt x="12" y="713"/>
                  </a:lnTo>
                  <a:lnTo>
                    <a:pt x="7" y="704"/>
                  </a:lnTo>
                  <a:lnTo>
                    <a:pt x="4" y="692"/>
                  </a:lnTo>
                  <a:lnTo>
                    <a:pt x="4" y="680"/>
                  </a:lnTo>
                  <a:lnTo>
                    <a:pt x="4" y="670"/>
                  </a:lnTo>
                  <a:lnTo>
                    <a:pt x="2" y="659"/>
                  </a:lnTo>
                  <a:lnTo>
                    <a:pt x="2" y="647"/>
                  </a:lnTo>
                  <a:lnTo>
                    <a:pt x="2" y="637"/>
                  </a:lnTo>
                  <a:lnTo>
                    <a:pt x="2" y="625"/>
                  </a:lnTo>
                  <a:lnTo>
                    <a:pt x="0" y="613"/>
                  </a:lnTo>
                  <a:lnTo>
                    <a:pt x="0" y="599"/>
                  </a:lnTo>
                  <a:lnTo>
                    <a:pt x="0" y="587"/>
                  </a:lnTo>
                  <a:lnTo>
                    <a:pt x="0" y="575"/>
                  </a:lnTo>
                  <a:lnTo>
                    <a:pt x="0" y="563"/>
                  </a:lnTo>
                  <a:lnTo>
                    <a:pt x="0" y="552"/>
                  </a:lnTo>
                  <a:lnTo>
                    <a:pt x="0" y="540"/>
                  </a:lnTo>
                  <a:lnTo>
                    <a:pt x="0" y="530"/>
                  </a:lnTo>
                  <a:lnTo>
                    <a:pt x="0" y="518"/>
                  </a:lnTo>
                  <a:lnTo>
                    <a:pt x="0" y="509"/>
                  </a:lnTo>
                  <a:lnTo>
                    <a:pt x="0" y="499"/>
                  </a:lnTo>
                  <a:lnTo>
                    <a:pt x="0" y="492"/>
                  </a:lnTo>
                  <a:lnTo>
                    <a:pt x="2" y="476"/>
                  </a:lnTo>
                  <a:lnTo>
                    <a:pt x="4" y="464"/>
                  </a:lnTo>
                  <a:lnTo>
                    <a:pt x="4" y="449"/>
                  </a:lnTo>
                  <a:lnTo>
                    <a:pt x="12" y="433"/>
                  </a:lnTo>
                  <a:lnTo>
                    <a:pt x="14" y="421"/>
                  </a:lnTo>
                  <a:lnTo>
                    <a:pt x="19" y="411"/>
                  </a:lnTo>
                  <a:lnTo>
                    <a:pt x="23" y="400"/>
                  </a:lnTo>
                  <a:lnTo>
                    <a:pt x="31" y="390"/>
                  </a:lnTo>
                  <a:lnTo>
                    <a:pt x="35" y="376"/>
                  </a:lnTo>
                  <a:lnTo>
                    <a:pt x="40" y="364"/>
                  </a:lnTo>
                  <a:lnTo>
                    <a:pt x="45" y="350"/>
                  </a:lnTo>
                  <a:lnTo>
                    <a:pt x="54" y="338"/>
                  </a:lnTo>
                  <a:lnTo>
                    <a:pt x="61" y="323"/>
                  </a:lnTo>
                  <a:lnTo>
                    <a:pt x="69" y="307"/>
                  </a:lnTo>
                  <a:lnTo>
                    <a:pt x="78" y="293"/>
                  </a:lnTo>
                  <a:lnTo>
                    <a:pt x="88" y="281"/>
                  </a:lnTo>
                  <a:lnTo>
                    <a:pt x="95" y="264"/>
                  </a:lnTo>
                  <a:lnTo>
                    <a:pt x="104" y="250"/>
                  </a:lnTo>
                  <a:lnTo>
                    <a:pt x="111" y="233"/>
                  </a:lnTo>
                  <a:lnTo>
                    <a:pt x="123" y="219"/>
                  </a:lnTo>
                  <a:lnTo>
                    <a:pt x="133" y="202"/>
                  </a:lnTo>
                  <a:lnTo>
                    <a:pt x="142" y="190"/>
                  </a:lnTo>
                  <a:lnTo>
                    <a:pt x="154" y="176"/>
                  </a:lnTo>
                  <a:lnTo>
                    <a:pt x="166" y="162"/>
                  </a:lnTo>
                  <a:lnTo>
                    <a:pt x="173" y="148"/>
                  </a:lnTo>
                  <a:lnTo>
                    <a:pt x="185" y="136"/>
                  </a:lnTo>
                  <a:lnTo>
                    <a:pt x="194" y="122"/>
                  </a:lnTo>
                  <a:lnTo>
                    <a:pt x="206" y="112"/>
                  </a:lnTo>
                  <a:lnTo>
                    <a:pt x="214" y="98"/>
                  </a:lnTo>
                  <a:lnTo>
                    <a:pt x="225" y="88"/>
                  </a:lnTo>
                  <a:lnTo>
                    <a:pt x="237" y="79"/>
                  </a:lnTo>
                  <a:lnTo>
                    <a:pt x="247" y="72"/>
                  </a:lnTo>
                  <a:lnTo>
                    <a:pt x="252" y="64"/>
                  </a:lnTo>
                  <a:lnTo>
                    <a:pt x="256" y="64"/>
                  </a:lnTo>
                  <a:lnTo>
                    <a:pt x="266" y="60"/>
                  </a:lnTo>
                  <a:lnTo>
                    <a:pt x="278" y="57"/>
                  </a:lnTo>
                  <a:lnTo>
                    <a:pt x="287" y="55"/>
                  </a:lnTo>
                  <a:lnTo>
                    <a:pt x="304" y="53"/>
                  </a:lnTo>
                  <a:lnTo>
                    <a:pt x="318" y="48"/>
                  </a:lnTo>
                  <a:lnTo>
                    <a:pt x="337" y="48"/>
                  </a:lnTo>
                  <a:lnTo>
                    <a:pt x="354" y="43"/>
                  </a:lnTo>
                  <a:lnTo>
                    <a:pt x="375" y="41"/>
                  </a:lnTo>
                  <a:lnTo>
                    <a:pt x="396" y="38"/>
                  </a:lnTo>
                  <a:lnTo>
                    <a:pt x="423" y="36"/>
                  </a:lnTo>
                  <a:lnTo>
                    <a:pt x="446" y="34"/>
                  </a:lnTo>
                  <a:lnTo>
                    <a:pt x="473" y="31"/>
                  </a:lnTo>
                  <a:lnTo>
                    <a:pt x="501" y="31"/>
                  </a:lnTo>
                  <a:lnTo>
                    <a:pt x="532" y="31"/>
                  </a:lnTo>
                  <a:lnTo>
                    <a:pt x="560" y="26"/>
                  </a:lnTo>
                  <a:lnTo>
                    <a:pt x="594" y="24"/>
                  </a:lnTo>
                  <a:lnTo>
                    <a:pt x="625" y="24"/>
                  </a:lnTo>
                  <a:lnTo>
                    <a:pt x="660" y="22"/>
                  </a:lnTo>
                  <a:lnTo>
                    <a:pt x="694" y="19"/>
                  </a:lnTo>
                  <a:lnTo>
                    <a:pt x="729" y="17"/>
                  </a:lnTo>
                  <a:lnTo>
                    <a:pt x="770" y="15"/>
                  </a:lnTo>
                  <a:lnTo>
                    <a:pt x="808" y="15"/>
                  </a:lnTo>
                  <a:lnTo>
                    <a:pt x="846" y="15"/>
                  </a:lnTo>
                  <a:lnTo>
                    <a:pt x="884" y="12"/>
                  </a:lnTo>
                  <a:lnTo>
                    <a:pt x="924" y="10"/>
                  </a:lnTo>
                  <a:lnTo>
                    <a:pt x="967" y="10"/>
                  </a:lnTo>
                  <a:lnTo>
                    <a:pt x="1010" y="7"/>
                  </a:lnTo>
                  <a:lnTo>
                    <a:pt x="1052" y="7"/>
                  </a:lnTo>
                  <a:lnTo>
                    <a:pt x="1095" y="7"/>
                  </a:lnTo>
                  <a:lnTo>
                    <a:pt x="1140" y="7"/>
                  </a:lnTo>
                  <a:lnTo>
                    <a:pt x="1185" y="7"/>
                  </a:lnTo>
                  <a:lnTo>
                    <a:pt x="1228" y="5"/>
                  </a:lnTo>
                  <a:lnTo>
                    <a:pt x="1273" y="3"/>
                  </a:lnTo>
                  <a:lnTo>
                    <a:pt x="1321" y="3"/>
                  </a:lnTo>
                  <a:lnTo>
                    <a:pt x="1366" y="0"/>
                  </a:lnTo>
                  <a:lnTo>
                    <a:pt x="1414" y="0"/>
                  </a:lnTo>
                  <a:lnTo>
                    <a:pt x="1459" y="0"/>
                  </a:lnTo>
                  <a:lnTo>
                    <a:pt x="1506" y="0"/>
                  </a:lnTo>
                  <a:lnTo>
                    <a:pt x="1551" y="0"/>
                  </a:lnTo>
                  <a:lnTo>
                    <a:pt x="1599" y="0"/>
                  </a:lnTo>
                  <a:lnTo>
                    <a:pt x="1646" y="0"/>
                  </a:lnTo>
                  <a:lnTo>
                    <a:pt x="1696" y="0"/>
                  </a:lnTo>
                  <a:lnTo>
                    <a:pt x="1741" y="0"/>
                  </a:lnTo>
                  <a:lnTo>
                    <a:pt x="1789" y="0"/>
                  </a:lnTo>
                  <a:lnTo>
                    <a:pt x="1837" y="0"/>
                  </a:lnTo>
                  <a:lnTo>
                    <a:pt x="1884" y="0"/>
                  </a:lnTo>
                  <a:lnTo>
                    <a:pt x="1929" y="0"/>
                  </a:lnTo>
                  <a:lnTo>
                    <a:pt x="1977" y="0"/>
                  </a:lnTo>
                  <a:lnTo>
                    <a:pt x="2022" y="0"/>
                  </a:lnTo>
                  <a:lnTo>
                    <a:pt x="2067" y="0"/>
                  </a:lnTo>
                  <a:lnTo>
                    <a:pt x="2112" y="0"/>
                  </a:lnTo>
                  <a:lnTo>
                    <a:pt x="2157" y="0"/>
                  </a:lnTo>
                  <a:lnTo>
                    <a:pt x="2202" y="0"/>
                  </a:lnTo>
                  <a:lnTo>
                    <a:pt x="2248" y="3"/>
                  </a:lnTo>
                  <a:lnTo>
                    <a:pt x="2290" y="3"/>
                  </a:lnTo>
                  <a:lnTo>
                    <a:pt x="2333" y="3"/>
                  </a:lnTo>
                  <a:lnTo>
                    <a:pt x="2374" y="3"/>
                  </a:lnTo>
                  <a:lnTo>
                    <a:pt x="2416" y="5"/>
                  </a:lnTo>
                  <a:lnTo>
                    <a:pt x="2457" y="5"/>
                  </a:lnTo>
                  <a:lnTo>
                    <a:pt x="2497" y="7"/>
                  </a:lnTo>
                  <a:lnTo>
                    <a:pt x="2535" y="7"/>
                  </a:lnTo>
                  <a:lnTo>
                    <a:pt x="2576" y="10"/>
                  </a:lnTo>
                  <a:lnTo>
                    <a:pt x="2611" y="10"/>
                  </a:lnTo>
                  <a:lnTo>
                    <a:pt x="2647" y="10"/>
                  </a:lnTo>
                  <a:lnTo>
                    <a:pt x="2682" y="10"/>
                  </a:lnTo>
                  <a:lnTo>
                    <a:pt x="2718" y="12"/>
                  </a:lnTo>
                  <a:lnTo>
                    <a:pt x="2751" y="12"/>
                  </a:lnTo>
                  <a:lnTo>
                    <a:pt x="2785" y="15"/>
                  </a:lnTo>
                  <a:lnTo>
                    <a:pt x="2818" y="15"/>
                  </a:lnTo>
                  <a:lnTo>
                    <a:pt x="2851" y="15"/>
                  </a:lnTo>
                  <a:lnTo>
                    <a:pt x="2880" y="15"/>
                  </a:lnTo>
                  <a:lnTo>
                    <a:pt x="2911" y="15"/>
                  </a:lnTo>
                  <a:lnTo>
                    <a:pt x="2941" y="15"/>
                  </a:lnTo>
                  <a:lnTo>
                    <a:pt x="2972" y="17"/>
                  </a:lnTo>
                  <a:lnTo>
                    <a:pt x="2999" y="17"/>
                  </a:lnTo>
                  <a:lnTo>
                    <a:pt x="3029" y="19"/>
                  </a:lnTo>
                  <a:lnTo>
                    <a:pt x="3056" y="22"/>
                  </a:lnTo>
                  <a:lnTo>
                    <a:pt x="3086" y="24"/>
                  </a:lnTo>
                  <a:lnTo>
                    <a:pt x="3113" y="24"/>
                  </a:lnTo>
                  <a:lnTo>
                    <a:pt x="3136" y="24"/>
                  </a:lnTo>
                  <a:lnTo>
                    <a:pt x="3160" y="24"/>
                  </a:lnTo>
                  <a:lnTo>
                    <a:pt x="3186" y="24"/>
                  </a:lnTo>
                  <a:lnTo>
                    <a:pt x="3210" y="24"/>
                  </a:lnTo>
                  <a:lnTo>
                    <a:pt x="3234" y="26"/>
                  </a:lnTo>
                  <a:lnTo>
                    <a:pt x="3258" y="26"/>
                  </a:lnTo>
                  <a:lnTo>
                    <a:pt x="3281" y="29"/>
                  </a:lnTo>
                  <a:lnTo>
                    <a:pt x="3300" y="29"/>
                  </a:lnTo>
                  <a:lnTo>
                    <a:pt x="3322" y="29"/>
                  </a:lnTo>
                  <a:lnTo>
                    <a:pt x="3343" y="29"/>
                  </a:lnTo>
                  <a:lnTo>
                    <a:pt x="3364" y="31"/>
                  </a:lnTo>
                  <a:lnTo>
                    <a:pt x="3383" y="31"/>
                  </a:lnTo>
                  <a:lnTo>
                    <a:pt x="3402" y="31"/>
                  </a:lnTo>
                  <a:lnTo>
                    <a:pt x="3421" y="34"/>
                  </a:lnTo>
                  <a:lnTo>
                    <a:pt x="3443" y="36"/>
                  </a:lnTo>
                  <a:lnTo>
                    <a:pt x="3457" y="36"/>
                  </a:lnTo>
                  <a:lnTo>
                    <a:pt x="3474" y="36"/>
                  </a:lnTo>
                  <a:lnTo>
                    <a:pt x="3490" y="36"/>
                  </a:lnTo>
                  <a:lnTo>
                    <a:pt x="3507" y="38"/>
                  </a:lnTo>
                  <a:lnTo>
                    <a:pt x="3521" y="38"/>
                  </a:lnTo>
                  <a:lnTo>
                    <a:pt x="3536" y="38"/>
                  </a:lnTo>
                  <a:lnTo>
                    <a:pt x="3550" y="38"/>
                  </a:lnTo>
                  <a:lnTo>
                    <a:pt x="3564" y="41"/>
                  </a:lnTo>
                  <a:lnTo>
                    <a:pt x="3578" y="41"/>
                  </a:lnTo>
                  <a:lnTo>
                    <a:pt x="3590" y="43"/>
                  </a:lnTo>
                  <a:lnTo>
                    <a:pt x="3602" y="43"/>
                  </a:lnTo>
                  <a:lnTo>
                    <a:pt x="3614" y="45"/>
                  </a:lnTo>
                  <a:lnTo>
                    <a:pt x="3626" y="45"/>
                  </a:lnTo>
                  <a:lnTo>
                    <a:pt x="3635" y="48"/>
                  </a:lnTo>
                  <a:lnTo>
                    <a:pt x="3647" y="48"/>
                  </a:lnTo>
                  <a:lnTo>
                    <a:pt x="3659" y="50"/>
                  </a:lnTo>
                  <a:lnTo>
                    <a:pt x="3676" y="53"/>
                  </a:lnTo>
                  <a:lnTo>
                    <a:pt x="3692" y="55"/>
                  </a:lnTo>
                  <a:lnTo>
                    <a:pt x="3709" y="57"/>
                  </a:lnTo>
                  <a:lnTo>
                    <a:pt x="3723" y="62"/>
                  </a:lnTo>
                  <a:lnTo>
                    <a:pt x="3733" y="64"/>
                  </a:lnTo>
                  <a:lnTo>
                    <a:pt x="3745" y="67"/>
                  </a:lnTo>
                  <a:lnTo>
                    <a:pt x="3754" y="69"/>
                  </a:lnTo>
                  <a:lnTo>
                    <a:pt x="3764" y="74"/>
                  </a:lnTo>
                  <a:lnTo>
                    <a:pt x="3776" y="83"/>
                  </a:lnTo>
                  <a:lnTo>
                    <a:pt x="3795" y="100"/>
                  </a:lnTo>
                  <a:lnTo>
                    <a:pt x="3804" y="110"/>
                  </a:lnTo>
                  <a:lnTo>
                    <a:pt x="3814" y="122"/>
                  </a:lnTo>
                  <a:lnTo>
                    <a:pt x="3828" y="133"/>
                  </a:lnTo>
                  <a:lnTo>
                    <a:pt x="3840" y="148"/>
                  </a:lnTo>
                  <a:lnTo>
                    <a:pt x="3852" y="160"/>
                  </a:lnTo>
                  <a:lnTo>
                    <a:pt x="3861" y="176"/>
                  </a:lnTo>
                  <a:lnTo>
                    <a:pt x="3875" y="193"/>
                  </a:lnTo>
                  <a:lnTo>
                    <a:pt x="3890" y="209"/>
                  </a:lnTo>
                  <a:lnTo>
                    <a:pt x="3901" y="226"/>
                  </a:lnTo>
                  <a:lnTo>
                    <a:pt x="3916" y="243"/>
                  </a:lnTo>
                  <a:lnTo>
                    <a:pt x="3928" y="257"/>
                  </a:lnTo>
                  <a:lnTo>
                    <a:pt x="3942" y="276"/>
                  </a:lnTo>
                  <a:lnTo>
                    <a:pt x="3954" y="293"/>
                  </a:lnTo>
                  <a:lnTo>
                    <a:pt x="3966" y="309"/>
                  </a:lnTo>
                  <a:lnTo>
                    <a:pt x="3975" y="326"/>
                  </a:lnTo>
                  <a:lnTo>
                    <a:pt x="3989" y="345"/>
                  </a:lnTo>
                  <a:lnTo>
                    <a:pt x="3999" y="359"/>
                  </a:lnTo>
                  <a:lnTo>
                    <a:pt x="4011" y="376"/>
                  </a:lnTo>
                  <a:lnTo>
                    <a:pt x="4020" y="392"/>
                  </a:lnTo>
                  <a:lnTo>
                    <a:pt x="4030" y="409"/>
                  </a:lnTo>
                  <a:lnTo>
                    <a:pt x="4039" y="421"/>
                  </a:lnTo>
                  <a:lnTo>
                    <a:pt x="4046" y="435"/>
                  </a:lnTo>
                  <a:lnTo>
                    <a:pt x="4051" y="447"/>
                  </a:lnTo>
                  <a:lnTo>
                    <a:pt x="4058" y="461"/>
                  </a:lnTo>
                  <a:lnTo>
                    <a:pt x="4063" y="468"/>
                  </a:lnTo>
                  <a:lnTo>
                    <a:pt x="4065" y="480"/>
                  </a:lnTo>
                  <a:lnTo>
                    <a:pt x="4068" y="487"/>
                  </a:lnTo>
                  <a:lnTo>
                    <a:pt x="4070" y="495"/>
                  </a:lnTo>
                  <a:lnTo>
                    <a:pt x="4070" y="504"/>
                  </a:lnTo>
                  <a:lnTo>
                    <a:pt x="4073" y="521"/>
                  </a:lnTo>
                  <a:lnTo>
                    <a:pt x="4073" y="537"/>
                  </a:lnTo>
                  <a:lnTo>
                    <a:pt x="4075" y="559"/>
                  </a:lnTo>
                  <a:lnTo>
                    <a:pt x="4075" y="566"/>
                  </a:lnTo>
                  <a:lnTo>
                    <a:pt x="4075" y="578"/>
                  </a:lnTo>
                  <a:lnTo>
                    <a:pt x="4075" y="590"/>
                  </a:lnTo>
                  <a:lnTo>
                    <a:pt x="4075" y="601"/>
                  </a:lnTo>
                  <a:lnTo>
                    <a:pt x="4075" y="613"/>
                  </a:lnTo>
                  <a:lnTo>
                    <a:pt x="4075" y="623"/>
                  </a:lnTo>
                  <a:lnTo>
                    <a:pt x="4075" y="637"/>
                  </a:lnTo>
                  <a:lnTo>
                    <a:pt x="4077" y="649"/>
                  </a:lnTo>
                  <a:lnTo>
                    <a:pt x="4075" y="661"/>
                  </a:lnTo>
                  <a:lnTo>
                    <a:pt x="4075" y="670"/>
                  </a:lnTo>
                  <a:lnTo>
                    <a:pt x="4075" y="682"/>
                  </a:lnTo>
                  <a:lnTo>
                    <a:pt x="4075" y="694"/>
                  </a:lnTo>
                  <a:lnTo>
                    <a:pt x="4073" y="704"/>
                  </a:lnTo>
                  <a:lnTo>
                    <a:pt x="4073" y="713"/>
                  </a:lnTo>
                  <a:lnTo>
                    <a:pt x="4070" y="725"/>
                  </a:lnTo>
                  <a:lnTo>
                    <a:pt x="4070" y="735"/>
                  </a:lnTo>
                  <a:lnTo>
                    <a:pt x="4068" y="751"/>
                  </a:lnTo>
                  <a:lnTo>
                    <a:pt x="4063" y="768"/>
                  </a:lnTo>
                  <a:lnTo>
                    <a:pt x="4061" y="777"/>
                  </a:lnTo>
                  <a:lnTo>
                    <a:pt x="4056" y="789"/>
                  </a:lnTo>
                  <a:lnTo>
                    <a:pt x="4051" y="789"/>
                  </a:lnTo>
                  <a:lnTo>
                    <a:pt x="4044" y="792"/>
                  </a:lnTo>
                  <a:lnTo>
                    <a:pt x="4032" y="792"/>
                  </a:lnTo>
                  <a:lnTo>
                    <a:pt x="4020" y="792"/>
                  </a:lnTo>
                  <a:lnTo>
                    <a:pt x="4011" y="792"/>
                  </a:lnTo>
                  <a:lnTo>
                    <a:pt x="4001" y="792"/>
                  </a:lnTo>
                  <a:lnTo>
                    <a:pt x="3989" y="792"/>
                  </a:lnTo>
                  <a:lnTo>
                    <a:pt x="3982" y="794"/>
                  </a:lnTo>
                  <a:lnTo>
                    <a:pt x="3968" y="794"/>
                  </a:lnTo>
                  <a:lnTo>
                    <a:pt x="3959" y="794"/>
                  </a:lnTo>
                  <a:lnTo>
                    <a:pt x="3944" y="794"/>
                  </a:lnTo>
                  <a:lnTo>
                    <a:pt x="3932" y="796"/>
                  </a:lnTo>
                  <a:lnTo>
                    <a:pt x="3916" y="796"/>
                  </a:lnTo>
                  <a:lnTo>
                    <a:pt x="3901" y="796"/>
                  </a:lnTo>
                  <a:lnTo>
                    <a:pt x="3885" y="796"/>
                  </a:lnTo>
                  <a:lnTo>
                    <a:pt x="3868" y="796"/>
                  </a:lnTo>
                  <a:lnTo>
                    <a:pt x="3849" y="796"/>
                  </a:lnTo>
                  <a:lnTo>
                    <a:pt x="3833" y="796"/>
                  </a:lnTo>
                  <a:lnTo>
                    <a:pt x="3814" y="796"/>
                  </a:lnTo>
                  <a:lnTo>
                    <a:pt x="3797" y="796"/>
                  </a:lnTo>
                  <a:lnTo>
                    <a:pt x="3776" y="796"/>
                  </a:lnTo>
                  <a:lnTo>
                    <a:pt x="3757" y="796"/>
                  </a:lnTo>
                  <a:lnTo>
                    <a:pt x="3733" y="796"/>
                  </a:lnTo>
                  <a:lnTo>
                    <a:pt x="3714" y="796"/>
                  </a:lnTo>
                  <a:lnTo>
                    <a:pt x="3690" y="796"/>
                  </a:lnTo>
                  <a:lnTo>
                    <a:pt x="3669" y="796"/>
                  </a:lnTo>
                  <a:lnTo>
                    <a:pt x="3642" y="796"/>
                  </a:lnTo>
                  <a:lnTo>
                    <a:pt x="3621" y="799"/>
                  </a:lnTo>
                  <a:lnTo>
                    <a:pt x="3595" y="799"/>
                  </a:lnTo>
                  <a:lnTo>
                    <a:pt x="3571" y="799"/>
                  </a:lnTo>
                  <a:lnTo>
                    <a:pt x="3545" y="799"/>
                  </a:lnTo>
                  <a:lnTo>
                    <a:pt x="3519" y="799"/>
                  </a:lnTo>
                  <a:lnTo>
                    <a:pt x="3490" y="799"/>
                  </a:lnTo>
                  <a:lnTo>
                    <a:pt x="3467" y="799"/>
                  </a:lnTo>
                  <a:lnTo>
                    <a:pt x="3438" y="799"/>
                  </a:lnTo>
                  <a:lnTo>
                    <a:pt x="3412" y="799"/>
                  </a:lnTo>
                  <a:lnTo>
                    <a:pt x="3383" y="799"/>
                  </a:lnTo>
                  <a:lnTo>
                    <a:pt x="3355" y="799"/>
                  </a:lnTo>
                  <a:lnTo>
                    <a:pt x="3324" y="799"/>
                  </a:lnTo>
                  <a:lnTo>
                    <a:pt x="3298" y="799"/>
                  </a:lnTo>
                  <a:lnTo>
                    <a:pt x="3265" y="799"/>
                  </a:lnTo>
                  <a:lnTo>
                    <a:pt x="3236" y="799"/>
                  </a:lnTo>
                  <a:lnTo>
                    <a:pt x="3205" y="799"/>
                  </a:lnTo>
                  <a:lnTo>
                    <a:pt x="3177" y="799"/>
                  </a:lnTo>
                  <a:lnTo>
                    <a:pt x="3143" y="799"/>
                  </a:lnTo>
                  <a:lnTo>
                    <a:pt x="3113" y="799"/>
                  </a:lnTo>
                  <a:lnTo>
                    <a:pt x="3079" y="799"/>
                  </a:lnTo>
                  <a:lnTo>
                    <a:pt x="3048" y="799"/>
                  </a:lnTo>
                  <a:lnTo>
                    <a:pt x="3015" y="799"/>
                  </a:lnTo>
                  <a:lnTo>
                    <a:pt x="2982" y="799"/>
                  </a:lnTo>
                  <a:lnTo>
                    <a:pt x="2949" y="799"/>
                  </a:lnTo>
                  <a:lnTo>
                    <a:pt x="2915" y="799"/>
                  </a:lnTo>
                  <a:lnTo>
                    <a:pt x="2880" y="799"/>
                  </a:lnTo>
                  <a:lnTo>
                    <a:pt x="2846" y="799"/>
                  </a:lnTo>
                  <a:lnTo>
                    <a:pt x="2813" y="799"/>
                  </a:lnTo>
                  <a:lnTo>
                    <a:pt x="2780" y="799"/>
                  </a:lnTo>
                  <a:lnTo>
                    <a:pt x="2744" y="799"/>
                  </a:lnTo>
                  <a:lnTo>
                    <a:pt x="2711" y="799"/>
                  </a:lnTo>
                  <a:lnTo>
                    <a:pt x="2678" y="799"/>
                  </a:lnTo>
                  <a:lnTo>
                    <a:pt x="2644" y="799"/>
                  </a:lnTo>
                  <a:lnTo>
                    <a:pt x="2621" y="796"/>
                  </a:lnTo>
                  <a:lnTo>
                    <a:pt x="2597" y="796"/>
                  </a:lnTo>
                  <a:lnTo>
                    <a:pt x="2573" y="796"/>
                  </a:lnTo>
                  <a:lnTo>
                    <a:pt x="2549" y="796"/>
                  </a:lnTo>
                  <a:lnTo>
                    <a:pt x="2526" y="796"/>
                  </a:lnTo>
                  <a:lnTo>
                    <a:pt x="2504" y="796"/>
                  </a:lnTo>
                  <a:lnTo>
                    <a:pt x="2480" y="796"/>
                  </a:lnTo>
                  <a:lnTo>
                    <a:pt x="2459" y="796"/>
                  </a:lnTo>
                  <a:lnTo>
                    <a:pt x="2435" y="796"/>
                  </a:lnTo>
                  <a:lnTo>
                    <a:pt x="2412" y="796"/>
                  </a:lnTo>
                  <a:lnTo>
                    <a:pt x="2388" y="796"/>
                  </a:lnTo>
                  <a:lnTo>
                    <a:pt x="2366" y="796"/>
                  </a:lnTo>
                  <a:lnTo>
                    <a:pt x="2343" y="796"/>
                  </a:lnTo>
                  <a:lnTo>
                    <a:pt x="2319" y="796"/>
                  </a:lnTo>
                  <a:lnTo>
                    <a:pt x="2298" y="796"/>
                  </a:lnTo>
                  <a:lnTo>
                    <a:pt x="2276" y="796"/>
                  </a:lnTo>
                  <a:lnTo>
                    <a:pt x="2250" y="796"/>
                  </a:lnTo>
                  <a:lnTo>
                    <a:pt x="2226" y="796"/>
                  </a:lnTo>
                  <a:lnTo>
                    <a:pt x="2202" y="796"/>
                  </a:lnTo>
                  <a:lnTo>
                    <a:pt x="2181" y="796"/>
                  </a:lnTo>
                  <a:lnTo>
                    <a:pt x="2157" y="796"/>
                  </a:lnTo>
                  <a:lnTo>
                    <a:pt x="2134" y="796"/>
                  </a:lnTo>
                  <a:lnTo>
                    <a:pt x="2110" y="796"/>
                  </a:lnTo>
                  <a:lnTo>
                    <a:pt x="2088" y="796"/>
                  </a:lnTo>
                  <a:lnTo>
                    <a:pt x="2065" y="796"/>
                  </a:lnTo>
                  <a:lnTo>
                    <a:pt x="2041" y="796"/>
                  </a:lnTo>
                  <a:lnTo>
                    <a:pt x="2017" y="796"/>
                  </a:lnTo>
                  <a:lnTo>
                    <a:pt x="1993" y="796"/>
                  </a:lnTo>
                  <a:lnTo>
                    <a:pt x="1970" y="796"/>
                  </a:lnTo>
                  <a:lnTo>
                    <a:pt x="1948" y="796"/>
                  </a:lnTo>
                  <a:lnTo>
                    <a:pt x="1924" y="796"/>
                  </a:lnTo>
                  <a:lnTo>
                    <a:pt x="1903" y="796"/>
                  </a:lnTo>
                  <a:lnTo>
                    <a:pt x="1877" y="794"/>
                  </a:lnTo>
                  <a:lnTo>
                    <a:pt x="1856" y="794"/>
                  </a:lnTo>
                  <a:lnTo>
                    <a:pt x="1829" y="794"/>
                  </a:lnTo>
                  <a:lnTo>
                    <a:pt x="1808" y="794"/>
                  </a:lnTo>
                  <a:lnTo>
                    <a:pt x="1784" y="794"/>
                  </a:lnTo>
                  <a:lnTo>
                    <a:pt x="1760" y="794"/>
                  </a:lnTo>
                  <a:lnTo>
                    <a:pt x="1737" y="794"/>
                  </a:lnTo>
                  <a:lnTo>
                    <a:pt x="1713" y="794"/>
                  </a:lnTo>
                  <a:lnTo>
                    <a:pt x="1687" y="794"/>
                  </a:lnTo>
                  <a:lnTo>
                    <a:pt x="1663" y="794"/>
                  </a:lnTo>
                  <a:lnTo>
                    <a:pt x="1639" y="794"/>
                  </a:lnTo>
                  <a:lnTo>
                    <a:pt x="1616" y="794"/>
                  </a:lnTo>
                  <a:lnTo>
                    <a:pt x="1589" y="794"/>
                  </a:lnTo>
                  <a:lnTo>
                    <a:pt x="1568" y="794"/>
                  </a:lnTo>
                  <a:lnTo>
                    <a:pt x="1542" y="794"/>
                  </a:lnTo>
                  <a:lnTo>
                    <a:pt x="1520" y="794"/>
                  </a:lnTo>
                  <a:lnTo>
                    <a:pt x="1494" y="794"/>
                  </a:lnTo>
                  <a:lnTo>
                    <a:pt x="1471" y="794"/>
                  </a:lnTo>
                  <a:lnTo>
                    <a:pt x="1447" y="794"/>
                  </a:lnTo>
                  <a:lnTo>
                    <a:pt x="1423" y="794"/>
                  </a:lnTo>
                  <a:lnTo>
                    <a:pt x="1397" y="794"/>
                  </a:lnTo>
                  <a:lnTo>
                    <a:pt x="1373" y="794"/>
                  </a:lnTo>
                  <a:lnTo>
                    <a:pt x="1349" y="794"/>
                  </a:lnTo>
                  <a:lnTo>
                    <a:pt x="1326" y="794"/>
                  </a:lnTo>
                  <a:lnTo>
                    <a:pt x="1302" y="794"/>
                  </a:lnTo>
                  <a:lnTo>
                    <a:pt x="1278" y="794"/>
                  </a:lnTo>
                  <a:lnTo>
                    <a:pt x="1252" y="794"/>
                  </a:lnTo>
                  <a:lnTo>
                    <a:pt x="1228" y="794"/>
                  </a:lnTo>
                  <a:lnTo>
                    <a:pt x="1202" y="794"/>
                  </a:lnTo>
                  <a:lnTo>
                    <a:pt x="1178" y="794"/>
                  </a:lnTo>
                  <a:lnTo>
                    <a:pt x="1155" y="794"/>
                  </a:lnTo>
                  <a:lnTo>
                    <a:pt x="1131" y="794"/>
                  </a:lnTo>
                  <a:lnTo>
                    <a:pt x="1155" y="704"/>
                  </a:lnTo>
                  <a:lnTo>
                    <a:pt x="1159" y="704"/>
                  </a:lnTo>
                  <a:lnTo>
                    <a:pt x="1166" y="704"/>
                  </a:lnTo>
                  <a:lnTo>
                    <a:pt x="1181" y="704"/>
                  </a:lnTo>
                  <a:lnTo>
                    <a:pt x="1195" y="704"/>
                  </a:lnTo>
                  <a:lnTo>
                    <a:pt x="1212" y="704"/>
                  </a:lnTo>
                  <a:lnTo>
                    <a:pt x="1221" y="704"/>
                  </a:lnTo>
                  <a:lnTo>
                    <a:pt x="1233" y="704"/>
                  </a:lnTo>
                  <a:lnTo>
                    <a:pt x="1245" y="704"/>
                  </a:lnTo>
                  <a:lnTo>
                    <a:pt x="1259" y="704"/>
                  </a:lnTo>
                  <a:lnTo>
                    <a:pt x="1269" y="704"/>
                  </a:lnTo>
                  <a:lnTo>
                    <a:pt x="1285" y="704"/>
                  </a:lnTo>
                  <a:lnTo>
                    <a:pt x="1297" y="704"/>
                  </a:lnTo>
                  <a:lnTo>
                    <a:pt x="1314" y="704"/>
                  </a:lnTo>
                  <a:lnTo>
                    <a:pt x="1328" y="704"/>
                  </a:lnTo>
                  <a:lnTo>
                    <a:pt x="1345" y="704"/>
                  </a:lnTo>
                  <a:lnTo>
                    <a:pt x="1364" y="704"/>
                  </a:lnTo>
                  <a:lnTo>
                    <a:pt x="1383" y="706"/>
                  </a:lnTo>
                  <a:lnTo>
                    <a:pt x="1397" y="706"/>
                  </a:lnTo>
                  <a:lnTo>
                    <a:pt x="1418" y="706"/>
                  </a:lnTo>
                  <a:lnTo>
                    <a:pt x="1437" y="706"/>
                  </a:lnTo>
                  <a:lnTo>
                    <a:pt x="1461" y="706"/>
                  </a:lnTo>
                  <a:lnTo>
                    <a:pt x="1480" y="706"/>
                  </a:lnTo>
                  <a:lnTo>
                    <a:pt x="1501" y="706"/>
                  </a:lnTo>
                  <a:lnTo>
                    <a:pt x="1528" y="706"/>
                  </a:lnTo>
                  <a:lnTo>
                    <a:pt x="1551" y="708"/>
                  </a:lnTo>
                  <a:lnTo>
                    <a:pt x="1573" y="708"/>
                  </a:lnTo>
                  <a:lnTo>
                    <a:pt x="1597" y="708"/>
                  </a:lnTo>
                  <a:lnTo>
                    <a:pt x="1620" y="708"/>
                  </a:lnTo>
                  <a:lnTo>
                    <a:pt x="1646" y="708"/>
                  </a:lnTo>
                  <a:lnTo>
                    <a:pt x="1673" y="708"/>
                  </a:lnTo>
                  <a:lnTo>
                    <a:pt x="1699" y="708"/>
                  </a:lnTo>
                  <a:lnTo>
                    <a:pt x="1727" y="708"/>
                  </a:lnTo>
                  <a:lnTo>
                    <a:pt x="1756" y="708"/>
                  </a:lnTo>
                  <a:lnTo>
                    <a:pt x="1784" y="708"/>
                  </a:lnTo>
                  <a:lnTo>
                    <a:pt x="1810" y="708"/>
                  </a:lnTo>
                  <a:lnTo>
                    <a:pt x="1841" y="708"/>
                  </a:lnTo>
                  <a:lnTo>
                    <a:pt x="1870" y="708"/>
                  </a:lnTo>
                  <a:lnTo>
                    <a:pt x="1898" y="708"/>
                  </a:lnTo>
                  <a:lnTo>
                    <a:pt x="1929" y="708"/>
                  </a:lnTo>
                  <a:lnTo>
                    <a:pt x="1962" y="708"/>
                  </a:lnTo>
                  <a:lnTo>
                    <a:pt x="1996" y="711"/>
                  </a:lnTo>
                  <a:lnTo>
                    <a:pt x="2027" y="711"/>
                  </a:lnTo>
                  <a:lnTo>
                    <a:pt x="2058" y="711"/>
                  </a:lnTo>
                  <a:lnTo>
                    <a:pt x="2091" y="711"/>
                  </a:lnTo>
                  <a:lnTo>
                    <a:pt x="2126" y="711"/>
                  </a:lnTo>
                  <a:lnTo>
                    <a:pt x="2160" y="711"/>
                  </a:lnTo>
                  <a:lnTo>
                    <a:pt x="2195" y="711"/>
                  </a:lnTo>
                  <a:lnTo>
                    <a:pt x="2229" y="711"/>
                  </a:lnTo>
                  <a:lnTo>
                    <a:pt x="2267" y="711"/>
                  </a:lnTo>
                  <a:lnTo>
                    <a:pt x="2300" y="711"/>
                  </a:lnTo>
                  <a:lnTo>
                    <a:pt x="2338" y="711"/>
                  </a:lnTo>
                  <a:lnTo>
                    <a:pt x="2371" y="711"/>
                  </a:lnTo>
                  <a:lnTo>
                    <a:pt x="2412" y="711"/>
                  </a:lnTo>
                  <a:lnTo>
                    <a:pt x="2447" y="711"/>
                  </a:lnTo>
                  <a:lnTo>
                    <a:pt x="2485" y="711"/>
                  </a:lnTo>
                  <a:lnTo>
                    <a:pt x="2523" y="711"/>
                  </a:lnTo>
                  <a:lnTo>
                    <a:pt x="2564" y="711"/>
                  </a:lnTo>
                  <a:lnTo>
                    <a:pt x="2599" y="711"/>
                  </a:lnTo>
                  <a:lnTo>
                    <a:pt x="2637" y="711"/>
                  </a:lnTo>
                  <a:lnTo>
                    <a:pt x="2675" y="711"/>
                  </a:lnTo>
                  <a:lnTo>
                    <a:pt x="2713" y="711"/>
                  </a:lnTo>
                  <a:lnTo>
                    <a:pt x="2749" y="711"/>
                  </a:lnTo>
                  <a:lnTo>
                    <a:pt x="2785" y="711"/>
                  </a:lnTo>
                  <a:lnTo>
                    <a:pt x="2823" y="711"/>
                  </a:lnTo>
                  <a:lnTo>
                    <a:pt x="2858" y="711"/>
                  </a:lnTo>
                  <a:lnTo>
                    <a:pt x="2892" y="711"/>
                  </a:lnTo>
                  <a:lnTo>
                    <a:pt x="2927" y="711"/>
                  </a:lnTo>
                  <a:lnTo>
                    <a:pt x="2960" y="711"/>
                  </a:lnTo>
                  <a:lnTo>
                    <a:pt x="2996" y="711"/>
                  </a:lnTo>
                  <a:lnTo>
                    <a:pt x="3029" y="711"/>
                  </a:lnTo>
                  <a:lnTo>
                    <a:pt x="3063" y="711"/>
                  </a:lnTo>
                  <a:lnTo>
                    <a:pt x="3096" y="711"/>
                  </a:lnTo>
                  <a:lnTo>
                    <a:pt x="3129" y="711"/>
                  </a:lnTo>
                  <a:lnTo>
                    <a:pt x="3158" y="711"/>
                  </a:lnTo>
                  <a:lnTo>
                    <a:pt x="3189" y="711"/>
                  </a:lnTo>
                  <a:lnTo>
                    <a:pt x="3220" y="711"/>
                  </a:lnTo>
                  <a:lnTo>
                    <a:pt x="3250" y="711"/>
                  </a:lnTo>
                  <a:lnTo>
                    <a:pt x="3281" y="711"/>
                  </a:lnTo>
                  <a:lnTo>
                    <a:pt x="3310" y="711"/>
                  </a:lnTo>
                  <a:lnTo>
                    <a:pt x="3338" y="711"/>
                  </a:lnTo>
                  <a:lnTo>
                    <a:pt x="3367" y="713"/>
                  </a:lnTo>
                  <a:lnTo>
                    <a:pt x="3393" y="713"/>
                  </a:lnTo>
                  <a:lnTo>
                    <a:pt x="3419" y="713"/>
                  </a:lnTo>
                  <a:lnTo>
                    <a:pt x="3448" y="713"/>
                  </a:lnTo>
                  <a:lnTo>
                    <a:pt x="3474" y="713"/>
                  </a:lnTo>
                  <a:lnTo>
                    <a:pt x="3500" y="713"/>
                  </a:lnTo>
                  <a:lnTo>
                    <a:pt x="3524" y="713"/>
                  </a:lnTo>
                  <a:lnTo>
                    <a:pt x="3547" y="713"/>
                  </a:lnTo>
                  <a:lnTo>
                    <a:pt x="3574" y="716"/>
                  </a:lnTo>
                  <a:lnTo>
                    <a:pt x="3595" y="713"/>
                  </a:lnTo>
                  <a:lnTo>
                    <a:pt x="3619" y="713"/>
                  </a:lnTo>
                  <a:lnTo>
                    <a:pt x="3640" y="713"/>
                  </a:lnTo>
                  <a:lnTo>
                    <a:pt x="3661" y="713"/>
                  </a:lnTo>
                  <a:lnTo>
                    <a:pt x="3681" y="713"/>
                  </a:lnTo>
                  <a:lnTo>
                    <a:pt x="3700" y="713"/>
                  </a:lnTo>
                  <a:lnTo>
                    <a:pt x="3721" y="713"/>
                  </a:lnTo>
                  <a:lnTo>
                    <a:pt x="3740" y="713"/>
                  </a:lnTo>
                  <a:lnTo>
                    <a:pt x="3757" y="713"/>
                  </a:lnTo>
                  <a:lnTo>
                    <a:pt x="3776" y="713"/>
                  </a:lnTo>
                  <a:lnTo>
                    <a:pt x="3792" y="713"/>
                  </a:lnTo>
                  <a:lnTo>
                    <a:pt x="3811" y="713"/>
                  </a:lnTo>
                  <a:lnTo>
                    <a:pt x="3825" y="713"/>
                  </a:lnTo>
                  <a:lnTo>
                    <a:pt x="3840" y="713"/>
                  </a:lnTo>
                  <a:lnTo>
                    <a:pt x="3854" y="713"/>
                  </a:lnTo>
                  <a:lnTo>
                    <a:pt x="3871" y="713"/>
                  </a:lnTo>
                  <a:lnTo>
                    <a:pt x="3880" y="711"/>
                  </a:lnTo>
                  <a:lnTo>
                    <a:pt x="3894" y="711"/>
                  </a:lnTo>
                  <a:lnTo>
                    <a:pt x="3904" y="711"/>
                  </a:lnTo>
                  <a:lnTo>
                    <a:pt x="3916" y="711"/>
                  </a:lnTo>
                  <a:lnTo>
                    <a:pt x="3932" y="711"/>
                  </a:lnTo>
                  <a:lnTo>
                    <a:pt x="3949" y="711"/>
                  </a:lnTo>
                  <a:lnTo>
                    <a:pt x="3961" y="711"/>
                  </a:lnTo>
                  <a:lnTo>
                    <a:pt x="3973" y="711"/>
                  </a:lnTo>
                  <a:lnTo>
                    <a:pt x="3980" y="708"/>
                  </a:lnTo>
                  <a:lnTo>
                    <a:pt x="3985" y="708"/>
                  </a:lnTo>
                  <a:lnTo>
                    <a:pt x="3987" y="704"/>
                  </a:lnTo>
                  <a:lnTo>
                    <a:pt x="3989" y="694"/>
                  </a:lnTo>
                  <a:lnTo>
                    <a:pt x="3989" y="685"/>
                  </a:lnTo>
                  <a:lnTo>
                    <a:pt x="3994" y="675"/>
                  </a:lnTo>
                  <a:lnTo>
                    <a:pt x="3994" y="661"/>
                  </a:lnTo>
                  <a:lnTo>
                    <a:pt x="3997" y="647"/>
                  </a:lnTo>
                  <a:lnTo>
                    <a:pt x="3997" y="632"/>
                  </a:lnTo>
                  <a:lnTo>
                    <a:pt x="3999" y="618"/>
                  </a:lnTo>
                  <a:lnTo>
                    <a:pt x="3997" y="601"/>
                  </a:lnTo>
                  <a:lnTo>
                    <a:pt x="3997" y="585"/>
                  </a:lnTo>
                  <a:lnTo>
                    <a:pt x="3994" y="568"/>
                  </a:lnTo>
                  <a:lnTo>
                    <a:pt x="3994" y="556"/>
                  </a:lnTo>
                  <a:lnTo>
                    <a:pt x="3992" y="540"/>
                  </a:lnTo>
                  <a:lnTo>
                    <a:pt x="3989" y="530"/>
                  </a:lnTo>
                  <a:lnTo>
                    <a:pt x="3989" y="521"/>
                  </a:lnTo>
                  <a:lnTo>
                    <a:pt x="3989" y="516"/>
                  </a:lnTo>
                  <a:lnTo>
                    <a:pt x="3982" y="504"/>
                  </a:lnTo>
                  <a:lnTo>
                    <a:pt x="3975" y="487"/>
                  </a:lnTo>
                  <a:lnTo>
                    <a:pt x="3968" y="476"/>
                  </a:lnTo>
                  <a:lnTo>
                    <a:pt x="3963" y="466"/>
                  </a:lnTo>
                  <a:lnTo>
                    <a:pt x="3956" y="452"/>
                  </a:lnTo>
                  <a:lnTo>
                    <a:pt x="3949" y="442"/>
                  </a:lnTo>
                  <a:lnTo>
                    <a:pt x="3940" y="428"/>
                  </a:lnTo>
                  <a:lnTo>
                    <a:pt x="3930" y="411"/>
                  </a:lnTo>
                  <a:lnTo>
                    <a:pt x="3921" y="395"/>
                  </a:lnTo>
                  <a:lnTo>
                    <a:pt x="3911" y="381"/>
                  </a:lnTo>
                  <a:lnTo>
                    <a:pt x="3901" y="364"/>
                  </a:lnTo>
                  <a:lnTo>
                    <a:pt x="3890" y="347"/>
                  </a:lnTo>
                  <a:lnTo>
                    <a:pt x="3878" y="331"/>
                  </a:lnTo>
                  <a:lnTo>
                    <a:pt x="3871" y="316"/>
                  </a:lnTo>
                  <a:lnTo>
                    <a:pt x="3856" y="297"/>
                  </a:lnTo>
                  <a:lnTo>
                    <a:pt x="3844" y="281"/>
                  </a:lnTo>
                  <a:lnTo>
                    <a:pt x="3830" y="266"/>
                  </a:lnTo>
                  <a:lnTo>
                    <a:pt x="3821" y="250"/>
                  </a:lnTo>
                  <a:lnTo>
                    <a:pt x="3806" y="233"/>
                  </a:lnTo>
                  <a:lnTo>
                    <a:pt x="3795" y="219"/>
                  </a:lnTo>
                  <a:lnTo>
                    <a:pt x="3783" y="205"/>
                  </a:lnTo>
                  <a:lnTo>
                    <a:pt x="3773" y="193"/>
                  </a:lnTo>
                  <a:lnTo>
                    <a:pt x="3759" y="181"/>
                  </a:lnTo>
                  <a:lnTo>
                    <a:pt x="3749" y="169"/>
                  </a:lnTo>
                  <a:lnTo>
                    <a:pt x="3738" y="160"/>
                  </a:lnTo>
                  <a:lnTo>
                    <a:pt x="3726" y="152"/>
                  </a:lnTo>
                  <a:lnTo>
                    <a:pt x="3707" y="138"/>
                  </a:lnTo>
                  <a:lnTo>
                    <a:pt x="3690" y="136"/>
                  </a:lnTo>
                  <a:lnTo>
                    <a:pt x="3664" y="131"/>
                  </a:lnTo>
                  <a:lnTo>
                    <a:pt x="3640" y="129"/>
                  </a:lnTo>
                  <a:lnTo>
                    <a:pt x="3612" y="126"/>
                  </a:lnTo>
                  <a:lnTo>
                    <a:pt x="3585" y="124"/>
                  </a:lnTo>
                  <a:lnTo>
                    <a:pt x="3555" y="122"/>
                  </a:lnTo>
                  <a:lnTo>
                    <a:pt x="3524" y="119"/>
                  </a:lnTo>
                  <a:lnTo>
                    <a:pt x="3490" y="114"/>
                  </a:lnTo>
                  <a:lnTo>
                    <a:pt x="3457" y="114"/>
                  </a:lnTo>
                  <a:lnTo>
                    <a:pt x="3421" y="112"/>
                  </a:lnTo>
                  <a:lnTo>
                    <a:pt x="3386" y="110"/>
                  </a:lnTo>
                  <a:lnTo>
                    <a:pt x="3350" y="107"/>
                  </a:lnTo>
                  <a:lnTo>
                    <a:pt x="3315" y="105"/>
                  </a:lnTo>
                  <a:lnTo>
                    <a:pt x="3274" y="105"/>
                  </a:lnTo>
                  <a:lnTo>
                    <a:pt x="3236" y="102"/>
                  </a:lnTo>
                  <a:lnTo>
                    <a:pt x="3196" y="100"/>
                  </a:lnTo>
                  <a:lnTo>
                    <a:pt x="3158" y="100"/>
                  </a:lnTo>
                  <a:lnTo>
                    <a:pt x="3115" y="98"/>
                  </a:lnTo>
                  <a:lnTo>
                    <a:pt x="3072" y="95"/>
                  </a:lnTo>
                  <a:lnTo>
                    <a:pt x="3029" y="95"/>
                  </a:lnTo>
                  <a:lnTo>
                    <a:pt x="2987" y="95"/>
                  </a:lnTo>
                  <a:lnTo>
                    <a:pt x="2941" y="93"/>
                  </a:lnTo>
                  <a:lnTo>
                    <a:pt x="2896" y="91"/>
                  </a:lnTo>
                  <a:lnTo>
                    <a:pt x="2851" y="88"/>
                  </a:lnTo>
                  <a:lnTo>
                    <a:pt x="2806" y="88"/>
                  </a:lnTo>
                  <a:lnTo>
                    <a:pt x="2759" y="88"/>
                  </a:lnTo>
                  <a:lnTo>
                    <a:pt x="2713" y="88"/>
                  </a:lnTo>
                  <a:lnTo>
                    <a:pt x="2668" y="86"/>
                  </a:lnTo>
                  <a:lnTo>
                    <a:pt x="2621" y="86"/>
                  </a:lnTo>
                  <a:lnTo>
                    <a:pt x="2573" y="86"/>
                  </a:lnTo>
                  <a:lnTo>
                    <a:pt x="2528" y="86"/>
                  </a:lnTo>
                  <a:lnTo>
                    <a:pt x="2480" y="86"/>
                  </a:lnTo>
                  <a:lnTo>
                    <a:pt x="2435" y="86"/>
                  </a:lnTo>
                  <a:lnTo>
                    <a:pt x="2385" y="83"/>
                  </a:lnTo>
                  <a:lnTo>
                    <a:pt x="2340" y="83"/>
                  </a:lnTo>
                  <a:lnTo>
                    <a:pt x="2290" y="81"/>
                  </a:lnTo>
                  <a:lnTo>
                    <a:pt x="2243" y="81"/>
                  </a:lnTo>
                  <a:lnTo>
                    <a:pt x="2195" y="81"/>
                  </a:lnTo>
                  <a:lnTo>
                    <a:pt x="2150" y="81"/>
                  </a:lnTo>
                  <a:lnTo>
                    <a:pt x="2103" y="81"/>
                  </a:lnTo>
                  <a:lnTo>
                    <a:pt x="2058" y="81"/>
                  </a:lnTo>
                  <a:lnTo>
                    <a:pt x="2010" y="81"/>
                  </a:lnTo>
                  <a:lnTo>
                    <a:pt x="1965" y="81"/>
                  </a:lnTo>
                  <a:lnTo>
                    <a:pt x="1922" y="81"/>
                  </a:lnTo>
                  <a:lnTo>
                    <a:pt x="1877" y="81"/>
                  </a:lnTo>
                  <a:lnTo>
                    <a:pt x="1832" y="81"/>
                  </a:lnTo>
                  <a:lnTo>
                    <a:pt x="1791" y="81"/>
                  </a:lnTo>
                  <a:lnTo>
                    <a:pt x="1749" y="81"/>
                  </a:lnTo>
                  <a:lnTo>
                    <a:pt x="1708" y="81"/>
                  </a:lnTo>
                  <a:lnTo>
                    <a:pt x="1665" y="81"/>
                  </a:lnTo>
                  <a:lnTo>
                    <a:pt x="1625" y="81"/>
                  </a:lnTo>
                  <a:lnTo>
                    <a:pt x="1587" y="81"/>
                  </a:lnTo>
                  <a:lnTo>
                    <a:pt x="1549" y="81"/>
                  </a:lnTo>
                  <a:lnTo>
                    <a:pt x="1511" y="81"/>
                  </a:lnTo>
                  <a:lnTo>
                    <a:pt x="1473" y="81"/>
                  </a:lnTo>
                  <a:lnTo>
                    <a:pt x="1437" y="81"/>
                  </a:lnTo>
                  <a:lnTo>
                    <a:pt x="1406" y="81"/>
                  </a:lnTo>
                  <a:lnTo>
                    <a:pt x="1371" y="81"/>
                  </a:lnTo>
                  <a:lnTo>
                    <a:pt x="1340" y="81"/>
                  </a:lnTo>
                  <a:lnTo>
                    <a:pt x="1307" y="81"/>
                  </a:lnTo>
                  <a:lnTo>
                    <a:pt x="1278" y="83"/>
                  </a:lnTo>
                  <a:lnTo>
                    <a:pt x="1250" y="83"/>
                  </a:lnTo>
                  <a:lnTo>
                    <a:pt x="1223" y="86"/>
                  </a:lnTo>
                  <a:lnTo>
                    <a:pt x="1197" y="86"/>
                  </a:lnTo>
                  <a:lnTo>
                    <a:pt x="1176" y="88"/>
                  </a:lnTo>
                  <a:lnTo>
                    <a:pt x="1152" y="88"/>
                  </a:lnTo>
                  <a:lnTo>
                    <a:pt x="1128" y="88"/>
                  </a:lnTo>
                  <a:lnTo>
                    <a:pt x="1105" y="88"/>
                  </a:lnTo>
                  <a:lnTo>
                    <a:pt x="1083" y="88"/>
                  </a:lnTo>
                  <a:lnTo>
                    <a:pt x="1059" y="88"/>
                  </a:lnTo>
                  <a:lnTo>
                    <a:pt x="1038" y="88"/>
                  </a:lnTo>
                  <a:lnTo>
                    <a:pt x="1017" y="88"/>
                  </a:lnTo>
                  <a:lnTo>
                    <a:pt x="995" y="88"/>
                  </a:lnTo>
                  <a:lnTo>
                    <a:pt x="974" y="88"/>
                  </a:lnTo>
                  <a:lnTo>
                    <a:pt x="955" y="88"/>
                  </a:lnTo>
                  <a:lnTo>
                    <a:pt x="934" y="88"/>
                  </a:lnTo>
                  <a:lnTo>
                    <a:pt x="915" y="91"/>
                  </a:lnTo>
                  <a:lnTo>
                    <a:pt x="893" y="91"/>
                  </a:lnTo>
                  <a:lnTo>
                    <a:pt x="874" y="91"/>
                  </a:lnTo>
                  <a:lnTo>
                    <a:pt x="855" y="91"/>
                  </a:lnTo>
                  <a:lnTo>
                    <a:pt x="838" y="93"/>
                  </a:lnTo>
                  <a:lnTo>
                    <a:pt x="817" y="93"/>
                  </a:lnTo>
                  <a:lnTo>
                    <a:pt x="800" y="93"/>
                  </a:lnTo>
                  <a:lnTo>
                    <a:pt x="781" y="93"/>
                  </a:lnTo>
                  <a:lnTo>
                    <a:pt x="765" y="95"/>
                  </a:lnTo>
                  <a:lnTo>
                    <a:pt x="746" y="95"/>
                  </a:lnTo>
                  <a:lnTo>
                    <a:pt x="729" y="95"/>
                  </a:lnTo>
                  <a:lnTo>
                    <a:pt x="713" y="95"/>
                  </a:lnTo>
                  <a:lnTo>
                    <a:pt x="698" y="98"/>
                  </a:lnTo>
                  <a:lnTo>
                    <a:pt x="682" y="98"/>
                  </a:lnTo>
                  <a:lnTo>
                    <a:pt x="665" y="98"/>
                  </a:lnTo>
                  <a:lnTo>
                    <a:pt x="648" y="98"/>
                  </a:lnTo>
                  <a:lnTo>
                    <a:pt x="636" y="100"/>
                  </a:lnTo>
                  <a:lnTo>
                    <a:pt x="620" y="100"/>
                  </a:lnTo>
                  <a:lnTo>
                    <a:pt x="608" y="102"/>
                  </a:lnTo>
                  <a:lnTo>
                    <a:pt x="594" y="102"/>
                  </a:lnTo>
                  <a:lnTo>
                    <a:pt x="579" y="105"/>
                  </a:lnTo>
                  <a:lnTo>
                    <a:pt x="565" y="105"/>
                  </a:lnTo>
                  <a:lnTo>
                    <a:pt x="551" y="105"/>
                  </a:lnTo>
                  <a:lnTo>
                    <a:pt x="537" y="105"/>
                  </a:lnTo>
                  <a:lnTo>
                    <a:pt x="527" y="105"/>
                  </a:lnTo>
                  <a:lnTo>
                    <a:pt x="513" y="105"/>
                  </a:lnTo>
                  <a:lnTo>
                    <a:pt x="501" y="107"/>
                  </a:lnTo>
                  <a:lnTo>
                    <a:pt x="489" y="107"/>
                  </a:lnTo>
                  <a:lnTo>
                    <a:pt x="480" y="110"/>
                  </a:lnTo>
                  <a:lnTo>
                    <a:pt x="468" y="110"/>
                  </a:lnTo>
                  <a:lnTo>
                    <a:pt x="456" y="110"/>
                  </a:lnTo>
                  <a:lnTo>
                    <a:pt x="446" y="110"/>
                  </a:lnTo>
                  <a:lnTo>
                    <a:pt x="437" y="112"/>
                  </a:lnTo>
                  <a:lnTo>
                    <a:pt x="418" y="112"/>
                  </a:lnTo>
                  <a:lnTo>
                    <a:pt x="401" y="117"/>
                  </a:lnTo>
                  <a:lnTo>
                    <a:pt x="382" y="117"/>
                  </a:lnTo>
                  <a:lnTo>
                    <a:pt x="368" y="119"/>
                  </a:lnTo>
                  <a:lnTo>
                    <a:pt x="356" y="122"/>
                  </a:lnTo>
                  <a:lnTo>
                    <a:pt x="344" y="124"/>
                  </a:lnTo>
                  <a:lnTo>
                    <a:pt x="335" y="126"/>
                  </a:lnTo>
                  <a:lnTo>
                    <a:pt x="325" y="129"/>
                  </a:lnTo>
                  <a:lnTo>
                    <a:pt x="318" y="131"/>
                  </a:lnTo>
                  <a:lnTo>
                    <a:pt x="311" y="136"/>
                  </a:lnTo>
                  <a:lnTo>
                    <a:pt x="297" y="143"/>
                  </a:lnTo>
                  <a:lnTo>
                    <a:pt x="285" y="155"/>
                  </a:lnTo>
                  <a:lnTo>
                    <a:pt x="275" y="160"/>
                  </a:lnTo>
                  <a:lnTo>
                    <a:pt x="268" y="169"/>
                  </a:lnTo>
                  <a:lnTo>
                    <a:pt x="259" y="181"/>
                  </a:lnTo>
                  <a:lnTo>
                    <a:pt x="252" y="193"/>
                  </a:lnTo>
                  <a:lnTo>
                    <a:pt x="242" y="202"/>
                  </a:lnTo>
                  <a:lnTo>
                    <a:pt x="233" y="214"/>
                  </a:lnTo>
                  <a:lnTo>
                    <a:pt x="223" y="226"/>
                  </a:lnTo>
                  <a:lnTo>
                    <a:pt x="216" y="240"/>
                  </a:lnTo>
                  <a:lnTo>
                    <a:pt x="206" y="252"/>
                  </a:lnTo>
                  <a:lnTo>
                    <a:pt x="197" y="266"/>
                  </a:lnTo>
                  <a:lnTo>
                    <a:pt x="190" y="281"/>
                  </a:lnTo>
                  <a:lnTo>
                    <a:pt x="183" y="295"/>
                  </a:lnTo>
                  <a:lnTo>
                    <a:pt x="173" y="307"/>
                  </a:lnTo>
                  <a:lnTo>
                    <a:pt x="166" y="321"/>
                  </a:lnTo>
                  <a:lnTo>
                    <a:pt x="156" y="333"/>
                  </a:lnTo>
                  <a:lnTo>
                    <a:pt x="149" y="347"/>
                  </a:lnTo>
                  <a:lnTo>
                    <a:pt x="142" y="361"/>
                  </a:lnTo>
                  <a:lnTo>
                    <a:pt x="135" y="373"/>
                  </a:lnTo>
                  <a:lnTo>
                    <a:pt x="128" y="385"/>
                  </a:lnTo>
                  <a:lnTo>
                    <a:pt x="123" y="397"/>
                  </a:lnTo>
                  <a:lnTo>
                    <a:pt x="118" y="407"/>
                  </a:lnTo>
                  <a:lnTo>
                    <a:pt x="111" y="419"/>
                  </a:lnTo>
                  <a:lnTo>
                    <a:pt x="107" y="428"/>
                  </a:lnTo>
                  <a:lnTo>
                    <a:pt x="104" y="435"/>
                  </a:lnTo>
                  <a:lnTo>
                    <a:pt x="97" y="449"/>
                  </a:lnTo>
                  <a:lnTo>
                    <a:pt x="97" y="461"/>
                  </a:lnTo>
                  <a:lnTo>
                    <a:pt x="95" y="466"/>
                  </a:lnTo>
                  <a:lnTo>
                    <a:pt x="92" y="476"/>
                  </a:lnTo>
                  <a:lnTo>
                    <a:pt x="92" y="485"/>
                  </a:lnTo>
                  <a:lnTo>
                    <a:pt x="92" y="499"/>
                  </a:lnTo>
                  <a:lnTo>
                    <a:pt x="90" y="514"/>
                  </a:lnTo>
                  <a:lnTo>
                    <a:pt x="88" y="530"/>
                  </a:lnTo>
                  <a:lnTo>
                    <a:pt x="88" y="547"/>
                  </a:lnTo>
                  <a:lnTo>
                    <a:pt x="88" y="566"/>
                  </a:lnTo>
                  <a:lnTo>
                    <a:pt x="85" y="582"/>
                  </a:lnTo>
                  <a:lnTo>
                    <a:pt x="85" y="597"/>
                  </a:lnTo>
                  <a:lnTo>
                    <a:pt x="85" y="613"/>
                  </a:lnTo>
                  <a:lnTo>
                    <a:pt x="85" y="630"/>
                  </a:lnTo>
                  <a:lnTo>
                    <a:pt x="85" y="644"/>
                  </a:lnTo>
                  <a:lnTo>
                    <a:pt x="90" y="659"/>
                  </a:lnTo>
                  <a:lnTo>
                    <a:pt x="92" y="670"/>
                  </a:lnTo>
                  <a:lnTo>
                    <a:pt x="97" y="682"/>
                  </a:lnTo>
                  <a:lnTo>
                    <a:pt x="97" y="685"/>
                  </a:lnTo>
                  <a:lnTo>
                    <a:pt x="104" y="687"/>
                  </a:lnTo>
                  <a:lnTo>
                    <a:pt x="114" y="689"/>
                  </a:lnTo>
                  <a:lnTo>
                    <a:pt x="126" y="694"/>
                  </a:lnTo>
                  <a:lnTo>
                    <a:pt x="142" y="694"/>
                  </a:lnTo>
                  <a:lnTo>
                    <a:pt x="159" y="697"/>
                  </a:lnTo>
                  <a:lnTo>
                    <a:pt x="166" y="697"/>
                  </a:lnTo>
                  <a:lnTo>
                    <a:pt x="178" y="699"/>
                  </a:lnTo>
                  <a:lnTo>
                    <a:pt x="190" y="699"/>
                  </a:lnTo>
                  <a:lnTo>
                    <a:pt x="202" y="701"/>
                  </a:lnTo>
                  <a:lnTo>
                    <a:pt x="214" y="701"/>
                  </a:lnTo>
                  <a:lnTo>
                    <a:pt x="223" y="701"/>
                  </a:lnTo>
                  <a:lnTo>
                    <a:pt x="235" y="701"/>
                  </a:lnTo>
                  <a:lnTo>
                    <a:pt x="249" y="701"/>
                  </a:lnTo>
                  <a:lnTo>
                    <a:pt x="261" y="701"/>
                  </a:lnTo>
                  <a:lnTo>
                    <a:pt x="275" y="701"/>
                  </a:lnTo>
                  <a:lnTo>
                    <a:pt x="287" y="701"/>
                  </a:lnTo>
                  <a:lnTo>
                    <a:pt x="304" y="704"/>
                  </a:lnTo>
                  <a:lnTo>
                    <a:pt x="318" y="704"/>
                  </a:lnTo>
                  <a:lnTo>
                    <a:pt x="332" y="704"/>
                  </a:lnTo>
                  <a:lnTo>
                    <a:pt x="344" y="704"/>
                  </a:lnTo>
                  <a:lnTo>
                    <a:pt x="361" y="704"/>
                  </a:lnTo>
                  <a:lnTo>
                    <a:pt x="375" y="704"/>
                  </a:lnTo>
                  <a:lnTo>
                    <a:pt x="392" y="704"/>
                  </a:lnTo>
                  <a:lnTo>
                    <a:pt x="406" y="704"/>
                  </a:lnTo>
                  <a:lnTo>
                    <a:pt x="423" y="704"/>
                  </a:lnTo>
                  <a:lnTo>
                    <a:pt x="439" y="704"/>
                  </a:lnTo>
                  <a:lnTo>
                    <a:pt x="461" y="704"/>
                  </a:lnTo>
                  <a:lnTo>
                    <a:pt x="480" y="704"/>
                  </a:lnTo>
                  <a:lnTo>
                    <a:pt x="499" y="704"/>
                  </a:lnTo>
                  <a:lnTo>
                    <a:pt x="518" y="704"/>
                  </a:lnTo>
                  <a:lnTo>
                    <a:pt x="537" y="704"/>
                  </a:lnTo>
                  <a:lnTo>
                    <a:pt x="556" y="704"/>
                  </a:lnTo>
                  <a:lnTo>
                    <a:pt x="577" y="704"/>
                  </a:lnTo>
                  <a:lnTo>
                    <a:pt x="594" y="704"/>
                  </a:lnTo>
                  <a:lnTo>
                    <a:pt x="610" y="704"/>
                  </a:lnTo>
                  <a:lnTo>
                    <a:pt x="629" y="704"/>
                  </a:lnTo>
                  <a:lnTo>
                    <a:pt x="648" y="704"/>
                  </a:lnTo>
                  <a:lnTo>
                    <a:pt x="665" y="704"/>
                  </a:lnTo>
                  <a:lnTo>
                    <a:pt x="682" y="704"/>
                  </a:lnTo>
                  <a:lnTo>
                    <a:pt x="698" y="704"/>
                  </a:lnTo>
                  <a:lnTo>
                    <a:pt x="715" y="706"/>
                  </a:lnTo>
                  <a:lnTo>
                    <a:pt x="729" y="706"/>
                  </a:lnTo>
                  <a:lnTo>
                    <a:pt x="743" y="706"/>
                  </a:lnTo>
                  <a:lnTo>
                    <a:pt x="755" y="706"/>
                  </a:lnTo>
                  <a:lnTo>
                    <a:pt x="770" y="706"/>
                  </a:lnTo>
                  <a:lnTo>
                    <a:pt x="781" y="706"/>
                  </a:lnTo>
                  <a:lnTo>
                    <a:pt x="793" y="706"/>
                  </a:lnTo>
                  <a:lnTo>
                    <a:pt x="803" y="706"/>
                  </a:lnTo>
                  <a:lnTo>
                    <a:pt x="815" y="706"/>
                  </a:lnTo>
                  <a:lnTo>
                    <a:pt x="831" y="706"/>
                  </a:lnTo>
                  <a:lnTo>
                    <a:pt x="843" y="706"/>
                  </a:lnTo>
                  <a:lnTo>
                    <a:pt x="850" y="706"/>
                  </a:lnTo>
                  <a:lnTo>
                    <a:pt x="855" y="708"/>
                  </a:lnTo>
                  <a:lnTo>
                    <a:pt x="860" y="792"/>
                  </a:lnTo>
                  <a:lnTo>
                    <a:pt x="860" y="7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solidFill>
                  <a:prstClr val="black"/>
                </a:solidFill>
              </a:endParaRPr>
            </a:p>
          </p:txBody>
        </p:sp>
        <p:sp>
          <p:nvSpPr>
            <p:cNvPr id="15" name="Freeform 14"/>
            <p:cNvSpPr>
              <a:spLocks/>
            </p:cNvSpPr>
            <p:nvPr/>
          </p:nvSpPr>
          <p:spPr bwMode="auto">
            <a:xfrm>
              <a:off x="212725" y="899160"/>
              <a:ext cx="144780" cy="914400"/>
            </a:xfrm>
            <a:custGeom>
              <a:avLst/>
              <a:gdLst>
                <a:gd name="T0" fmla="*/ 174 w 228"/>
                <a:gd name="T1" fmla="*/ 361 h 1440"/>
                <a:gd name="T2" fmla="*/ 174 w 228"/>
                <a:gd name="T3" fmla="*/ 411 h 1440"/>
                <a:gd name="T4" fmla="*/ 174 w 228"/>
                <a:gd name="T5" fmla="*/ 464 h 1440"/>
                <a:gd name="T6" fmla="*/ 174 w 228"/>
                <a:gd name="T7" fmla="*/ 525 h 1440"/>
                <a:gd name="T8" fmla="*/ 174 w 228"/>
                <a:gd name="T9" fmla="*/ 594 h 1440"/>
                <a:gd name="T10" fmla="*/ 174 w 228"/>
                <a:gd name="T11" fmla="*/ 670 h 1440"/>
                <a:gd name="T12" fmla="*/ 174 w 228"/>
                <a:gd name="T13" fmla="*/ 746 h 1440"/>
                <a:gd name="T14" fmla="*/ 171 w 228"/>
                <a:gd name="T15" fmla="*/ 825 h 1440"/>
                <a:gd name="T16" fmla="*/ 171 w 228"/>
                <a:gd name="T17" fmla="*/ 903 h 1440"/>
                <a:gd name="T18" fmla="*/ 171 w 228"/>
                <a:gd name="T19" fmla="*/ 979 h 1440"/>
                <a:gd name="T20" fmla="*/ 171 w 228"/>
                <a:gd name="T21" fmla="*/ 1048 h 1440"/>
                <a:gd name="T22" fmla="*/ 171 w 228"/>
                <a:gd name="T23" fmla="*/ 1110 h 1440"/>
                <a:gd name="T24" fmla="*/ 171 w 228"/>
                <a:gd name="T25" fmla="*/ 1165 h 1440"/>
                <a:gd name="T26" fmla="*/ 171 w 228"/>
                <a:gd name="T27" fmla="*/ 1205 h 1440"/>
                <a:gd name="T28" fmla="*/ 171 w 228"/>
                <a:gd name="T29" fmla="*/ 1260 h 1440"/>
                <a:gd name="T30" fmla="*/ 169 w 228"/>
                <a:gd name="T31" fmla="*/ 1326 h 1440"/>
                <a:gd name="T32" fmla="*/ 169 w 228"/>
                <a:gd name="T33" fmla="*/ 1383 h 1440"/>
                <a:gd name="T34" fmla="*/ 169 w 228"/>
                <a:gd name="T35" fmla="*/ 1424 h 1440"/>
                <a:gd name="T36" fmla="*/ 212 w 228"/>
                <a:gd name="T37" fmla="*/ 1438 h 1440"/>
                <a:gd name="T38" fmla="*/ 223 w 228"/>
                <a:gd name="T39" fmla="*/ 1407 h 1440"/>
                <a:gd name="T40" fmla="*/ 223 w 228"/>
                <a:gd name="T41" fmla="*/ 1369 h 1440"/>
                <a:gd name="T42" fmla="*/ 223 w 228"/>
                <a:gd name="T43" fmla="*/ 1310 h 1440"/>
                <a:gd name="T44" fmla="*/ 223 w 228"/>
                <a:gd name="T45" fmla="*/ 1241 h 1440"/>
                <a:gd name="T46" fmla="*/ 223 w 228"/>
                <a:gd name="T47" fmla="*/ 1157 h 1440"/>
                <a:gd name="T48" fmla="*/ 223 w 228"/>
                <a:gd name="T49" fmla="*/ 1065 h 1440"/>
                <a:gd name="T50" fmla="*/ 223 w 228"/>
                <a:gd name="T51" fmla="*/ 967 h 1440"/>
                <a:gd name="T52" fmla="*/ 226 w 228"/>
                <a:gd name="T53" fmla="*/ 868 h 1440"/>
                <a:gd name="T54" fmla="*/ 226 w 228"/>
                <a:gd name="T55" fmla="*/ 768 h 1440"/>
                <a:gd name="T56" fmla="*/ 226 w 228"/>
                <a:gd name="T57" fmla="*/ 670 h 1440"/>
                <a:gd name="T58" fmla="*/ 226 w 228"/>
                <a:gd name="T59" fmla="*/ 575 h 1440"/>
                <a:gd name="T60" fmla="*/ 226 w 228"/>
                <a:gd name="T61" fmla="*/ 492 h 1440"/>
                <a:gd name="T62" fmla="*/ 226 w 228"/>
                <a:gd name="T63" fmla="*/ 418 h 1440"/>
                <a:gd name="T64" fmla="*/ 226 w 228"/>
                <a:gd name="T65" fmla="*/ 359 h 1440"/>
                <a:gd name="T66" fmla="*/ 226 w 228"/>
                <a:gd name="T67" fmla="*/ 309 h 1440"/>
                <a:gd name="T68" fmla="*/ 226 w 228"/>
                <a:gd name="T69" fmla="*/ 266 h 1440"/>
                <a:gd name="T70" fmla="*/ 226 w 228"/>
                <a:gd name="T71" fmla="*/ 226 h 1440"/>
                <a:gd name="T72" fmla="*/ 223 w 228"/>
                <a:gd name="T73" fmla="*/ 183 h 1440"/>
                <a:gd name="T74" fmla="*/ 219 w 228"/>
                <a:gd name="T75" fmla="*/ 138 h 1440"/>
                <a:gd name="T76" fmla="*/ 212 w 228"/>
                <a:gd name="T77" fmla="*/ 98 h 1440"/>
                <a:gd name="T78" fmla="*/ 181 w 228"/>
                <a:gd name="T79" fmla="*/ 41 h 1440"/>
                <a:gd name="T80" fmla="*/ 116 w 228"/>
                <a:gd name="T81" fmla="*/ 5 h 1440"/>
                <a:gd name="T82" fmla="*/ 57 w 228"/>
                <a:gd name="T83" fmla="*/ 0 h 1440"/>
                <a:gd name="T84" fmla="*/ 12 w 228"/>
                <a:gd name="T85" fmla="*/ 22 h 1440"/>
                <a:gd name="T86" fmla="*/ 7 w 228"/>
                <a:gd name="T87" fmla="*/ 67 h 1440"/>
                <a:gd name="T88" fmla="*/ 50 w 228"/>
                <a:gd name="T89" fmla="*/ 98 h 1440"/>
                <a:gd name="T90" fmla="*/ 90 w 228"/>
                <a:gd name="T91" fmla="*/ 129 h 1440"/>
                <a:gd name="T92" fmla="*/ 145 w 228"/>
                <a:gd name="T93" fmla="*/ 193 h 1440"/>
                <a:gd name="T94" fmla="*/ 162 w 228"/>
                <a:gd name="T95" fmla="*/ 245 h 1440"/>
                <a:gd name="T96" fmla="*/ 174 w 228"/>
                <a:gd name="T97" fmla="*/ 312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8" h="1440">
                  <a:moveTo>
                    <a:pt x="176" y="331"/>
                  </a:moveTo>
                  <a:lnTo>
                    <a:pt x="174" y="335"/>
                  </a:lnTo>
                  <a:lnTo>
                    <a:pt x="174" y="347"/>
                  </a:lnTo>
                  <a:lnTo>
                    <a:pt x="174" y="361"/>
                  </a:lnTo>
                  <a:lnTo>
                    <a:pt x="174" y="380"/>
                  </a:lnTo>
                  <a:lnTo>
                    <a:pt x="174" y="388"/>
                  </a:lnTo>
                  <a:lnTo>
                    <a:pt x="174" y="399"/>
                  </a:lnTo>
                  <a:lnTo>
                    <a:pt x="174" y="411"/>
                  </a:lnTo>
                  <a:lnTo>
                    <a:pt x="174" y="423"/>
                  </a:lnTo>
                  <a:lnTo>
                    <a:pt x="174" y="435"/>
                  </a:lnTo>
                  <a:lnTo>
                    <a:pt x="174" y="449"/>
                  </a:lnTo>
                  <a:lnTo>
                    <a:pt x="174" y="464"/>
                  </a:lnTo>
                  <a:lnTo>
                    <a:pt x="174" y="480"/>
                  </a:lnTo>
                  <a:lnTo>
                    <a:pt x="174" y="494"/>
                  </a:lnTo>
                  <a:lnTo>
                    <a:pt x="174" y="509"/>
                  </a:lnTo>
                  <a:lnTo>
                    <a:pt x="174" y="525"/>
                  </a:lnTo>
                  <a:lnTo>
                    <a:pt x="174" y="542"/>
                  </a:lnTo>
                  <a:lnTo>
                    <a:pt x="174" y="559"/>
                  </a:lnTo>
                  <a:lnTo>
                    <a:pt x="174" y="575"/>
                  </a:lnTo>
                  <a:lnTo>
                    <a:pt x="174" y="594"/>
                  </a:lnTo>
                  <a:lnTo>
                    <a:pt x="174" y="616"/>
                  </a:lnTo>
                  <a:lnTo>
                    <a:pt x="174" y="630"/>
                  </a:lnTo>
                  <a:lnTo>
                    <a:pt x="174" y="651"/>
                  </a:lnTo>
                  <a:lnTo>
                    <a:pt x="174" y="670"/>
                  </a:lnTo>
                  <a:lnTo>
                    <a:pt x="174" y="689"/>
                  </a:lnTo>
                  <a:lnTo>
                    <a:pt x="174" y="708"/>
                  </a:lnTo>
                  <a:lnTo>
                    <a:pt x="174" y="727"/>
                  </a:lnTo>
                  <a:lnTo>
                    <a:pt x="174" y="746"/>
                  </a:lnTo>
                  <a:lnTo>
                    <a:pt x="174" y="768"/>
                  </a:lnTo>
                  <a:lnTo>
                    <a:pt x="171" y="787"/>
                  </a:lnTo>
                  <a:lnTo>
                    <a:pt x="171" y="808"/>
                  </a:lnTo>
                  <a:lnTo>
                    <a:pt x="171" y="825"/>
                  </a:lnTo>
                  <a:lnTo>
                    <a:pt x="171" y="846"/>
                  </a:lnTo>
                  <a:lnTo>
                    <a:pt x="171" y="865"/>
                  </a:lnTo>
                  <a:lnTo>
                    <a:pt x="171" y="884"/>
                  </a:lnTo>
                  <a:lnTo>
                    <a:pt x="171" y="903"/>
                  </a:lnTo>
                  <a:lnTo>
                    <a:pt x="171" y="922"/>
                  </a:lnTo>
                  <a:lnTo>
                    <a:pt x="171" y="941"/>
                  </a:lnTo>
                  <a:lnTo>
                    <a:pt x="171" y="960"/>
                  </a:lnTo>
                  <a:lnTo>
                    <a:pt x="171" y="979"/>
                  </a:lnTo>
                  <a:lnTo>
                    <a:pt x="171" y="996"/>
                  </a:lnTo>
                  <a:lnTo>
                    <a:pt x="171" y="1013"/>
                  </a:lnTo>
                  <a:lnTo>
                    <a:pt x="171" y="1032"/>
                  </a:lnTo>
                  <a:lnTo>
                    <a:pt x="171" y="1048"/>
                  </a:lnTo>
                  <a:lnTo>
                    <a:pt x="171" y="1067"/>
                  </a:lnTo>
                  <a:lnTo>
                    <a:pt x="171" y="1081"/>
                  </a:lnTo>
                  <a:lnTo>
                    <a:pt x="171" y="1096"/>
                  </a:lnTo>
                  <a:lnTo>
                    <a:pt x="171" y="1110"/>
                  </a:lnTo>
                  <a:lnTo>
                    <a:pt x="171" y="1124"/>
                  </a:lnTo>
                  <a:lnTo>
                    <a:pt x="171" y="1138"/>
                  </a:lnTo>
                  <a:lnTo>
                    <a:pt x="171" y="1150"/>
                  </a:lnTo>
                  <a:lnTo>
                    <a:pt x="171" y="1165"/>
                  </a:lnTo>
                  <a:lnTo>
                    <a:pt x="171" y="1176"/>
                  </a:lnTo>
                  <a:lnTo>
                    <a:pt x="171" y="1186"/>
                  </a:lnTo>
                  <a:lnTo>
                    <a:pt x="171" y="1198"/>
                  </a:lnTo>
                  <a:lnTo>
                    <a:pt x="171" y="1205"/>
                  </a:lnTo>
                  <a:lnTo>
                    <a:pt x="171" y="1214"/>
                  </a:lnTo>
                  <a:lnTo>
                    <a:pt x="171" y="1231"/>
                  </a:lnTo>
                  <a:lnTo>
                    <a:pt x="171" y="1243"/>
                  </a:lnTo>
                  <a:lnTo>
                    <a:pt x="171" y="1260"/>
                  </a:lnTo>
                  <a:lnTo>
                    <a:pt x="171" y="1279"/>
                  </a:lnTo>
                  <a:lnTo>
                    <a:pt x="169" y="1295"/>
                  </a:lnTo>
                  <a:lnTo>
                    <a:pt x="169" y="1312"/>
                  </a:lnTo>
                  <a:lnTo>
                    <a:pt x="169" y="1326"/>
                  </a:lnTo>
                  <a:lnTo>
                    <a:pt x="169" y="1343"/>
                  </a:lnTo>
                  <a:lnTo>
                    <a:pt x="169" y="1357"/>
                  </a:lnTo>
                  <a:lnTo>
                    <a:pt x="169" y="1371"/>
                  </a:lnTo>
                  <a:lnTo>
                    <a:pt x="169" y="1383"/>
                  </a:lnTo>
                  <a:lnTo>
                    <a:pt x="169" y="1393"/>
                  </a:lnTo>
                  <a:lnTo>
                    <a:pt x="169" y="1402"/>
                  </a:lnTo>
                  <a:lnTo>
                    <a:pt x="169" y="1412"/>
                  </a:lnTo>
                  <a:lnTo>
                    <a:pt x="169" y="1424"/>
                  </a:lnTo>
                  <a:lnTo>
                    <a:pt x="169" y="1433"/>
                  </a:lnTo>
                  <a:lnTo>
                    <a:pt x="176" y="1438"/>
                  </a:lnTo>
                  <a:lnTo>
                    <a:pt x="195" y="1440"/>
                  </a:lnTo>
                  <a:lnTo>
                    <a:pt x="212" y="1438"/>
                  </a:lnTo>
                  <a:lnTo>
                    <a:pt x="223" y="1431"/>
                  </a:lnTo>
                  <a:lnTo>
                    <a:pt x="223" y="1424"/>
                  </a:lnTo>
                  <a:lnTo>
                    <a:pt x="223" y="1416"/>
                  </a:lnTo>
                  <a:lnTo>
                    <a:pt x="223" y="1407"/>
                  </a:lnTo>
                  <a:lnTo>
                    <a:pt x="223" y="1400"/>
                  </a:lnTo>
                  <a:lnTo>
                    <a:pt x="223" y="1390"/>
                  </a:lnTo>
                  <a:lnTo>
                    <a:pt x="223" y="1381"/>
                  </a:lnTo>
                  <a:lnTo>
                    <a:pt x="223" y="1369"/>
                  </a:lnTo>
                  <a:lnTo>
                    <a:pt x="223" y="1355"/>
                  </a:lnTo>
                  <a:lnTo>
                    <a:pt x="223" y="1340"/>
                  </a:lnTo>
                  <a:lnTo>
                    <a:pt x="223" y="1326"/>
                  </a:lnTo>
                  <a:lnTo>
                    <a:pt x="223" y="1310"/>
                  </a:lnTo>
                  <a:lnTo>
                    <a:pt x="223" y="1295"/>
                  </a:lnTo>
                  <a:lnTo>
                    <a:pt x="223" y="1279"/>
                  </a:lnTo>
                  <a:lnTo>
                    <a:pt x="223" y="1262"/>
                  </a:lnTo>
                  <a:lnTo>
                    <a:pt x="223" y="1241"/>
                  </a:lnTo>
                  <a:lnTo>
                    <a:pt x="223" y="1222"/>
                  </a:lnTo>
                  <a:lnTo>
                    <a:pt x="223" y="1200"/>
                  </a:lnTo>
                  <a:lnTo>
                    <a:pt x="223" y="1181"/>
                  </a:lnTo>
                  <a:lnTo>
                    <a:pt x="223" y="1157"/>
                  </a:lnTo>
                  <a:lnTo>
                    <a:pt x="223" y="1134"/>
                  </a:lnTo>
                  <a:lnTo>
                    <a:pt x="223" y="1112"/>
                  </a:lnTo>
                  <a:lnTo>
                    <a:pt x="223" y="1091"/>
                  </a:lnTo>
                  <a:lnTo>
                    <a:pt x="223" y="1065"/>
                  </a:lnTo>
                  <a:lnTo>
                    <a:pt x="223" y="1041"/>
                  </a:lnTo>
                  <a:lnTo>
                    <a:pt x="223" y="1017"/>
                  </a:lnTo>
                  <a:lnTo>
                    <a:pt x="223" y="993"/>
                  </a:lnTo>
                  <a:lnTo>
                    <a:pt x="223" y="967"/>
                  </a:lnTo>
                  <a:lnTo>
                    <a:pt x="223" y="944"/>
                  </a:lnTo>
                  <a:lnTo>
                    <a:pt x="223" y="920"/>
                  </a:lnTo>
                  <a:lnTo>
                    <a:pt x="226" y="896"/>
                  </a:lnTo>
                  <a:lnTo>
                    <a:pt x="226" y="868"/>
                  </a:lnTo>
                  <a:lnTo>
                    <a:pt x="226" y="844"/>
                  </a:lnTo>
                  <a:lnTo>
                    <a:pt x="226" y="818"/>
                  </a:lnTo>
                  <a:lnTo>
                    <a:pt x="226" y="794"/>
                  </a:lnTo>
                  <a:lnTo>
                    <a:pt x="226" y="768"/>
                  </a:lnTo>
                  <a:lnTo>
                    <a:pt x="226" y="744"/>
                  </a:lnTo>
                  <a:lnTo>
                    <a:pt x="226" y="718"/>
                  </a:lnTo>
                  <a:lnTo>
                    <a:pt x="226" y="696"/>
                  </a:lnTo>
                  <a:lnTo>
                    <a:pt x="226" y="670"/>
                  </a:lnTo>
                  <a:lnTo>
                    <a:pt x="226" y="647"/>
                  </a:lnTo>
                  <a:lnTo>
                    <a:pt x="226" y="623"/>
                  </a:lnTo>
                  <a:lnTo>
                    <a:pt x="226" y="599"/>
                  </a:lnTo>
                  <a:lnTo>
                    <a:pt x="226" y="575"/>
                  </a:lnTo>
                  <a:lnTo>
                    <a:pt x="226" y="554"/>
                  </a:lnTo>
                  <a:lnTo>
                    <a:pt x="226" y="533"/>
                  </a:lnTo>
                  <a:lnTo>
                    <a:pt x="226" y="513"/>
                  </a:lnTo>
                  <a:lnTo>
                    <a:pt x="226" y="492"/>
                  </a:lnTo>
                  <a:lnTo>
                    <a:pt x="226" y="473"/>
                  </a:lnTo>
                  <a:lnTo>
                    <a:pt x="226" y="452"/>
                  </a:lnTo>
                  <a:lnTo>
                    <a:pt x="226" y="437"/>
                  </a:lnTo>
                  <a:lnTo>
                    <a:pt x="226" y="418"/>
                  </a:lnTo>
                  <a:lnTo>
                    <a:pt x="226" y="402"/>
                  </a:lnTo>
                  <a:lnTo>
                    <a:pt x="226" y="388"/>
                  </a:lnTo>
                  <a:lnTo>
                    <a:pt x="226" y="373"/>
                  </a:lnTo>
                  <a:lnTo>
                    <a:pt x="226" y="359"/>
                  </a:lnTo>
                  <a:lnTo>
                    <a:pt x="226" y="347"/>
                  </a:lnTo>
                  <a:lnTo>
                    <a:pt x="226" y="335"/>
                  </a:lnTo>
                  <a:lnTo>
                    <a:pt x="226" y="326"/>
                  </a:lnTo>
                  <a:lnTo>
                    <a:pt x="226" y="309"/>
                  </a:lnTo>
                  <a:lnTo>
                    <a:pt x="228" y="300"/>
                  </a:lnTo>
                  <a:lnTo>
                    <a:pt x="226" y="288"/>
                  </a:lnTo>
                  <a:lnTo>
                    <a:pt x="226" y="278"/>
                  </a:lnTo>
                  <a:lnTo>
                    <a:pt x="226" y="266"/>
                  </a:lnTo>
                  <a:lnTo>
                    <a:pt x="226" y="259"/>
                  </a:lnTo>
                  <a:lnTo>
                    <a:pt x="226" y="247"/>
                  </a:lnTo>
                  <a:lnTo>
                    <a:pt x="226" y="235"/>
                  </a:lnTo>
                  <a:lnTo>
                    <a:pt x="226" y="226"/>
                  </a:lnTo>
                  <a:lnTo>
                    <a:pt x="226" y="216"/>
                  </a:lnTo>
                  <a:lnTo>
                    <a:pt x="223" y="205"/>
                  </a:lnTo>
                  <a:lnTo>
                    <a:pt x="223" y="193"/>
                  </a:lnTo>
                  <a:lnTo>
                    <a:pt x="223" y="183"/>
                  </a:lnTo>
                  <a:lnTo>
                    <a:pt x="223" y="171"/>
                  </a:lnTo>
                  <a:lnTo>
                    <a:pt x="221" y="162"/>
                  </a:lnTo>
                  <a:lnTo>
                    <a:pt x="221" y="150"/>
                  </a:lnTo>
                  <a:lnTo>
                    <a:pt x="219" y="138"/>
                  </a:lnTo>
                  <a:lnTo>
                    <a:pt x="219" y="129"/>
                  </a:lnTo>
                  <a:lnTo>
                    <a:pt x="216" y="119"/>
                  </a:lnTo>
                  <a:lnTo>
                    <a:pt x="214" y="107"/>
                  </a:lnTo>
                  <a:lnTo>
                    <a:pt x="212" y="98"/>
                  </a:lnTo>
                  <a:lnTo>
                    <a:pt x="209" y="88"/>
                  </a:lnTo>
                  <a:lnTo>
                    <a:pt x="202" y="72"/>
                  </a:lnTo>
                  <a:lnTo>
                    <a:pt x="195" y="57"/>
                  </a:lnTo>
                  <a:lnTo>
                    <a:pt x="181" y="41"/>
                  </a:lnTo>
                  <a:lnTo>
                    <a:pt x="171" y="29"/>
                  </a:lnTo>
                  <a:lnTo>
                    <a:pt x="155" y="17"/>
                  </a:lnTo>
                  <a:lnTo>
                    <a:pt x="138" y="12"/>
                  </a:lnTo>
                  <a:lnTo>
                    <a:pt x="116" y="5"/>
                  </a:lnTo>
                  <a:lnTo>
                    <a:pt x="100" y="3"/>
                  </a:lnTo>
                  <a:lnTo>
                    <a:pt x="83" y="0"/>
                  </a:lnTo>
                  <a:lnTo>
                    <a:pt x="71" y="0"/>
                  </a:lnTo>
                  <a:lnTo>
                    <a:pt x="57" y="0"/>
                  </a:lnTo>
                  <a:lnTo>
                    <a:pt x="45" y="3"/>
                  </a:lnTo>
                  <a:lnTo>
                    <a:pt x="33" y="7"/>
                  </a:lnTo>
                  <a:lnTo>
                    <a:pt x="26" y="12"/>
                  </a:lnTo>
                  <a:lnTo>
                    <a:pt x="12" y="22"/>
                  </a:lnTo>
                  <a:lnTo>
                    <a:pt x="2" y="34"/>
                  </a:lnTo>
                  <a:lnTo>
                    <a:pt x="0" y="45"/>
                  </a:lnTo>
                  <a:lnTo>
                    <a:pt x="0" y="57"/>
                  </a:lnTo>
                  <a:lnTo>
                    <a:pt x="7" y="67"/>
                  </a:lnTo>
                  <a:lnTo>
                    <a:pt x="19" y="81"/>
                  </a:lnTo>
                  <a:lnTo>
                    <a:pt x="26" y="86"/>
                  </a:lnTo>
                  <a:lnTo>
                    <a:pt x="38" y="91"/>
                  </a:lnTo>
                  <a:lnTo>
                    <a:pt x="50" y="98"/>
                  </a:lnTo>
                  <a:lnTo>
                    <a:pt x="59" y="107"/>
                  </a:lnTo>
                  <a:lnTo>
                    <a:pt x="69" y="112"/>
                  </a:lnTo>
                  <a:lnTo>
                    <a:pt x="81" y="121"/>
                  </a:lnTo>
                  <a:lnTo>
                    <a:pt x="90" y="129"/>
                  </a:lnTo>
                  <a:lnTo>
                    <a:pt x="102" y="138"/>
                  </a:lnTo>
                  <a:lnTo>
                    <a:pt x="121" y="157"/>
                  </a:lnTo>
                  <a:lnTo>
                    <a:pt x="138" y="176"/>
                  </a:lnTo>
                  <a:lnTo>
                    <a:pt x="145" y="193"/>
                  </a:lnTo>
                  <a:lnTo>
                    <a:pt x="155" y="214"/>
                  </a:lnTo>
                  <a:lnTo>
                    <a:pt x="155" y="224"/>
                  </a:lnTo>
                  <a:lnTo>
                    <a:pt x="159" y="235"/>
                  </a:lnTo>
                  <a:lnTo>
                    <a:pt x="162" y="245"/>
                  </a:lnTo>
                  <a:lnTo>
                    <a:pt x="166" y="257"/>
                  </a:lnTo>
                  <a:lnTo>
                    <a:pt x="169" y="276"/>
                  </a:lnTo>
                  <a:lnTo>
                    <a:pt x="171" y="295"/>
                  </a:lnTo>
                  <a:lnTo>
                    <a:pt x="174" y="312"/>
                  </a:lnTo>
                  <a:lnTo>
                    <a:pt x="176" y="331"/>
                  </a:lnTo>
                  <a:lnTo>
                    <a:pt x="176" y="331"/>
                  </a:lnTo>
                  <a:close/>
                </a:path>
              </a:pathLst>
            </a:custGeom>
            <a:solidFill>
              <a:schemeClr val="accent1">
                <a:lumMod val="60000"/>
                <a:lumOff val="40000"/>
              </a:schemeClr>
            </a:solidFill>
            <a:ln>
              <a:noFill/>
            </a:ln>
          </p:spPr>
          <p:txBody>
            <a:bodyPr rot="0" vert="horz" wrap="square" lIns="91440" tIns="45720" rIns="91440" bIns="45720" anchor="t" anchorCtr="0" upright="1">
              <a:noAutofit/>
            </a:bodyPr>
            <a:lstStyle/>
            <a:p>
              <a:endParaRPr lang="en-US" dirty="0">
                <a:solidFill>
                  <a:prstClr val="black"/>
                </a:solidFill>
              </a:endParaRPr>
            </a:p>
          </p:txBody>
        </p:sp>
        <p:sp>
          <p:nvSpPr>
            <p:cNvPr id="16" name="Freeform 15"/>
            <p:cNvSpPr>
              <a:spLocks/>
            </p:cNvSpPr>
            <p:nvPr/>
          </p:nvSpPr>
          <p:spPr bwMode="auto">
            <a:xfrm>
              <a:off x="433070" y="1237615"/>
              <a:ext cx="2639060" cy="515620"/>
            </a:xfrm>
            <a:custGeom>
              <a:avLst/>
              <a:gdLst>
                <a:gd name="T0" fmla="*/ 24 w 4156"/>
                <a:gd name="T1" fmla="*/ 54 h 812"/>
                <a:gd name="T2" fmla="*/ 0 w 4156"/>
                <a:gd name="T3" fmla="*/ 137 h 812"/>
                <a:gd name="T4" fmla="*/ 0 w 4156"/>
                <a:gd name="T5" fmla="*/ 235 h 812"/>
                <a:gd name="T6" fmla="*/ 0 w 4156"/>
                <a:gd name="T7" fmla="*/ 320 h 812"/>
                <a:gd name="T8" fmla="*/ 0 w 4156"/>
                <a:gd name="T9" fmla="*/ 420 h 812"/>
                <a:gd name="T10" fmla="*/ 0 w 4156"/>
                <a:gd name="T11" fmla="*/ 520 h 812"/>
                <a:gd name="T12" fmla="*/ 0 w 4156"/>
                <a:gd name="T13" fmla="*/ 613 h 812"/>
                <a:gd name="T14" fmla="*/ 2 w 4156"/>
                <a:gd name="T15" fmla="*/ 700 h 812"/>
                <a:gd name="T16" fmla="*/ 24 w 4156"/>
                <a:gd name="T17" fmla="*/ 793 h 812"/>
                <a:gd name="T18" fmla="*/ 128 w 4156"/>
                <a:gd name="T19" fmla="*/ 810 h 812"/>
                <a:gd name="T20" fmla="*/ 397 w 4156"/>
                <a:gd name="T21" fmla="*/ 810 h 812"/>
                <a:gd name="T22" fmla="*/ 808 w 4156"/>
                <a:gd name="T23" fmla="*/ 810 h 812"/>
                <a:gd name="T24" fmla="*/ 1321 w 4156"/>
                <a:gd name="T25" fmla="*/ 810 h 812"/>
                <a:gd name="T26" fmla="*/ 1880 w 4156"/>
                <a:gd name="T27" fmla="*/ 810 h 812"/>
                <a:gd name="T28" fmla="*/ 2436 w 4156"/>
                <a:gd name="T29" fmla="*/ 810 h 812"/>
                <a:gd name="T30" fmla="*/ 2939 w 4156"/>
                <a:gd name="T31" fmla="*/ 810 h 812"/>
                <a:gd name="T32" fmla="*/ 3346 w 4156"/>
                <a:gd name="T33" fmla="*/ 810 h 812"/>
                <a:gd name="T34" fmla="*/ 3600 w 4156"/>
                <a:gd name="T35" fmla="*/ 810 h 812"/>
                <a:gd name="T36" fmla="*/ 3697 w 4156"/>
                <a:gd name="T37" fmla="*/ 812 h 812"/>
                <a:gd name="T38" fmla="*/ 3771 w 4156"/>
                <a:gd name="T39" fmla="*/ 812 h 812"/>
                <a:gd name="T40" fmla="*/ 3861 w 4156"/>
                <a:gd name="T41" fmla="*/ 812 h 812"/>
                <a:gd name="T42" fmla="*/ 3985 w 4156"/>
                <a:gd name="T43" fmla="*/ 810 h 812"/>
                <a:gd name="T44" fmla="*/ 4080 w 4156"/>
                <a:gd name="T45" fmla="*/ 807 h 812"/>
                <a:gd name="T46" fmla="*/ 4139 w 4156"/>
                <a:gd name="T47" fmla="*/ 762 h 812"/>
                <a:gd name="T48" fmla="*/ 4149 w 4156"/>
                <a:gd name="T49" fmla="*/ 689 h 812"/>
                <a:gd name="T50" fmla="*/ 4151 w 4156"/>
                <a:gd name="T51" fmla="*/ 579 h 812"/>
                <a:gd name="T52" fmla="*/ 4154 w 4156"/>
                <a:gd name="T53" fmla="*/ 494 h 812"/>
                <a:gd name="T54" fmla="*/ 4156 w 4156"/>
                <a:gd name="T55" fmla="*/ 403 h 812"/>
                <a:gd name="T56" fmla="*/ 4156 w 4156"/>
                <a:gd name="T57" fmla="*/ 285 h 812"/>
                <a:gd name="T58" fmla="*/ 4154 w 4156"/>
                <a:gd name="T59" fmla="*/ 197 h 812"/>
                <a:gd name="T60" fmla="*/ 4151 w 4156"/>
                <a:gd name="T61" fmla="*/ 114 h 812"/>
                <a:gd name="T62" fmla="*/ 4113 w 4156"/>
                <a:gd name="T63" fmla="*/ 40 h 812"/>
                <a:gd name="T64" fmla="*/ 4061 w 4156"/>
                <a:gd name="T65" fmla="*/ 121 h 812"/>
                <a:gd name="T66" fmla="*/ 4075 w 4156"/>
                <a:gd name="T67" fmla="*/ 204 h 812"/>
                <a:gd name="T68" fmla="*/ 4080 w 4156"/>
                <a:gd name="T69" fmla="*/ 301 h 812"/>
                <a:gd name="T70" fmla="*/ 4075 w 4156"/>
                <a:gd name="T71" fmla="*/ 408 h 812"/>
                <a:gd name="T72" fmla="*/ 4073 w 4156"/>
                <a:gd name="T73" fmla="*/ 527 h 812"/>
                <a:gd name="T74" fmla="*/ 4068 w 4156"/>
                <a:gd name="T75" fmla="*/ 624 h 812"/>
                <a:gd name="T76" fmla="*/ 4052 w 4156"/>
                <a:gd name="T77" fmla="*/ 710 h 812"/>
                <a:gd name="T78" fmla="*/ 3961 w 4156"/>
                <a:gd name="T79" fmla="*/ 720 h 812"/>
                <a:gd name="T80" fmla="*/ 3667 w 4156"/>
                <a:gd name="T81" fmla="*/ 720 h 812"/>
                <a:gd name="T82" fmla="*/ 3196 w 4156"/>
                <a:gd name="T83" fmla="*/ 720 h 812"/>
                <a:gd name="T84" fmla="*/ 2619 w 4156"/>
                <a:gd name="T85" fmla="*/ 720 h 812"/>
                <a:gd name="T86" fmla="*/ 1989 w 4156"/>
                <a:gd name="T87" fmla="*/ 717 h 812"/>
                <a:gd name="T88" fmla="*/ 1369 w 4156"/>
                <a:gd name="T89" fmla="*/ 717 h 812"/>
                <a:gd name="T90" fmla="*/ 813 w 4156"/>
                <a:gd name="T91" fmla="*/ 717 h 812"/>
                <a:gd name="T92" fmla="*/ 380 w 4156"/>
                <a:gd name="T93" fmla="*/ 717 h 812"/>
                <a:gd name="T94" fmla="*/ 135 w 4156"/>
                <a:gd name="T95" fmla="*/ 717 h 812"/>
                <a:gd name="T96" fmla="*/ 90 w 4156"/>
                <a:gd name="T97" fmla="*/ 693 h 812"/>
                <a:gd name="T98" fmla="*/ 86 w 4156"/>
                <a:gd name="T99" fmla="*/ 608 h 812"/>
                <a:gd name="T100" fmla="*/ 81 w 4156"/>
                <a:gd name="T101" fmla="*/ 520 h 812"/>
                <a:gd name="T102" fmla="*/ 81 w 4156"/>
                <a:gd name="T103" fmla="*/ 415 h 812"/>
                <a:gd name="T104" fmla="*/ 81 w 4156"/>
                <a:gd name="T105" fmla="*/ 316 h 812"/>
                <a:gd name="T106" fmla="*/ 81 w 4156"/>
                <a:gd name="T107" fmla="*/ 223 h 812"/>
                <a:gd name="T108" fmla="*/ 83 w 4156"/>
                <a:gd name="T109" fmla="*/ 142 h 812"/>
                <a:gd name="T110" fmla="*/ 107 w 4156"/>
                <a:gd name="T111" fmla="*/ 73 h 812"/>
                <a:gd name="T112" fmla="*/ 74 w 4156"/>
                <a:gd name="T113" fmla="*/ 0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56" h="812">
                  <a:moveTo>
                    <a:pt x="74" y="0"/>
                  </a:moveTo>
                  <a:lnTo>
                    <a:pt x="71" y="0"/>
                  </a:lnTo>
                  <a:lnTo>
                    <a:pt x="62" y="7"/>
                  </a:lnTo>
                  <a:lnTo>
                    <a:pt x="50" y="16"/>
                  </a:lnTo>
                  <a:lnTo>
                    <a:pt x="38" y="33"/>
                  </a:lnTo>
                  <a:lnTo>
                    <a:pt x="31" y="42"/>
                  </a:lnTo>
                  <a:lnTo>
                    <a:pt x="24" y="54"/>
                  </a:lnTo>
                  <a:lnTo>
                    <a:pt x="17" y="68"/>
                  </a:lnTo>
                  <a:lnTo>
                    <a:pt x="12" y="87"/>
                  </a:lnTo>
                  <a:lnTo>
                    <a:pt x="9" y="95"/>
                  </a:lnTo>
                  <a:lnTo>
                    <a:pt x="7" y="106"/>
                  </a:lnTo>
                  <a:lnTo>
                    <a:pt x="2" y="116"/>
                  </a:lnTo>
                  <a:lnTo>
                    <a:pt x="2" y="128"/>
                  </a:lnTo>
                  <a:lnTo>
                    <a:pt x="0" y="137"/>
                  </a:lnTo>
                  <a:lnTo>
                    <a:pt x="0" y="154"/>
                  </a:lnTo>
                  <a:lnTo>
                    <a:pt x="0" y="166"/>
                  </a:lnTo>
                  <a:lnTo>
                    <a:pt x="0" y="182"/>
                  </a:lnTo>
                  <a:lnTo>
                    <a:pt x="0" y="197"/>
                  </a:lnTo>
                  <a:lnTo>
                    <a:pt x="0" y="216"/>
                  </a:lnTo>
                  <a:lnTo>
                    <a:pt x="0" y="225"/>
                  </a:lnTo>
                  <a:lnTo>
                    <a:pt x="0" y="235"/>
                  </a:lnTo>
                  <a:lnTo>
                    <a:pt x="0" y="247"/>
                  </a:lnTo>
                  <a:lnTo>
                    <a:pt x="0" y="261"/>
                  </a:lnTo>
                  <a:lnTo>
                    <a:pt x="0" y="270"/>
                  </a:lnTo>
                  <a:lnTo>
                    <a:pt x="0" y="282"/>
                  </a:lnTo>
                  <a:lnTo>
                    <a:pt x="0" y="294"/>
                  </a:lnTo>
                  <a:lnTo>
                    <a:pt x="0" y="308"/>
                  </a:lnTo>
                  <a:lnTo>
                    <a:pt x="0" y="320"/>
                  </a:lnTo>
                  <a:lnTo>
                    <a:pt x="0" y="335"/>
                  </a:lnTo>
                  <a:lnTo>
                    <a:pt x="0" y="349"/>
                  </a:lnTo>
                  <a:lnTo>
                    <a:pt x="0" y="365"/>
                  </a:lnTo>
                  <a:lnTo>
                    <a:pt x="0" y="377"/>
                  </a:lnTo>
                  <a:lnTo>
                    <a:pt x="0" y="392"/>
                  </a:lnTo>
                  <a:lnTo>
                    <a:pt x="0" y="406"/>
                  </a:lnTo>
                  <a:lnTo>
                    <a:pt x="0" y="420"/>
                  </a:lnTo>
                  <a:lnTo>
                    <a:pt x="0" y="432"/>
                  </a:lnTo>
                  <a:lnTo>
                    <a:pt x="0" y="449"/>
                  </a:lnTo>
                  <a:lnTo>
                    <a:pt x="0" y="463"/>
                  </a:lnTo>
                  <a:lnTo>
                    <a:pt x="0" y="480"/>
                  </a:lnTo>
                  <a:lnTo>
                    <a:pt x="0" y="491"/>
                  </a:lnTo>
                  <a:lnTo>
                    <a:pt x="0" y="506"/>
                  </a:lnTo>
                  <a:lnTo>
                    <a:pt x="0" y="520"/>
                  </a:lnTo>
                  <a:lnTo>
                    <a:pt x="0" y="534"/>
                  </a:lnTo>
                  <a:lnTo>
                    <a:pt x="0" y="546"/>
                  </a:lnTo>
                  <a:lnTo>
                    <a:pt x="0" y="560"/>
                  </a:lnTo>
                  <a:lnTo>
                    <a:pt x="0" y="575"/>
                  </a:lnTo>
                  <a:lnTo>
                    <a:pt x="0" y="589"/>
                  </a:lnTo>
                  <a:lnTo>
                    <a:pt x="0" y="601"/>
                  </a:lnTo>
                  <a:lnTo>
                    <a:pt x="0" y="613"/>
                  </a:lnTo>
                  <a:lnTo>
                    <a:pt x="0" y="624"/>
                  </a:lnTo>
                  <a:lnTo>
                    <a:pt x="0" y="639"/>
                  </a:lnTo>
                  <a:lnTo>
                    <a:pt x="0" y="648"/>
                  </a:lnTo>
                  <a:lnTo>
                    <a:pt x="0" y="660"/>
                  </a:lnTo>
                  <a:lnTo>
                    <a:pt x="0" y="672"/>
                  </a:lnTo>
                  <a:lnTo>
                    <a:pt x="2" y="681"/>
                  </a:lnTo>
                  <a:lnTo>
                    <a:pt x="2" y="700"/>
                  </a:lnTo>
                  <a:lnTo>
                    <a:pt x="5" y="720"/>
                  </a:lnTo>
                  <a:lnTo>
                    <a:pt x="7" y="736"/>
                  </a:lnTo>
                  <a:lnTo>
                    <a:pt x="9" y="753"/>
                  </a:lnTo>
                  <a:lnTo>
                    <a:pt x="12" y="762"/>
                  </a:lnTo>
                  <a:lnTo>
                    <a:pt x="17" y="777"/>
                  </a:lnTo>
                  <a:lnTo>
                    <a:pt x="19" y="786"/>
                  </a:lnTo>
                  <a:lnTo>
                    <a:pt x="24" y="793"/>
                  </a:lnTo>
                  <a:lnTo>
                    <a:pt x="38" y="805"/>
                  </a:lnTo>
                  <a:lnTo>
                    <a:pt x="57" y="810"/>
                  </a:lnTo>
                  <a:lnTo>
                    <a:pt x="59" y="810"/>
                  </a:lnTo>
                  <a:lnTo>
                    <a:pt x="71" y="810"/>
                  </a:lnTo>
                  <a:lnTo>
                    <a:pt x="86" y="810"/>
                  </a:lnTo>
                  <a:lnTo>
                    <a:pt x="105" y="810"/>
                  </a:lnTo>
                  <a:lnTo>
                    <a:pt x="128" y="810"/>
                  </a:lnTo>
                  <a:lnTo>
                    <a:pt x="154" y="810"/>
                  </a:lnTo>
                  <a:lnTo>
                    <a:pt x="185" y="810"/>
                  </a:lnTo>
                  <a:lnTo>
                    <a:pt x="223" y="810"/>
                  </a:lnTo>
                  <a:lnTo>
                    <a:pt x="259" y="810"/>
                  </a:lnTo>
                  <a:lnTo>
                    <a:pt x="304" y="810"/>
                  </a:lnTo>
                  <a:lnTo>
                    <a:pt x="347" y="810"/>
                  </a:lnTo>
                  <a:lnTo>
                    <a:pt x="397" y="810"/>
                  </a:lnTo>
                  <a:lnTo>
                    <a:pt x="447" y="810"/>
                  </a:lnTo>
                  <a:lnTo>
                    <a:pt x="501" y="810"/>
                  </a:lnTo>
                  <a:lnTo>
                    <a:pt x="558" y="810"/>
                  </a:lnTo>
                  <a:lnTo>
                    <a:pt x="620" y="810"/>
                  </a:lnTo>
                  <a:lnTo>
                    <a:pt x="680" y="810"/>
                  </a:lnTo>
                  <a:lnTo>
                    <a:pt x="744" y="810"/>
                  </a:lnTo>
                  <a:lnTo>
                    <a:pt x="808" y="810"/>
                  </a:lnTo>
                  <a:lnTo>
                    <a:pt x="877" y="810"/>
                  </a:lnTo>
                  <a:lnTo>
                    <a:pt x="946" y="810"/>
                  </a:lnTo>
                  <a:lnTo>
                    <a:pt x="1019" y="810"/>
                  </a:lnTo>
                  <a:lnTo>
                    <a:pt x="1091" y="810"/>
                  </a:lnTo>
                  <a:lnTo>
                    <a:pt x="1167" y="810"/>
                  </a:lnTo>
                  <a:lnTo>
                    <a:pt x="1243" y="810"/>
                  </a:lnTo>
                  <a:lnTo>
                    <a:pt x="1321" y="810"/>
                  </a:lnTo>
                  <a:lnTo>
                    <a:pt x="1397" y="810"/>
                  </a:lnTo>
                  <a:lnTo>
                    <a:pt x="1478" y="810"/>
                  </a:lnTo>
                  <a:lnTo>
                    <a:pt x="1556" y="810"/>
                  </a:lnTo>
                  <a:lnTo>
                    <a:pt x="1637" y="810"/>
                  </a:lnTo>
                  <a:lnTo>
                    <a:pt x="1718" y="810"/>
                  </a:lnTo>
                  <a:lnTo>
                    <a:pt x="1801" y="810"/>
                  </a:lnTo>
                  <a:lnTo>
                    <a:pt x="1880" y="810"/>
                  </a:lnTo>
                  <a:lnTo>
                    <a:pt x="1960" y="810"/>
                  </a:lnTo>
                  <a:lnTo>
                    <a:pt x="2039" y="810"/>
                  </a:lnTo>
                  <a:lnTo>
                    <a:pt x="2120" y="810"/>
                  </a:lnTo>
                  <a:lnTo>
                    <a:pt x="2198" y="810"/>
                  </a:lnTo>
                  <a:lnTo>
                    <a:pt x="2279" y="810"/>
                  </a:lnTo>
                  <a:lnTo>
                    <a:pt x="2357" y="810"/>
                  </a:lnTo>
                  <a:lnTo>
                    <a:pt x="2436" y="810"/>
                  </a:lnTo>
                  <a:lnTo>
                    <a:pt x="2512" y="810"/>
                  </a:lnTo>
                  <a:lnTo>
                    <a:pt x="2585" y="810"/>
                  </a:lnTo>
                  <a:lnTo>
                    <a:pt x="2659" y="810"/>
                  </a:lnTo>
                  <a:lnTo>
                    <a:pt x="2733" y="810"/>
                  </a:lnTo>
                  <a:lnTo>
                    <a:pt x="2802" y="810"/>
                  </a:lnTo>
                  <a:lnTo>
                    <a:pt x="2873" y="810"/>
                  </a:lnTo>
                  <a:lnTo>
                    <a:pt x="2939" y="810"/>
                  </a:lnTo>
                  <a:lnTo>
                    <a:pt x="3006" y="810"/>
                  </a:lnTo>
                  <a:lnTo>
                    <a:pt x="3068" y="810"/>
                  </a:lnTo>
                  <a:lnTo>
                    <a:pt x="3130" y="810"/>
                  </a:lnTo>
                  <a:lnTo>
                    <a:pt x="3187" y="810"/>
                  </a:lnTo>
                  <a:lnTo>
                    <a:pt x="3244" y="810"/>
                  </a:lnTo>
                  <a:lnTo>
                    <a:pt x="3294" y="810"/>
                  </a:lnTo>
                  <a:lnTo>
                    <a:pt x="3346" y="810"/>
                  </a:lnTo>
                  <a:lnTo>
                    <a:pt x="3391" y="810"/>
                  </a:lnTo>
                  <a:lnTo>
                    <a:pt x="3438" y="810"/>
                  </a:lnTo>
                  <a:lnTo>
                    <a:pt x="3476" y="810"/>
                  </a:lnTo>
                  <a:lnTo>
                    <a:pt x="3512" y="810"/>
                  </a:lnTo>
                  <a:lnTo>
                    <a:pt x="3545" y="810"/>
                  </a:lnTo>
                  <a:lnTo>
                    <a:pt x="3576" y="810"/>
                  </a:lnTo>
                  <a:lnTo>
                    <a:pt x="3600" y="810"/>
                  </a:lnTo>
                  <a:lnTo>
                    <a:pt x="3624" y="810"/>
                  </a:lnTo>
                  <a:lnTo>
                    <a:pt x="3640" y="810"/>
                  </a:lnTo>
                  <a:lnTo>
                    <a:pt x="3655" y="812"/>
                  </a:lnTo>
                  <a:lnTo>
                    <a:pt x="3664" y="812"/>
                  </a:lnTo>
                  <a:lnTo>
                    <a:pt x="3676" y="812"/>
                  </a:lnTo>
                  <a:lnTo>
                    <a:pt x="3688" y="812"/>
                  </a:lnTo>
                  <a:lnTo>
                    <a:pt x="3697" y="812"/>
                  </a:lnTo>
                  <a:lnTo>
                    <a:pt x="3707" y="812"/>
                  </a:lnTo>
                  <a:lnTo>
                    <a:pt x="3719" y="812"/>
                  </a:lnTo>
                  <a:lnTo>
                    <a:pt x="3728" y="812"/>
                  </a:lnTo>
                  <a:lnTo>
                    <a:pt x="3740" y="812"/>
                  </a:lnTo>
                  <a:lnTo>
                    <a:pt x="3750" y="812"/>
                  </a:lnTo>
                  <a:lnTo>
                    <a:pt x="3759" y="812"/>
                  </a:lnTo>
                  <a:lnTo>
                    <a:pt x="3771" y="812"/>
                  </a:lnTo>
                  <a:lnTo>
                    <a:pt x="3783" y="812"/>
                  </a:lnTo>
                  <a:lnTo>
                    <a:pt x="3793" y="812"/>
                  </a:lnTo>
                  <a:lnTo>
                    <a:pt x="3802" y="812"/>
                  </a:lnTo>
                  <a:lnTo>
                    <a:pt x="3814" y="812"/>
                  </a:lnTo>
                  <a:lnTo>
                    <a:pt x="3826" y="812"/>
                  </a:lnTo>
                  <a:lnTo>
                    <a:pt x="3842" y="812"/>
                  </a:lnTo>
                  <a:lnTo>
                    <a:pt x="3861" y="812"/>
                  </a:lnTo>
                  <a:lnTo>
                    <a:pt x="3880" y="812"/>
                  </a:lnTo>
                  <a:lnTo>
                    <a:pt x="3899" y="812"/>
                  </a:lnTo>
                  <a:lnTo>
                    <a:pt x="3918" y="812"/>
                  </a:lnTo>
                  <a:lnTo>
                    <a:pt x="3937" y="812"/>
                  </a:lnTo>
                  <a:lnTo>
                    <a:pt x="3954" y="812"/>
                  </a:lnTo>
                  <a:lnTo>
                    <a:pt x="3971" y="812"/>
                  </a:lnTo>
                  <a:lnTo>
                    <a:pt x="3985" y="810"/>
                  </a:lnTo>
                  <a:lnTo>
                    <a:pt x="4002" y="810"/>
                  </a:lnTo>
                  <a:lnTo>
                    <a:pt x="4016" y="810"/>
                  </a:lnTo>
                  <a:lnTo>
                    <a:pt x="4030" y="810"/>
                  </a:lnTo>
                  <a:lnTo>
                    <a:pt x="4042" y="807"/>
                  </a:lnTo>
                  <a:lnTo>
                    <a:pt x="4056" y="807"/>
                  </a:lnTo>
                  <a:lnTo>
                    <a:pt x="4066" y="807"/>
                  </a:lnTo>
                  <a:lnTo>
                    <a:pt x="4080" y="807"/>
                  </a:lnTo>
                  <a:lnTo>
                    <a:pt x="4097" y="803"/>
                  </a:lnTo>
                  <a:lnTo>
                    <a:pt x="4113" y="800"/>
                  </a:lnTo>
                  <a:lnTo>
                    <a:pt x="4123" y="796"/>
                  </a:lnTo>
                  <a:lnTo>
                    <a:pt x="4130" y="793"/>
                  </a:lnTo>
                  <a:lnTo>
                    <a:pt x="4135" y="784"/>
                  </a:lnTo>
                  <a:lnTo>
                    <a:pt x="4139" y="772"/>
                  </a:lnTo>
                  <a:lnTo>
                    <a:pt x="4139" y="762"/>
                  </a:lnTo>
                  <a:lnTo>
                    <a:pt x="4144" y="753"/>
                  </a:lnTo>
                  <a:lnTo>
                    <a:pt x="4144" y="741"/>
                  </a:lnTo>
                  <a:lnTo>
                    <a:pt x="4147" y="729"/>
                  </a:lnTo>
                  <a:lnTo>
                    <a:pt x="4147" y="720"/>
                  </a:lnTo>
                  <a:lnTo>
                    <a:pt x="4147" y="710"/>
                  </a:lnTo>
                  <a:lnTo>
                    <a:pt x="4147" y="698"/>
                  </a:lnTo>
                  <a:lnTo>
                    <a:pt x="4149" y="689"/>
                  </a:lnTo>
                  <a:lnTo>
                    <a:pt x="4149" y="674"/>
                  </a:lnTo>
                  <a:lnTo>
                    <a:pt x="4149" y="662"/>
                  </a:lnTo>
                  <a:lnTo>
                    <a:pt x="4149" y="648"/>
                  </a:lnTo>
                  <a:lnTo>
                    <a:pt x="4151" y="634"/>
                  </a:lnTo>
                  <a:lnTo>
                    <a:pt x="4151" y="617"/>
                  </a:lnTo>
                  <a:lnTo>
                    <a:pt x="4151" y="601"/>
                  </a:lnTo>
                  <a:lnTo>
                    <a:pt x="4151" y="579"/>
                  </a:lnTo>
                  <a:lnTo>
                    <a:pt x="4154" y="560"/>
                  </a:lnTo>
                  <a:lnTo>
                    <a:pt x="4154" y="551"/>
                  </a:lnTo>
                  <a:lnTo>
                    <a:pt x="4154" y="539"/>
                  </a:lnTo>
                  <a:lnTo>
                    <a:pt x="4154" y="527"/>
                  </a:lnTo>
                  <a:lnTo>
                    <a:pt x="4154" y="518"/>
                  </a:lnTo>
                  <a:lnTo>
                    <a:pt x="4154" y="503"/>
                  </a:lnTo>
                  <a:lnTo>
                    <a:pt x="4154" y="494"/>
                  </a:lnTo>
                  <a:lnTo>
                    <a:pt x="4154" y="480"/>
                  </a:lnTo>
                  <a:lnTo>
                    <a:pt x="4156" y="470"/>
                  </a:lnTo>
                  <a:lnTo>
                    <a:pt x="4156" y="456"/>
                  </a:lnTo>
                  <a:lnTo>
                    <a:pt x="4156" y="446"/>
                  </a:lnTo>
                  <a:lnTo>
                    <a:pt x="4156" y="434"/>
                  </a:lnTo>
                  <a:lnTo>
                    <a:pt x="4156" y="422"/>
                  </a:lnTo>
                  <a:lnTo>
                    <a:pt x="4156" y="403"/>
                  </a:lnTo>
                  <a:lnTo>
                    <a:pt x="4156" y="384"/>
                  </a:lnTo>
                  <a:lnTo>
                    <a:pt x="4156" y="365"/>
                  </a:lnTo>
                  <a:lnTo>
                    <a:pt x="4156" y="349"/>
                  </a:lnTo>
                  <a:lnTo>
                    <a:pt x="4156" y="332"/>
                  </a:lnTo>
                  <a:lnTo>
                    <a:pt x="4156" y="316"/>
                  </a:lnTo>
                  <a:lnTo>
                    <a:pt x="4156" y="299"/>
                  </a:lnTo>
                  <a:lnTo>
                    <a:pt x="4156" y="285"/>
                  </a:lnTo>
                  <a:lnTo>
                    <a:pt x="4156" y="268"/>
                  </a:lnTo>
                  <a:lnTo>
                    <a:pt x="4156" y="256"/>
                  </a:lnTo>
                  <a:lnTo>
                    <a:pt x="4156" y="242"/>
                  </a:lnTo>
                  <a:lnTo>
                    <a:pt x="4156" y="230"/>
                  </a:lnTo>
                  <a:lnTo>
                    <a:pt x="4156" y="218"/>
                  </a:lnTo>
                  <a:lnTo>
                    <a:pt x="4156" y="209"/>
                  </a:lnTo>
                  <a:lnTo>
                    <a:pt x="4154" y="197"/>
                  </a:lnTo>
                  <a:lnTo>
                    <a:pt x="4154" y="187"/>
                  </a:lnTo>
                  <a:lnTo>
                    <a:pt x="4154" y="175"/>
                  </a:lnTo>
                  <a:lnTo>
                    <a:pt x="4154" y="168"/>
                  </a:lnTo>
                  <a:lnTo>
                    <a:pt x="4154" y="149"/>
                  </a:lnTo>
                  <a:lnTo>
                    <a:pt x="4154" y="137"/>
                  </a:lnTo>
                  <a:lnTo>
                    <a:pt x="4151" y="123"/>
                  </a:lnTo>
                  <a:lnTo>
                    <a:pt x="4151" y="114"/>
                  </a:lnTo>
                  <a:lnTo>
                    <a:pt x="4149" y="106"/>
                  </a:lnTo>
                  <a:lnTo>
                    <a:pt x="4149" y="99"/>
                  </a:lnTo>
                  <a:lnTo>
                    <a:pt x="4144" y="87"/>
                  </a:lnTo>
                  <a:lnTo>
                    <a:pt x="4139" y="76"/>
                  </a:lnTo>
                  <a:lnTo>
                    <a:pt x="4132" y="66"/>
                  </a:lnTo>
                  <a:lnTo>
                    <a:pt x="4128" y="59"/>
                  </a:lnTo>
                  <a:lnTo>
                    <a:pt x="4113" y="40"/>
                  </a:lnTo>
                  <a:lnTo>
                    <a:pt x="4099" y="26"/>
                  </a:lnTo>
                  <a:lnTo>
                    <a:pt x="4082" y="14"/>
                  </a:lnTo>
                  <a:lnTo>
                    <a:pt x="4037" y="106"/>
                  </a:lnTo>
                  <a:lnTo>
                    <a:pt x="4037" y="104"/>
                  </a:lnTo>
                  <a:lnTo>
                    <a:pt x="4044" y="102"/>
                  </a:lnTo>
                  <a:lnTo>
                    <a:pt x="4052" y="106"/>
                  </a:lnTo>
                  <a:lnTo>
                    <a:pt x="4061" y="121"/>
                  </a:lnTo>
                  <a:lnTo>
                    <a:pt x="4066" y="130"/>
                  </a:lnTo>
                  <a:lnTo>
                    <a:pt x="4068" y="147"/>
                  </a:lnTo>
                  <a:lnTo>
                    <a:pt x="4068" y="154"/>
                  </a:lnTo>
                  <a:lnTo>
                    <a:pt x="4073" y="166"/>
                  </a:lnTo>
                  <a:lnTo>
                    <a:pt x="4073" y="178"/>
                  </a:lnTo>
                  <a:lnTo>
                    <a:pt x="4075" y="192"/>
                  </a:lnTo>
                  <a:lnTo>
                    <a:pt x="4075" y="204"/>
                  </a:lnTo>
                  <a:lnTo>
                    <a:pt x="4078" y="220"/>
                  </a:lnTo>
                  <a:lnTo>
                    <a:pt x="4078" y="237"/>
                  </a:lnTo>
                  <a:lnTo>
                    <a:pt x="4080" y="259"/>
                  </a:lnTo>
                  <a:lnTo>
                    <a:pt x="4080" y="268"/>
                  </a:lnTo>
                  <a:lnTo>
                    <a:pt x="4080" y="278"/>
                  </a:lnTo>
                  <a:lnTo>
                    <a:pt x="4080" y="289"/>
                  </a:lnTo>
                  <a:lnTo>
                    <a:pt x="4080" y="301"/>
                  </a:lnTo>
                  <a:lnTo>
                    <a:pt x="4080" y="313"/>
                  </a:lnTo>
                  <a:lnTo>
                    <a:pt x="4080" y="325"/>
                  </a:lnTo>
                  <a:lnTo>
                    <a:pt x="4080" y="339"/>
                  </a:lnTo>
                  <a:lnTo>
                    <a:pt x="4080" y="354"/>
                  </a:lnTo>
                  <a:lnTo>
                    <a:pt x="4078" y="373"/>
                  </a:lnTo>
                  <a:lnTo>
                    <a:pt x="4075" y="389"/>
                  </a:lnTo>
                  <a:lnTo>
                    <a:pt x="4075" y="408"/>
                  </a:lnTo>
                  <a:lnTo>
                    <a:pt x="4075" y="427"/>
                  </a:lnTo>
                  <a:lnTo>
                    <a:pt x="4075" y="444"/>
                  </a:lnTo>
                  <a:lnTo>
                    <a:pt x="4075" y="463"/>
                  </a:lnTo>
                  <a:lnTo>
                    <a:pt x="4075" y="480"/>
                  </a:lnTo>
                  <a:lnTo>
                    <a:pt x="4075" y="496"/>
                  </a:lnTo>
                  <a:lnTo>
                    <a:pt x="4073" y="510"/>
                  </a:lnTo>
                  <a:lnTo>
                    <a:pt x="4073" y="527"/>
                  </a:lnTo>
                  <a:lnTo>
                    <a:pt x="4073" y="544"/>
                  </a:lnTo>
                  <a:lnTo>
                    <a:pt x="4073" y="558"/>
                  </a:lnTo>
                  <a:lnTo>
                    <a:pt x="4071" y="572"/>
                  </a:lnTo>
                  <a:lnTo>
                    <a:pt x="4071" y="586"/>
                  </a:lnTo>
                  <a:lnTo>
                    <a:pt x="4071" y="601"/>
                  </a:lnTo>
                  <a:lnTo>
                    <a:pt x="4071" y="615"/>
                  </a:lnTo>
                  <a:lnTo>
                    <a:pt x="4068" y="624"/>
                  </a:lnTo>
                  <a:lnTo>
                    <a:pt x="4066" y="634"/>
                  </a:lnTo>
                  <a:lnTo>
                    <a:pt x="4066" y="646"/>
                  </a:lnTo>
                  <a:lnTo>
                    <a:pt x="4066" y="655"/>
                  </a:lnTo>
                  <a:lnTo>
                    <a:pt x="4063" y="672"/>
                  </a:lnTo>
                  <a:lnTo>
                    <a:pt x="4061" y="689"/>
                  </a:lnTo>
                  <a:lnTo>
                    <a:pt x="4056" y="700"/>
                  </a:lnTo>
                  <a:lnTo>
                    <a:pt x="4052" y="710"/>
                  </a:lnTo>
                  <a:lnTo>
                    <a:pt x="4047" y="715"/>
                  </a:lnTo>
                  <a:lnTo>
                    <a:pt x="4042" y="722"/>
                  </a:lnTo>
                  <a:lnTo>
                    <a:pt x="4035" y="720"/>
                  </a:lnTo>
                  <a:lnTo>
                    <a:pt x="4025" y="720"/>
                  </a:lnTo>
                  <a:lnTo>
                    <a:pt x="4009" y="720"/>
                  </a:lnTo>
                  <a:lnTo>
                    <a:pt x="3990" y="720"/>
                  </a:lnTo>
                  <a:lnTo>
                    <a:pt x="3961" y="720"/>
                  </a:lnTo>
                  <a:lnTo>
                    <a:pt x="3933" y="720"/>
                  </a:lnTo>
                  <a:lnTo>
                    <a:pt x="3897" y="720"/>
                  </a:lnTo>
                  <a:lnTo>
                    <a:pt x="3861" y="720"/>
                  </a:lnTo>
                  <a:lnTo>
                    <a:pt x="3816" y="720"/>
                  </a:lnTo>
                  <a:lnTo>
                    <a:pt x="3769" y="720"/>
                  </a:lnTo>
                  <a:lnTo>
                    <a:pt x="3721" y="720"/>
                  </a:lnTo>
                  <a:lnTo>
                    <a:pt x="3667" y="720"/>
                  </a:lnTo>
                  <a:lnTo>
                    <a:pt x="3607" y="720"/>
                  </a:lnTo>
                  <a:lnTo>
                    <a:pt x="3548" y="720"/>
                  </a:lnTo>
                  <a:lnTo>
                    <a:pt x="3481" y="720"/>
                  </a:lnTo>
                  <a:lnTo>
                    <a:pt x="3417" y="720"/>
                  </a:lnTo>
                  <a:lnTo>
                    <a:pt x="3346" y="720"/>
                  </a:lnTo>
                  <a:lnTo>
                    <a:pt x="3275" y="720"/>
                  </a:lnTo>
                  <a:lnTo>
                    <a:pt x="3196" y="720"/>
                  </a:lnTo>
                  <a:lnTo>
                    <a:pt x="3122" y="720"/>
                  </a:lnTo>
                  <a:lnTo>
                    <a:pt x="3042" y="720"/>
                  </a:lnTo>
                  <a:lnTo>
                    <a:pt x="2961" y="720"/>
                  </a:lnTo>
                  <a:lnTo>
                    <a:pt x="2875" y="720"/>
                  </a:lnTo>
                  <a:lnTo>
                    <a:pt x="2795" y="720"/>
                  </a:lnTo>
                  <a:lnTo>
                    <a:pt x="2707" y="720"/>
                  </a:lnTo>
                  <a:lnTo>
                    <a:pt x="2619" y="720"/>
                  </a:lnTo>
                  <a:lnTo>
                    <a:pt x="2531" y="720"/>
                  </a:lnTo>
                  <a:lnTo>
                    <a:pt x="2443" y="720"/>
                  </a:lnTo>
                  <a:lnTo>
                    <a:pt x="2353" y="720"/>
                  </a:lnTo>
                  <a:lnTo>
                    <a:pt x="2262" y="720"/>
                  </a:lnTo>
                  <a:lnTo>
                    <a:pt x="2174" y="720"/>
                  </a:lnTo>
                  <a:lnTo>
                    <a:pt x="2084" y="720"/>
                  </a:lnTo>
                  <a:lnTo>
                    <a:pt x="1989" y="717"/>
                  </a:lnTo>
                  <a:lnTo>
                    <a:pt x="1901" y="717"/>
                  </a:lnTo>
                  <a:lnTo>
                    <a:pt x="1808" y="717"/>
                  </a:lnTo>
                  <a:lnTo>
                    <a:pt x="1720" y="717"/>
                  </a:lnTo>
                  <a:lnTo>
                    <a:pt x="1628" y="717"/>
                  </a:lnTo>
                  <a:lnTo>
                    <a:pt x="1540" y="717"/>
                  </a:lnTo>
                  <a:lnTo>
                    <a:pt x="1452" y="717"/>
                  </a:lnTo>
                  <a:lnTo>
                    <a:pt x="1369" y="717"/>
                  </a:lnTo>
                  <a:lnTo>
                    <a:pt x="1281" y="717"/>
                  </a:lnTo>
                  <a:lnTo>
                    <a:pt x="1200" y="717"/>
                  </a:lnTo>
                  <a:lnTo>
                    <a:pt x="1117" y="717"/>
                  </a:lnTo>
                  <a:lnTo>
                    <a:pt x="1038" y="717"/>
                  </a:lnTo>
                  <a:lnTo>
                    <a:pt x="958" y="717"/>
                  </a:lnTo>
                  <a:lnTo>
                    <a:pt x="884" y="717"/>
                  </a:lnTo>
                  <a:lnTo>
                    <a:pt x="813" y="717"/>
                  </a:lnTo>
                  <a:lnTo>
                    <a:pt x="741" y="717"/>
                  </a:lnTo>
                  <a:lnTo>
                    <a:pt x="672" y="717"/>
                  </a:lnTo>
                  <a:lnTo>
                    <a:pt x="608" y="717"/>
                  </a:lnTo>
                  <a:lnTo>
                    <a:pt x="547" y="717"/>
                  </a:lnTo>
                  <a:lnTo>
                    <a:pt x="487" y="717"/>
                  </a:lnTo>
                  <a:lnTo>
                    <a:pt x="430" y="717"/>
                  </a:lnTo>
                  <a:lnTo>
                    <a:pt x="380" y="717"/>
                  </a:lnTo>
                  <a:lnTo>
                    <a:pt x="333" y="717"/>
                  </a:lnTo>
                  <a:lnTo>
                    <a:pt x="290" y="717"/>
                  </a:lnTo>
                  <a:lnTo>
                    <a:pt x="250" y="717"/>
                  </a:lnTo>
                  <a:lnTo>
                    <a:pt x="214" y="717"/>
                  </a:lnTo>
                  <a:lnTo>
                    <a:pt x="183" y="717"/>
                  </a:lnTo>
                  <a:lnTo>
                    <a:pt x="157" y="717"/>
                  </a:lnTo>
                  <a:lnTo>
                    <a:pt x="135" y="717"/>
                  </a:lnTo>
                  <a:lnTo>
                    <a:pt x="119" y="717"/>
                  </a:lnTo>
                  <a:lnTo>
                    <a:pt x="107" y="717"/>
                  </a:lnTo>
                  <a:lnTo>
                    <a:pt x="105" y="717"/>
                  </a:lnTo>
                  <a:lnTo>
                    <a:pt x="97" y="715"/>
                  </a:lnTo>
                  <a:lnTo>
                    <a:pt x="95" y="710"/>
                  </a:lnTo>
                  <a:lnTo>
                    <a:pt x="90" y="703"/>
                  </a:lnTo>
                  <a:lnTo>
                    <a:pt x="90" y="693"/>
                  </a:lnTo>
                  <a:lnTo>
                    <a:pt x="90" y="679"/>
                  </a:lnTo>
                  <a:lnTo>
                    <a:pt x="90" y="662"/>
                  </a:lnTo>
                  <a:lnTo>
                    <a:pt x="88" y="651"/>
                  </a:lnTo>
                  <a:lnTo>
                    <a:pt x="88" y="641"/>
                  </a:lnTo>
                  <a:lnTo>
                    <a:pt x="88" y="632"/>
                  </a:lnTo>
                  <a:lnTo>
                    <a:pt x="88" y="620"/>
                  </a:lnTo>
                  <a:lnTo>
                    <a:pt x="86" y="608"/>
                  </a:lnTo>
                  <a:lnTo>
                    <a:pt x="86" y="596"/>
                  </a:lnTo>
                  <a:lnTo>
                    <a:pt x="83" y="584"/>
                  </a:lnTo>
                  <a:lnTo>
                    <a:pt x="83" y="572"/>
                  </a:lnTo>
                  <a:lnTo>
                    <a:pt x="81" y="558"/>
                  </a:lnTo>
                  <a:lnTo>
                    <a:pt x="81" y="544"/>
                  </a:lnTo>
                  <a:lnTo>
                    <a:pt x="81" y="532"/>
                  </a:lnTo>
                  <a:lnTo>
                    <a:pt x="81" y="520"/>
                  </a:lnTo>
                  <a:lnTo>
                    <a:pt x="81" y="503"/>
                  </a:lnTo>
                  <a:lnTo>
                    <a:pt x="81" y="489"/>
                  </a:lnTo>
                  <a:lnTo>
                    <a:pt x="81" y="475"/>
                  </a:lnTo>
                  <a:lnTo>
                    <a:pt x="81" y="460"/>
                  </a:lnTo>
                  <a:lnTo>
                    <a:pt x="81" y="446"/>
                  </a:lnTo>
                  <a:lnTo>
                    <a:pt x="81" y="430"/>
                  </a:lnTo>
                  <a:lnTo>
                    <a:pt x="81" y="415"/>
                  </a:lnTo>
                  <a:lnTo>
                    <a:pt x="81" y="403"/>
                  </a:lnTo>
                  <a:lnTo>
                    <a:pt x="81" y="387"/>
                  </a:lnTo>
                  <a:lnTo>
                    <a:pt x="81" y="373"/>
                  </a:lnTo>
                  <a:lnTo>
                    <a:pt x="81" y="356"/>
                  </a:lnTo>
                  <a:lnTo>
                    <a:pt x="81" y="342"/>
                  </a:lnTo>
                  <a:lnTo>
                    <a:pt x="81" y="327"/>
                  </a:lnTo>
                  <a:lnTo>
                    <a:pt x="81" y="316"/>
                  </a:lnTo>
                  <a:lnTo>
                    <a:pt x="81" y="301"/>
                  </a:lnTo>
                  <a:lnTo>
                    <a:pt x="81" y="287"/>
                  </a:lnTo>
                  <a:lnTo>
                    <a:pt x="81" y="273"/>
                  </a:lnTo>
                  <a:lnTo>
                    <a:pt x="81" y="261"/>
                  </a:lnTo>
                  <a:lnTo>
                    <a:pt x="81" y="247"/>
                  </a:lnTo>
                  <a:lnTo>
                    <a:pt x="81" y="235"/>
                  </a:lnTo>
                  <a:lnTo>
                    <a:pt x="81" y="223"/>
                  </a:lnTo>
                  <a:lnTo>
                    <a:pt x="81" y="211"/>
                  </a:lnTo>
                  <a:lnTo>
                    <a:pt x="81" y="204"/>
                  </a:lnTo>
                  <a:lnTo>
                    <a:pt x="81" y="194"/>
                  </a:lnTo>
                  <a:lnTo>
                    <a:pt x="81" y="175"/>
                  </a:lnTo>
                  <a:lnTo>
                    <a:pt x="81" y="163"/>
                  </a:lnTo>
                  <a:lnTo>
                    <a:pt x="81" y="149"/>
                  </a:lnTo>
                  <a:lnTo>
                    <a:pt x="83" y="142"/>
                  </a:lnTo>
                  <a:lnTo>
                    <a:pt x="86" y="125"/>
                  </a:lnTo>
                  <a:lnTo>
                    <a:pt x="90" y="116"/>
                  </a:lnTo>
                  <a:lnTo>
                    <a:pt x="90" y="106"/>
                  </a:lnTo>
                  <a:lnTo>
                    <a:pt x="95" y="102"/>
                  </a:lnTo>
                  <a:lnTo>
                    <a:pt x="100" y="92"/>
                  </a:lnTo>
                  <a:lnTo>
                    <a:pt x="107" y="83"/>
                  </a:lnTo>
                  <a:lnTo>
                    <a:pt x="107" y="73"/>
                  </a:lnTo>
                  <a:lnTo>
                    <a:pt x="105" y="64"/>
                  </a:lnTo>
                  <a:lnTo>
                    <a:pt x="97" y="49"/>
                  </a:lnTo>
                  <a:lnTo>
                    <a:pt x="93" y="35"/>
                  </a:lnTo>
                  <a:lnTo>
                    <a:pt x="86" y="21"/>
                  </a:lnTo>
                  <a:lnTo>
                    <a:pt x="81" y="9"/>
                  </a:lnTo>
                  <a:lnTo>
                    <a:pt x="74" y="2"/>
                  </a:lnTo>
                  <a:lnTo>
                    <a:pt x="74" y="0"/>
                  </a:lnTo>
                  <a:lnTo>
                    <a:pt x="7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solidFill>
                  <a:prstClr val="black"/>
                </a:solidFill>
              </a:endParaRPr>
            </a:p>
          </p:txBody>
        </p:sp>
        <p:sp>
          <p:nvSpPr>
            <p:cNvPr id="17" name="Freeform 16"/>
            <p:cNvSpPr>
              <a:spLocks/>
            </p:cNvSpPr>
            <p:nvPr/>
          </p:nvSpPr>
          <p:spPr bwMode="auto">
            <a:xfrm>
              <a:off x="13335" y="378460"/>
              <a:ext cx="650875" cy="1574165"/>
            </a:xfrm>
            <a:custGeom>
              <a:avLst/>
              <a:gdLst>
                <a:gd name="T0" fmla="*/ 806 w 1025"/>
                <a:gd name="T1" fmla="*/ 2163 h 2479"/>
                <a:gd name="T2" fmla="*/ 718 w 1025"/>
                <a:gd name="T3" fmla="*/ 2303 h 2479"/>
                <a:gd name="T4" fmla="*/ 651 w 1025"/>
                <a:gd name="T5" fmla="*/ 2391 h 2479"/>
                <a:gd name="T6" fmla="*/ 523 w 1025"/>
                <a:gd name="T7" fmla="*/ 2398 h 2479"/>
                <a:gd name="T8" fmla="*/ 409 w 1025"/>
                <a:gd name="T9" fmla="*/ 2389 h 2479"/>
                <a:gd name="T10" fmla="*/ 364 w 1025"/>
                <a:gd name="T11" fmla="*/ 2305 h 2479"/>
                <a:gd name="T12" fmla="*/ 364 w 1025"/>
                <a:gd name="T13" fmla="*/ 2165 h 2479"/>
                <a:gd name="T14" fmla="*/ 364 w 1025"/>
                <a:gd name="T15" fmla="*/ 2027 h 2479"/>
                <a:gd name="T16" fmla="*/ 362 w 1025"/>
                <a:gd name="T17" fmla="*/ 1904 h 2479"/>
                <a:gd name="T18" fmla="*/ 362 w 1025"/>
                <a:gd name="T19" fmla="*/ 1742 h 2479"/>
                <a:gd name="T20" fmla="*/ 362 w 1025"/>
                <a:gd name="T21" fmla="*/ 1554 h 2479"/>
                <a:gd name="T22" fmla="*/ 362 w 1025"/>
                <a:gd name="T23" fmla="*/ 1369 h 2479"/>
                <a:gd name="T24" fmla="*/ 362 w 1025"/>
                <a:gd name="T25" fmla="*/ 1224 h 2479"/>
                <a:gd name="T26" fmla="*/ 359 w 1025"/>
                <a:gd name="T27" fmla="*/ 1143 h 2479"/>
                <a:gd name="T28" fmla="*/ 233 w 1025"/>
                <a:gd name="T29" fmla="*/ 1077 h 2479"/>
                <a:gd name="T30" fmla="*/ 117 w 1025"/>
                <a:gd name="T31" fmla="*/ 934 h 2479"/>
                <a:gd name="T32" fmla="*/ 91 w 1025"/>
                <a:gd name="T33" fmla="*/ 813 h 2479"/>
                <a:gd name="T34" fmla="*/ 105 w 1025"/>
                <a:gd name="T35" fmla="*/ 678 h 2479"/>
                <a:gd name="T36" fmla="*/ 162 w 1025"/>
                <a:gd name="T37" fmla="*/ 537 h 2479"/>
                <a:gd name="T38" fmla="*/ 243 w 1025"/>
                <a:gd name="T39" fmla="*/ 400 h 2479"/>
                <a:gd name="T40" fmla="*/ 340 w 1025"/>
                <a:gd name="T41" fmla="*/ 278 h 2479"/>
                <a:gd name="T42" fmla="*/ 440 w 1025"/>
                <a:gd name="T43" fmla="*/ 181 h 2479"/>
                <a:gd name="T44" fmla="*/ 590 w 1025"/>
                <a:gd name="T45" fmla="*/ 88 h 2479"/>
                <a:gd name="T46" fmla="*/ 725 w 1025"/>
                <a:gd name="T47" fmla="*/ 84 h 2479"/>
                <a:gd name="T48" fmla="*/ 846 w 1025"/>
                <a:gd name="T49" fmla="*/ 141 h 2479"/>
                <a:gd name="T50" fmla="*/ 911 w 1025"/>
                <a:gd name="T51" fmla="*/ 269 h 2479"/>
                <a:gd name="T52" fmla="*/ 925 w 1025"/>
                <a:gd name="T53" fmla="*/ 400 h 2479"/>
                <a:gd name="T54" fmla="*/ 934 w 1025"/>
                <a:gd name="T55" fmla="*/ 552 h 2479"/>
                <a:gd name="T56" fmla="*/ 937 w 1025"/>
                <a:gd name="T57" fmla="*/ 735 h 2479"/>
                <a:gd name="T58" fmla="*/ 1015 w 1025"/>
                <a:gd name="T59" fmla="*/ 827 h 2479"/>
                <a:gd name="T60" fmla="*/ 1020 w 1025"/>
                <a:gd name="T61" fmla="*/ 706 h 2479"/>
                <a:gd name="T62" fmla="*/ 1025 w 1025"/>
                <a:gd name="T63" fmla="*/ 594 h 2479"/>
                <a:gd name="T64" fmla="*/ 1020 w 1025"/>
                <a:gd name="T65" fmla="*/ 464 h 2479"/>
                <a:gd name="T66" fmla="*/ 1008 w 1025"/>
                <a:gd name="T67" fmla="*/ 331 h 2479"/>
                <a:gd name="T68" fmla="*/ 984 w 1025"/>
                <a:gd name="T69" fmla="*/ 207 h 2479"/>
                <a:gd name="T70" fmla="*/ 911 w 1025"/>
                <a:gd name="T71" fmla="*/ 76 h 2479"/>
                <a:gd name="T72" fmla="*/ 744 w 1025"/>
                <a:gd name="T73" fmla="*/ 5 h 2479"/>
                <a:gd name="T74" fmla="*/ 566 w 1025"/>
                <a:gd name="T75" fmla="*/ 15 h 2479"/>
                <a:gd name="T76" fmla="*/ 426 w 1025"/>
                <a:gd name="T77" fmla="*/ 74 h 2479"/>
                <a:gd name="T78" fmla="*/ 297 w 1025"/>
                <a:gd name="T79" fmla="*/ 193 h 2479"/>
                <a:gd name="T80" fmla="*/ 202 w 1025"/>
                <a:gd name="T81" fmla="*/ 312 h 2479"/>
                <a:gd name="T82" fmla="*/ 110 w 1025"/>
                <a:gd name="T83" fmla="*/ 445 h 2479"/>
                <a:gd name="T84" fmla="*/ 41 w 1025"/>
                <a:gd name="T85" fmla="*/ 585 h 2479"/>
                <a:gd name="T86" fmla="*/ 3 w 1025"/>
                <a:gd name="T87" fmla="*/ 716 h 2479"/>
                <a:gd name="T88" fmla="*/ 10 w 1025"/>
                <a:gd name="T89" fmla="*/ 882 h 2479"/>
                <a:gd name="T90" fmla="*/ 60 w 1025"/>
                <a:gd name="T91" fmla="*/ 1022 h 2479"/>
                <a:gd name="T92" fmla="*/ 179 w 1025"/>
                <a:gd name="T93" fmla="*/ 1143 h 2479"/>
                <a:gd name="T94" fmla="*/ 276 w 1025"/>
                <a:gd name="T95" fmla="*/ 1196 h 2479"/>
                <a:gd name="T96" fmla="*/ 276 w 1025"/>
                <a:gd name="T97" fmla="*/ 1305 h 2479"/>
                <a:gd name="T98" fmla="*/ 276 w 1025"/>
                <a:gd name="T99" fmla="*/ 1516 h 2479"/>
                <a:gd name="T100" fmla="*/ 283 w 1025"/>
                <a:gd name="T101" fmla="*/ 1792 h 2479"/>
                <a:gd name="T102" fmla="*/ 283 w 1025"/>
                <a:gd name="T103" fmla="*/ 2065 h 2479"/>
                <a:gd name="T104" fmla="*/ 286 w 1025"/>
                <a:gd name="T105" fmla="*/ 2291 h 2479"/>
                <a:gd name="T106" fmla="*/ 290 w 1025"/>
                <a:gd name="T107" fmla="*/ 2422 h 2479"/>
                <a:gd name="T108" fmla="*/ 381 w 1025"/>
                <a:gd name="T109" fmla="*/ 2472 h 2479"/>
                <a:gd name="T110" fmla="*/ 507 w 1025"/>
                <a:gd name="T111" fmla="*/ 2479 h 2479"/>
                <a:gd name="T112" fmla="*/ 621 w 1025"/>
                <a:gd name="T113" fmla="*/ 2479 h 2479"/>
                <a:gd name="T114" fmla="*/ 735 w 1025"/>
                <a:gd name="T115" fmla="*/ 2455 h 2479"/>
                <a:gd name="T116" fmla="*/ 806 w 1025"/>
                <a:gd name="T117" fmla="*/ 2339 h 2479"/>
                <a:gd name="T118" fmla="*/ 901 w 1025"/>
                <a:gd name="T119" fmla="*/ 2189 h 2479"/>
                <a:gd name="T120" fmla="*/ 863 w 1025"/>
                <a:gd name="T121" fmla="*/ 2082 h 2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25" h="2479">
                  <a:moveTo>
                    <a:pt x="863" y="2082"/>
                  </a:moveTo>
                  <a:lnTo>
                    <a:pt x="858" y="2084"/>
                  </a:lnTo>
                  <a:lnTo>
                    <a:pt x="853" y="2094"/>
                  </a:lnTo>
                  <a:lnTo>
                    <a:pt x="846" y="2099"/>
                  </a:lnTo>
                  <a:lnTo>
                    <a:pt x="842" y="2108"/>
                  </a:lnTo>
                  <a:lnTo>
                    <a:pt x="837" y="2118"/>
                  </a:lnTo>
                  <a:lnTo>
                    <a:pt x="832" y="2130"/>
                  </a:lnTo>
                  <a:lnTo>
                    <a:pt x="823" y="2139"/>
                  </a:lnTo>
                  <a:lnTo>
                    <a:pt x="815" y="2151"/>
                  </a:lnTo>
                  <a:lnTo>
                    <a:pt x="806" y="2163"/>
                  </a:lnTo>
                  <a:lnTo>
                    <a:pt x="799" y="2179"/>
                  </a:lnTo>
                  <a:lnTo>
                    <a:pt x="789" y="2191"/>
                  </a:lnTo>
                  <a:lnTo>
                    <a:pt x="782" y="2206"/>
                  </a:lnTo>
                  <a:lnTo>
                    <a:pt x="773" y="2220"/>
                  </a:lnTo>
                  <a:lnTo>
                    <a:pt x="766" y="2236"/>
                  </a:lnTo>
                  <a:lnTo>
                    <a:pt x="754" y="2248"/>
                  </a:lnTo>
                  <a:lnTo>
                    <a:pt x="744" y="2263"/>
                  </a:lnTo>
                  <a:lnTo>
                    <a:pt x="735" y="2277"/>
                  </a:lnTo>
                  <a:lnTo>
                    <a:pt x="728" y="2291"/>
                  </a:lnTo>
                  <a:lnTo>
                    <a:pt x="718" y="2303"/>
                  </a:lnTo>
                  <a:lnTo>
                    <a:pt x="711" y="2317"/>
                  </a:lnTo>
                  <a:lnTo>
                    <a:pt x="701" y="2327"/>
                  </a:lnTo>
                  <a:lnTo>
                    <a:pt x="694" y="2341"/>
                  </a:lnTo>
                  <a:lnTo>
                    <a:pt x="685" y="2348"/>
                  </a:lnTo>
                  <a:lnTo>
                    <a:pt x="678" y="2358"/>
                  </a:lnTo>
                  <a:lnTo>
                    <a:pt x="673" y="2365"/>
                  </a:lnTo>
                  <a:lnTo>
                    <a:pt x="670" y="2374"/>
                  </a:lnTo>
                  <a:lnTo>
                    <a:pt x="661" y="2386"/>
                  </a:lnTo>
                  <a:lnTo>
                    <a:pt x="656" y="2391"/>
                  </a:lnTo>
                  <a:lnTo>
                    <a:pt x="651" y="2391"/>
                  </a:lnTo>
                  <a:lnTo>
                    <a:pt x="644" y="2391"/>
                  </a:lnTo>
                  <a:lnTo>
                    <a:pt x="632" y="2393"/>
                  </a:lnTo>
                  <a:lnTo>
                    <a:pt x="621" y="2396"/>
                  </a:lnTo>
                  <a:lnTo>
                    <a:pt x="606" y="2396"/>
                  </a:lnTo>
                  <a:lnTo>
                    <a:pt x="590" y="2398"/>
                  </a:lnTo>
                  <a:lnTo>
                    <a:pt x="573" y="2398"/>
                  </a:lnTo>
                  <a:lnTo>
                    <a:pt x="556" y="2398"/>
                  </a:lnTo>
                  <a:lnTo>
                    <a:pt x="545" y="2398"/>
                  </a:lnTo>
                  <a:lnTo>
                    <a:pt x="533" y="2398"/>
                  </a:lnTo>
                  <a:lnTo>
                    <a:pt x="523" y="2398"/>
                  </a:lnTo>
                  <a:lnTo>
                    <a:pt x="511" y="2398"/>
                  </a:lnTo>
                  <a:lnTo>
                    <a:pt x="499" y="2396"/>
                  </a:lnTo>
                  <a:lnTo>
                    <a:pt x="490" y="2396"/>
                  </a:lnTo>
                  <a:lnTo>
                    <a:pt x="478" y="2396"/>
                  </a:lnTo>
                  <a:lnTo>
                    <a:pt x="469" y="2396"/>
                  </a:lnTo>
                  <a:lnTo>
                    <a:pt x="454" y="2393"/>
                  </a:lnTo>
                  <a:lnTo>
                    <a:pt x="445" y="2391"/>
                  </a:lnTo>
                  <a:lnTo>
                    <a:pt x="430" y="2391"/>
                  </a:lnTo>
                  <a:lnTo>
                    <a:pt x="419" y="2391"/>
                  </a:lnTo>
                  <a:lnTo>
                    <a:pt x="409" y="2389"/>
                  </a:lnTo>
                  <a:lnTo>
                    <a:pt x="397" y="2386"/>
                  </a:lnTo>
                  <a:lnTo>
                    <a:pt x="388" y="2384"/>
                  </a:lnTo>
                  <a:lnTo>
                    <a:pt x="376" y="2381"/>
                  </a:lnTo>
                  <a:lnTo>
                    <a:pt x="371" y="2377"/>
                  </a:lnTo>
                  <a:lnTo>
                    <a:pt x="371" y="2367"/>
                  </a:lnTo>
                  <a:lnTo>
                    <a:pt x="366" y="2355"/>
                  </a:lnTo>
                  <a:lnTo>
                    <a:pt x="366" y="2339"/>
                  </a:lnTo>
                  <a:lnTo>
                    <a:pt x="364" y="2327"/>
                  </a:lnTo>
                  <a:lnTo>
                    <a:pt x="364" y="2317"/>
                  </a:lnTo>
                  <a:lnTo>
                    <a:pt x="364" y="2305"/>
                  </a:lnTo>
                  <a:lnTo>
                    <a:pt x="364" y="2293"/>
                  </a:lnTo>
                  <a:lnTo>
                    <a:pt x="364" y="2279"/>
                  </a:lnTo>
                  <a:lnTo>
                    <a:pt x="364" y="2267"/>
                  </a:lnTo>
                  <a:lnTo>
                    <a:pt x="364" y="2253"/>
                  </a:lnTo>
                  <a:lnTo>
                    <a:pt x="364" y="2241"/>
                  </a:lnTo>
                  <a:lnTo>
                    <a:pt x="364" y="2225"/>
                  </a:lnTo>
                  <a:lnTo>
                    <a:pt x="364" y="2210"/>
                  </a:lnTo>
                  <a:lnTo>
                    <a:pt x="364" y="2196"/>
                  </a:lnTo>
                  <a:lnTo>
                    <a:pt x="364" y="2179"/>
                  </a:lnTo>
                  <a:lnTo>
                    <a:pt x="364" y="2165"/>
                  </a:lnTo>
                  <a:lnTo>
                    <a:pt x="364" y="2151"/>
                  </a:lnTo>
                  <a:lnTo>
                    <a:pt x="364" y="2137"/>
                  </a:lnTo>
                  <a:lnTo>
                    <a:pt x="364" y="2122"/>
                  </a:lnTo>
                  <a:lnTo>
                    <a:pt x="364" y="2106"/>
                  </a:lnTo>
                  <a:lnTo>
                    <a:pt x="364" y="2092"/>
                  </a:lnTo>
                  <a:lnTo>
                    <a:pt x="364" y="2077"/>
                  </a:lnTo>
                  <a:lnTo>
                    <a:pt x="364" y="2065"/>
                  </a:lnTo>
                  <a:lnTo>
                    <a:pt x="364" y="2051"/>
                  </a:lnTo>
                  <a:lnTo>
                    <a:pt x="364" y="2039"/>
                  </a:lnTo>
                  <a:lnTo>
                    <a:pt x="364" y="2027"/>
                  </a:lnTo>
                  <a:lnTo>
                    <a:pt x="364" y="2018"/>
                  </a:lnTo>
                  <a:lnTo>
                    <a:pt x="362" y="2004"/>
                  </a:lnTo>
                  <a:lnTo>
                    <a:pt x="362" y="1987"/>
                  </a:lnTo>
                  <a:lnTo>
                    <a:pt x="362" y="1977"/>
                  </a:lnTo>
                  <a:lnTo>
                    <a:pt x="362" y="1968"/>
                  </a:lnTo>
                  <a:lnTo>
                    <a:pt x="362" y="1956"/>
                  </a:lnTo>
                  <a:lnTo>
                    <a:pt x="362" y="1947"/>
                  </a:lnTo>
                  <a:lnTo>
                    <a:pt x="362" y="1932"/>
                  </a:lnTo>
                  <a:lnTo>
                    <a:pt x="362" y="1920"/>
                  </a:lnTo>
                  <a:lnTo>
                    <a:pt x="362" y="1904"/>
                  </a:lnTo>
                  <a:lnTo>
                    <a:pt x="362" y="1892"/>
                  </a:lnTo>
                  <a:lnTo>
                    <a:pt x="362" y="1878"/>
                  </a:lnTo>
                  <a:lnTo>
                    <a:pt x="362" y="1863"/>
                  </a:lnTo>
                  <a:lnTo>
                    <a:pt x="362" y="1847"/>
                  </a:lnTo>
                  <a:lnTo>
                    <a:pt x="362" y="1833"/>
                  </a:lnTo>
                  <a:lnTo>
                    <a:pt x="362" y="1813"/>
                  </a:lnTo>
                  <a:lnTo>
                    <a:pt x="362" y="1797"/>
                  </a:lnTo>
                  <a:lnTo>
                    <a:pt x="362" y="1778"/>
                  </a:lnTo>
                  <a:lnTo>
                    <a:pt x="362" y="1761"/>
                  </a:lnTo>
                  <a:lnTo>
                    <a:pt x="362" y="1742"/>
                  </a:lnTo>
                  <a:lnTo>
                    <a:pt x="362" y="1726"/>
                  </a:lnTo>
                  <a:lnTo>
                    <a:pt x="362" y="1707"/>
                  </a:lnTo>
                  <a:lnTo>
                    <a:pt x="362" y="1690"/>
                  </a:lnTo>
                  <a:lnTo>
                    <a:pt x="362" y="1669"/>
                  </a:lnTo>
                  <a:lnTo>
                    <a:pt x="362" y="1652"/>
                  </a:lnTo>
                  <a:lnTo>
                    <a:pt x="362" y="1631"/>
                  </a:lnTo>
                  <a:lnTo>
                    <a:pt x="362" y="1614"/>
                  </a:lnTo>
                  <a:lnTo>
                    <a:pt x="362" y="1593"/>
                  </a:lnTo>
                  <a:lnTo>
                    <a:pt x="362" y="1573"/>
                  </a:lnTo>
                  <a:lnTo>
                    <a:pt x="362" y="1554"/>
                  </a:lnTo>
                  <a:lnTo>
                    <a:pt x="362" y="1538"/>
                  </a:lnTo>
                  <a:lnTo>
                    <a:pt x="362" y="1516"/>
                  </a:lnTo>
                  <a:lnTo>
                    <a:pt x="362" y="1500"/>
                  </a:lnTo>
                  <a:lnTo>
                    <a:pt x="362" y="1478"/>
                  </a:lnTo>
                  <a:lnTo>
                    <a:pt x="362" y="1459"/>
                  </a:lnTo>
                  <a:lnTo>
                    <a:pt x="362" y="1440"/>
                  </a:lnTo>
                  <a:lnTo>
                    <a:pt x="362" y="1421"/>
                  </a:lnTo>
                  <a:lnTo>
                    <a:pt x="362" y="1405"/>
                  </a:lnTo>
                  <a:lnTo>
                    <a:pt x="362" y="1388"/>
                  </a:lnTo>
                  <a:lnTo>
                    <a:pt x="362" y="1369"/>
                  </a:lnTo>
                  <a:lnTo>
                    <a:pt x="362" y="1353"/>
                  </a:lnTo>
                  <a:lnTo>
                    <a:pt x="362" y="1338"/>
                  </a:lnTo>
                  <a:lnTo>
                    <a:pt x="362" y="1322"/>
                  </a:lnTo>
                  <a:lnTo>
                    <a:pt x="362" y="1305"/>
                  </a:lnTo>
                  <a:lnTo>
                    <a:pt x="362" y="1291"/>
                  </a:lnTo>
                  <a:lnTo>
                    <a:pt x="362" y="1276"/>
                  </a:lnTo>
                  <a:lnTo>
                    <a:pt x="362" y="1265"/>
                  </a:lnTo>
                  <a:lnTo>
                    <a:pt x="362" y="1248"/>
                  </a:lnTo>
                  <a:lnTo>
                    <a:pt x="362" y="1236"/>
                  </a:lnTo>
                  <a:lnTo>
                    <a:pt x="362" y="1224"/>
                  </a:lnTo>
                  <a:lnTo>
                    <a:pt x="362" y="1212"/>
                  </a:lnTo>
                  <a:lnTo>
                    <a:pt x="362" y="1200"/>
                  </a:lnTo>
                  <a:lnTo>
                    <a:pt x="362" y="1191"/>
                  </a:lnTo>
                  <a:lnTo>
                    <a:pt x="362" y="1181"/>
                  </a:lnTo>
                  <a:lnTo>
                    <a:pt x="362" y="1177"/>
                  </a:lnTo>
                  <a:lnTo>
                    <a:pt x="362" y="1160"/>
                  </a:lnTo>
                  <a:lnTo>
                    <a:pt x="362" y="1151"/>
                  </a:lnTo>
                  <a:lnTo>
                    <a:pt x="362" y="1143"/>
                  </a:lnTo>
                  <a:lnTo>
                    <a:pt x="364" y="1143"/>
                  </a:lnTo>
                  <a:lnTo>
                    <a:pt x="359" y="1143"/>
                  </a:lnTo>
                  <a:lnTo>
                    <a:pt x="350" y="1139"/>
                  </a:lnTo>
                  <a:lnTo>
                    <a:pt x="333" y="1134"/>
                  </a:lnTo>
                  <a:lnTo>
                    <a:pt x="316" y="1127"/>
                  </a:lnTo>
                  <a:lnTo>
                    <a:pt x="307" y="1120"/>
                  </a:lnTo>
                  <a:lnTo>
                    <a:pt x="295" y="1115"/>
                  </a:lnTo>
                  <a:lnTo>
                    <a:pt x="283" y="1108"/>
                  </a:lnTo>
                  <a:lnTo>
                    <a:pt x="271" y="1103"/>
                  </a:lnTo>
                  <a:lnTo>
                    <a:pt x="259" y="1093"/>
                  </a:lnTo>
                  <a:lnTo>
                    <a:pt x="245" y="1086"/>
                  </a:lnTo>
                  <a:lnTo>
                    <a:pt x="233" y="1077"/>
                  </a:lnTo>
                  <a:lnTo>
                    <a:pt x="221" y="1070"/>
                  </a:lnTo>
                  <a:lnTo>
                    <a:pt x="207" y="1055"/>
                  </a:lnTo>
                  <a:lnTo>
                    <a:pt x="195" y="1046"/>
                  </a:lnTo>
                  <a:lnTo>
                    <a:pt x="181" y="1032"/>
                  </a:lnTo>
                  <a:lnTo>
                    <a:pt x="171" y="1020"/>
                  </a:lnTo>
                  <a:lnTo>
                    <a:pt x="157" y="1003"/>
                  </a:lnTo>
                  <a:lnTo>
                    <a:pt x="145" y="989"/>
                  </a:lnTo>
                  <a:lnTo>
                    <a:pt x="136" y="972"/>
                  </a:lnTo>
                  <a:lnTo>
                    <a:pt x="129" y="956"/>
                  </a:lnTo>
                  <a:lnTo>
                    <a:pt x="117" y="934"/>
                  </a:lnTo>
                  <a:lnTo>
                    <a:pt x="110" y="918"/>
                  </a:lnTo>
                  <a:lnTo>
                    <a:pt x="105" y="906"/>
                  </a:lnTo>
                  <a:lnTo>
                    <a:pt x="105" y="894"/>
                  </a:lnTo>
                  <a:lnTo>
                    <a:pt x="100" y="884"/>
                  </a:lnTo>
                  <a:lnTo>
                    <a:pt x="98" y="875"/>
                  </a:lnTo>
                  <a:lnTo>
                    <a:pt x="95" y="861"/>
                  </a:lnTo>
                  <a:lnTo>
                    <a:pt x="93" y="851"/>
                  </a:lnTo>
                  <a:lnTo>
                    <a:pt x="93" y="837"/>
                  </a:lnTo>
                  <a:lnTo>
                    <a:pt x="93" y="827"/>
                  </a:lnTo>
                  <a:lnTo>
                    <a:pt x="91" y="813"/>
                  </a:lnTo>
                  <a:lnTo>
                    <a:pt x="91" y="801"/>
                  </a:lnTo>
                  <a:lnTo>
                    <a:pt x="91" y="787"/>
                  </a:lnTo>
                  <a:lnTo>
                    <a:pt x="93" y="777"/>
                  </a:lnTo>
                  <a:lnTo>
                    <a:pt x="93" y="763"/>
                  </a:lnTo>
                  <a:lnTo>
                    <a:pt x="93" y="747"/>
                  </a:lnTo>
                  <a:lnTo>
                    <a:pt x="95" y="732"/>
                  </a:lnTo>
                  <a:lnTo>
                    <a:pt x="98" y="720"/>
                  </a:lnTo>
                  <a:lnTo>
                    <a:pt x="98" y="706"/>
                  </a:lnTo>
                  <a:lnTo>
                    <a:pt x="103" y="692"/>
                  </a:lnTo>
                  <a:lnTo>
                    <a:pt x="105" y="678"/>
                  </a:lnTo>
                  <a:lnTo>
                    <a:pt x="110" y="666"/>
                  </a:lnTo>
                  <a:lnTo>
                    <a:pt x="114" y="649"/>
                  </a:lnTo>
                  <a:lnTo>
                    <a:pt x="117" y="635"/>
                  </a:lnTo>
                  <a:lnTo>
                    <a:pt x="122" y="621"/>
                  </a:lnTo>
                  <a:lnTo>
                    <a:pt x="131" y="609"/>
                  </a:lnTo>
                  <a:lnTo>
                    <a:pt x="136" y="592"/>
                  </a:lnTo>
                  <a:lnTo>
                    <a:pt x="141" y="580"/>
                  </a:lnTo>
                  <a:lnTo>
                    <a:pt x="148" y="566"/>
                  </a:lnTo>
                  <a:lnTo>
                    <a:pt x="155" y="552"/>
                  </a:lnTo>
                  <a:lnTo>
                    <a:pt x="162" y="537"/>
                  </a:lnTo>
                  <a:lnTo>
                    <a:pt x="169" y="523"/>
                  </a:lnTo>
                  <a:lnTo>
                    <a:pt x="176" y="509"/>
                  </a:lnTo>
                  <a:lnTo>
                    <a:pt x="183" y="495"/>
                  </a:lnTo>
                  <a:lnTo>
                    <a:pt x="190" y="480"/>
                  </a:lnTo>
                  <a:lnTo>
                    <a:pt x="200" y="469"/>
                  </a:lnTo>
                  <a:lnTo>
                    <a:pt x="207" y="454"/>
                  </a:lnTo>
                  <a:lnTo>
                    <a:pt x="219" y="440"/>
                  </a:lnTo>
                  <a:lnTo>
                    <a:pt x="226" y="426"/>
                  </a:lnTo>
                  <a:lnTo>
                    <a:pt x="236" y="414"/>
                  </a:lnTo>
                  <a:lnTo>
                    <a:pt x="243" y="400"/>
                  </a:lnTo>
                  <a:lnTo>
                    <a:pt x="252" y="388"/>
                  </a:lnTo>
                  <a:lnTo>
                    <a:pt x="262" y="374"/>
                  </a:lnTo>
                  <a:lnTo>
                    <a:pt x="271" y="362"/>
                  </a:lnTo>
                  <a:lnTo>
                    <a:pt x="283" y="350"/>
                  </a:lnTo>
                  <a:lnTo>
                    <a:pt x="293" y="340"/>
                  </a:lnTo>
                  <a:lnTo>
                    <a:pt x="302" y="326"/>
                  </a:lnTo>
                  <a:lnTo>
                    <a:pt x="312" y="314"/>
                  </a:lnTo>
                  <a:lnTo>
                    <a:pt x="321" y="302"/>
                  </a:lnTo>
                  <a:lnTo>
                    <a:pt x="331" y="290"/>
                  </a:lnTo>
                  <a:lnTo>
                    <a:pt x="340" y="278"/>
                  </a:lnTo>
                  <a:lnTo>
                    <a:pt x="350" y="269"/>
                  </a:lnTo>
                  <a:lnTo>
                    <a:pt x="362" y="257"/>
                  </a:lnTo>
                  <a:lnTo>
                    <a:pt x="371" y="248"/>
                  </a:lnTo>
                  <a:lnTo>
                    <a:pt x="381" y="238"/>
                  </a:lnTo>
                  <a:lnTo>
                    <a:pt x="390" y="226"/>
                  </a:lnTo>
                  <a:lnTo>
                    <a:pt x="400" y="214"/>
                  </a:lnTo>
                  <a:lnTo>
                    <a:pt x="411" y="207"/>
                  </a:lnTo>
                  <a:lnTo>
                    <a:pt x="419" y="198"/>
                  </a:lnTo>
                  <a:lnTo>
                    <a:pt x="430" y="188"/>
                  </a:lnTo>
                  <a:lnTo>
                    <a:pt x="440" y="181"/>
                  </a:lnTo>
                  <a:lnTo>
                    <a:pt x="452" y="172"/>
                  </a:lnTo>
                  <a:lnTo>
                    <a:pt x="469" y="155"/>
                  </a:lnTo>
                  <a:lnTo>
                    <a:pt x="485" y="141"/>
                  </a:lnTo>
                  <a:lnTo>
                    <a:pt x="502" y="129"/>
                  </a:lnTo>
                  <a:lnTo>
                    <a:pt x="521" y="119"/>
                  </a:lnTo>
                  <a:lnTo>
                    <a:pt x="535" y="107"/>
                  </a:lnTo>
                  <a:lnTo>
                    <a:pt x="552" y="103"/>
                  </a:lnTo>
                  <a:lnTo>
                    <a:pt x="566" y="95"/>
                  </a:lnTo>
                  <a:lnTo>
                    <a:pt x="580" y="93"/>
                  </a:lnTo>
                  <a:lnTo>
                    <a:pt x="590" y="88"/>
                  </a:lnTo>
                  <a:lnTo>
                    <a:pt x="604" y="86"/>
                  </a:lnTo>
                  <a:lnTo>
                    <a:pt x="616" y="84"/>
                  </a:lnTo>
                  <a:lnTo>
                    <a:pt x="630" y="84"/>
                  </a:lnTo>
                  <a:lnTo>
                    <a:pt x="644" y="81"/>
                  </a:lnTo>
                  <a:lnTo>
                    <a:pt x="659" y="79"/>
                  </a:lnTo>
                  <a:lnTo>
                    <a:pt x="670" y="79"/>
                  </a:lnTo>
                  <a:lnTo>
                    <a:pt x="685" y="81"/>
                  </a:lnTo>
                  <a:lnTo>
                    <a:pt x="699" y="81"/>
                  </a:lnTo>
                  <a:lnTo>
                    <a:pt x="711" y="81"/>
                  </a:lnTo>
                  <a:lnTo>
                    <a:pt x="725" y="84"/>
                  </a:lnTo>
                  <a:lnTo>
                    <a:pt x="739" y="86"/>
                  </a:lnTo>
                  <a:lnTo>
                    <a:pt x="751" y="91"/>
                  </a:lnTo>
                  <a:lnTo>
                    <a:pt x="766" y="93"/>
                  </a:lnTo>
                  <a:lnTo>
                    <a:pt x="777" y="100"/>
                  </a:lnTo>
                  <a:lnTo>
                    <a:pt x="792" y="105"/>
                  </a:lnTo>
                  <a:lnTo>
                    <a:pt x="804" y="110"/>
                  </a:lnTo>
                  <a:lnTo>
                    <a:pt x="815" y="117"/>
                  </a:lnTo>
                  <a:lnTo>
                    <a:pt x="825" y="124"/>
                  </a:lnTo>
                  <a:lnTo>
                    <a:pt x="837" y="131"/>
                  </a:lnTo>
                  <a:lnTo>
                    <a:pt x="846" y="141"/>
                  </a:lnTo>
                  <a:lnTo>
                    <a:pt x="856" y="150"/>
                  </a:lnTo>
                  <a:lnTo>
                    <a:pt x="865" y="162"/>
                  </a:lnTo>
                  <a:lnTo>
                    <a:pt x="875" y="174"/>
                  </a:lnTo>
                  <a:lnTo>
                    <a:pt x="882" y="186"/>
                  </a:lnTo>
                  <a:lnTo>
                    <a:pt x="889" y="200"/>
                  </a:lnTo>
                  <a:lnTo>
                    <a:pt x="894" y="212"/>
                  </a:lnTo>
                  <a:lnTo>
                    <a:pt x="903" y="229"/>
                  </a:lnTo>
                  <a:lnTo>
                    <a:pt x="906" y="245"/>
                  </a:lnTo>
                  <a:lnTo>
                    <a:pt x="911" y="262"/>
                  </a:lnTo>
                  <a:lnTo>
                    <a:pt x="911" y="269"/>
                  </a:lnTo>
                  <a:lnTo>
                    <a:pt x="915" y="278"/>
                  </a:lnTo>
                  <a:lnTo>
                    <a:pt x="915" y="290"/>
                  </a:lnTo>
                  <a:lnTo>
                    <a:pt x="920" y="302"/>
                  </a:lnTo>
                  <a:lnTo>
                    <a:pt x="920" y="319"/>
                  </a:lnTo>
                  <a:lnTo>
                    <a:pt x="920" y="340"/>
                  </a:lnTo>
                  <a:lnTo>
                    <a:pt x="920" y="350"/>
                  </a:lnTo>
                  <a:lnTo>
                    <a:pt x="922" y="359"/>
                  </a:lnTo>
                  <a:lnTo>
                    <a:pt x="922" y="369"/>
                  </a:lnTo>
                  <a:lnTo>
                    <a:pt x="925" y="381"/>
                  </a:lnTo>
                  <a:lnTo>
                    <a:pt x="925" y="400"/>
                  </a:lnTo>
                  <a:lnTo>
                    <a:pt x="927" y="419"/>
                  </a:lnTo>
                  <a:lnTo>
                    <a:pt x="927" y="428"/>
                  </a:lnTo>
                  <a:lnTo>
                    <a:pt x="927" y="438"/>
                  </a:lnTo>
                  <a:lnTo>
                    <a:pt x="927" y="447"/>
                  </a:lnTo>
                  <a:lnTo>
                    <a:pt x="930" y="459"/>
                  </a:lnTo>
                  <a:lnTo>
                    <a:pt x="930" y="478"/>
                  </a:lnTo>
                  <a:lnTo>
                    <a:pt x="932" y="495"/>
                  </a:lnTo>
                  <a:lnTo>
                    <a:pt x="932" y="514"/>
                  </a:lnTo>
                  <a:lnTo>
                    <a:pt x="934" y="535"/>
                  </a:lnTo>
                  <a:lnTo>
                    <a:pt x="934" y="552"/>
                  </a:lnTo>
                  <a:lnTo>
                    <a:pt x="937" y="573"/>
                  </a:lnTo>
                  <a:lnTo>
                    <a:pt x="937" y="592"/>
                  </a:lnTo>
                  <a:lnTo>
                    <a:pt x="937" y="611"/>
                  </a:lnTo>
                  <a:lnTo>
                    <a:pt x="937" y="628"/>
                  </a:lnTo>
                  <a:lnTo>
                    <a:pt x="937" y="647"/>
                  </a:lnTo>
                  <a:lnTo>
                    <a:pt x="937" y="666"/>
                  </a:lnTo>
                  <a:lnTo>
                    <a:pt x="937" y="682"/>
                  </a:lnTo>
                  <a:lnTo>
                    <a:pt x="937" y="699"/>
                  </a:lnTo>
                  <a:lnTo>
                    <a:pt x="937" y="718"/>
                  </a:lnTo>
                  <a:lnTo>
                    <a:pt x="937" y="735"/>
                  </a:lnTo>
                  <a:lnTo>
                    <a:pt x="937" y="754"/>
                  </a:lnTo>
                  <a:lnTo>
                    <a:pt x="934" y="770"/>
                  </a:lnTo>
                  <a:lnTo>
                    <a:pt x="934" y="787"/>
                  </a:lnTo>
                  <a:lnTo>
                    <a:pt x="932" y="804"/>
                  </a:lnTo>
                  <a:lnTo>
                    <a:pt x="932" y="820"/>
                  </a:lnTo>
                  <a:lnTo>
                    <a:pt x="930" y="834"/>
                  </a:lnTo>
                  <a:lnTo>
                    <a:pt x="930" y="849"/>
                  </a:lnTo>
                  <a:lnTo>
                    <a:pt x="927" y="863"/>
                  </a:lnTo>
                  <a:lnTo>
                    <a:pt x="927" y="880"/>
                  </a:lnTo>
                  <a:lnTo>
                    <a:pt x="1015" y="827"/>
                  </a:lnTo>
                  <a:lnTo>
                    <a:pt x="1015" y="823"/>
                  </a:lnTo>
                  <a:lnTo>
                    <a:pt x="1015" y="811"/>
                  </a:lnTo>
                  <a:lnTo>
                    <a:pt x="1015" y="799"/>
                  </a:lnTo>
                  <a:lnTo>
                    <a:pt x="1017" y="787"/>
                  </a:lnTo>
                  <a:lnTo>
                    <a:pt x="1017" y="773"/>
                  </a:lnTo>
                  <a:lnTo>
                    <a:pt x="1020" y="761"/>
                  </a:lnTo>
                  <a:lnTo>
                    <a:pt x="1020" y="742"/>
                  </a:lnTo>
                  <a:lnTo>
                    <a:pt x="1020" y="725"/>
                  </a:lnTo>
                  <a:lnTo>
                    <a:pt x="1020" y="713"/>
                  </a:lnTo>
                  <a:lnTo>
                    <a:pt x="1020" y="706"/>
                  </a:lnTo>
                  <a:lnTo>
                    <a:pt x="1020" y="694"/>
                  </a:lnTo>
                  <a:lnTo>
                    <a:pt x="1022" y="685"/>
                  </a:lnTo>
                  <a:lnTo>
                    <a:pt x="1022" y="673"/>
                  </a:lnTo>
                  <a:lnTo>
                    <a:pt x="1022" y="663"/>
                  </a:lnTo>
                  <a:lnTo>
                    <a:pt x="1022" y="652"/>
                  </a:lnTo>
                  <a:lnTo>
                    <a:pt x="1025" y="642"/>
                  </a:lnTo>
                  <a:lnTo>
                    <a:pt x="1025" y="628"/>
                  </a:lnTo>
                  <a:lnTo>
                    <a:pt x="1025" y="618"/>
                  </a:lnTo>
                  <a:lnTo>
                    <a:pt x="1025" y="606"/>
                  </a:lnTo>
                  <a:lnTo>
                    <a:pt x="1025" y="594"/>
                  </a:lnTo>
                  <a:lnTo>
                    <a:pt x="1025" y="580"/>
                  </a:lnTo>
                  <a:lnTo>
                    <a:pt x="1025" y="568"/>
                  </a:lnTo>
                  <a:lnTo>
                    <a:pt x="1025" y="554"/>
                  </a:lnTo>
                  <a:lnTo>
                    <a:pt x="1025" y="545"/>
                  </a:lnTo>
                  <a:lnTo>
                    <a:pt x="1022" y="528"/>
                  </a:lnTo>
                  <a:lnTo>
                    <a:pt x="1022" y="518"/>
                  </a:lnTo>
                  <a:lnTo>
                    <a:pt x="1022" y="504"/>
                  </a:lnTo>
                  <a:lnTo>
                    <a:pt x="1022" y="492"/>
                  </a:lnTo>
                  <a:lnTo>
                    <a:pt x="1020" y="478"/>
                  </a:lnTo>
                  <a:lnTo>
                    <a:pt x="1020" y="464"/>
                  </a:lnTo>
                  <a:lnTo>
                    <a:pt x="1017" y="450"/>
                  </a:lnTo>
                  <a:lnTo>
                    <a:pt x="1017" y="440"/>
                  </a:lnTo>
                  <a:lnTo>
                    <a:pt x="1015" y="423"/>
                  </a:lnTo>
                  <a:lnTo>
                    <a:pt x="1015" y="412"/>
                  </a:lnTo>
                  <a:lnTo>
                    <a:pt x="1015" y="397"/>
                  </a:lnTo>
                  <a:lnTo>
                    <a:pt x="1015" y="385"/>
                  </a:lnTo>
                  <a:lnTo>
                    <a:pt x="1013" y="371"/>
                  </a:lnTo>
                  <a:lnTo>
                    <a:pt x="1010" y="359"/>
                  </a:lnTo>
                  <a:lnTo>
                    <a:pt x="1008" y="343"/>
                  </a:lnTo>
                  <a:lnTo>
                    <a:pt x="1008" y="331"/>
                  </a:lnTo>
                  <a:lnTo>
                    <a:pt x="1006" y="316"/>
                  </a:lnTo>
                  <a:lnTo>
                    <a:pt x="1003" y="305"/>
                  </a:lnTo>
                  <a:lnTo>
                    <a:pt x="1001" y="290"/>
                  </a:lnTo>
                  <a:lnTo>
                    <a:pt x="1001" y="278"/>
                  </a:lnTo>
                  <a:lnTo>
                    <a:pt x="996" y="267"/>
                  </a:lnTo>
                  <a:lnTo>
                    <a:pt x="994" y="252"/>
                  </a:lnTo>
                  <a:lnTo>
                    <a:pt x="991" y="240"/>
                  </a:lnTo>
                  <a:lnTo>
                    <a:pt x="989" y="229"/>
                  </a:lnTo>
                  <a:lnTo>
                    <a:pt x="984" y="219"/>
                  </a:lnTo>
                  <a:lnTo>
                    <a:pt x="984" y="207"/>
                  </a:lnTo>
                  <a:lnTo>
                    <a:pt x="979" y="198"/>
                  </a:lnTo>
                  <a:lnTo>
                    <a:pt x="977" y="186"/>
                  </a:lnTo>
                  <a:lnTo>
                    <a:pt x="972" y="172"/>
                  </a:lnTo>
                  <a:lnTo>
                    <a:pt x="968" y="162"/>
                  </a:lnTo>
                  <a:lnTo>
                    <a:pt x="963" y="150"/>
                  </a:lnTo>
                  <a:lnTo>
                    <a:pt x="960" y="141"/>
                  </a:lnTo>
                  <a:lnTo>
                    <a:pt x="949" y="124"/>
                  </a:lnTo>
                  <a:lnTo>
                    <a:pt x="937" y="107"/>
                  </a:lnTo>
                  <a:lnTo>
                    <a:pt x="922" y="91"/>
                  </a:lnTo>
                  <a:lnTo>
                    <a:pt x="911" y="76"/>
                  </a:lnTo>
                  <a:lnTo>
                    <a:pt x="894" y="65"/>
                  </a:lnTo>
                  <a:lnTo>
                    <a:pt x="882" y="55"/>
                  </a:lnTo>
                  <a:lnTo>
                    <a:pt x="865" y="43"/>
                  </a:lnTo>
                  <a:lnTo>
                    <a:pt x="849" y="34"/>
                  </a:lnTo>
                  <a:lnTo>
                    <a:pt x="832" y="27"/>
                  </a:lnTo>
                  <a:lnTo>
                    <a:pt x="815" y="19"/>
                  </a:lnTo>
                  <a:lnTo>
                    <a:pt x="799" y="15"/>
                  </a:lnTo>
                  <a:lnTo>
                    <a:pt x="780" y="10"/>
                  </a:lnTo>
                  <a:lnTo>
                    <a:pt x="761" y="5"/>
                  </a:lnTo>
                  <a:lnTo>
                    <a:pt x="744" y="5"/>
                  </a:lnTo>
                  <a:lnTo>
                    <a:pt x="725" y="3"/>
                  </a:lnTo>
                  <a:lnTo>
                    <a:pt x="706" y="0"/>
                  </a:lnTo>
                  <a:lnTo>
                    <a:pt x="687" y="0"/>
                  </a:lnTo>
                  <a:lnTo>
                    <a:pt x="670" y="3"/>
                  </a:lnTo>
                  <a:lnTo>
                    <a:pt x="651" y="3"/>
                  </a:lnTo>
                  <a:lnTo>
                    <a:pt x="632" y="3"/>
                  </a:lnTo>
                  <a:lnTo>
                    <a:pt x="616" y="5"/>
                  </a:lnTo>
                  <a:lnTo>
                    <a:pt x="599" y="10"/>
                  </a:lnTo>
                  <a:lnTo>
                    <a:pt x="580" y="10"/>
                  </a:lnTo>
                  <a:lnTo>
                    <a:pt x="566" y="15"/>
                  </a:lnTo>
                  <a:lnTo>
                    <a:pt x="549" y="17"/>
                  </a:lnTo>
                  <a:lnTo>
                    <a:pt x="533" y="22"/>
                  </a:lnTo>
                  <a:lnTo>
                    <a:pt x="516" y="27"/>
                  </a:lnTo>
                  <a:lnTo>
                    <a:pt x="504" y="31"/>
                  </a:lnTo>
                  <a:lnTo>
                    <a:pt x="492" y="36"/>
                  </a:lnTo>
                  <a:lnTo>
                    <a:pt x="483" y="43"/>
                  </a:lnTo>
                  <a:lnTo>
                    <a:pt x="469" y="46"/>
                  </a:lnTo>
                  <a:lnTo>
                    <a:pt x="454" y="53"/>
                  </a:lnTo>
                  <a:lnTo>
                    <a:pt x="440" y="62"/>
                  </a:lnTo>
                  <a:lnTo>
                    <a:pt x="426" y="74"/>
                  </a:lnTo>
                  <a:lnTo>
                    <a:pt x="409" y="84"/>
                  </a:lnTo>
                  <a:lnTo>
                    <a:pt x="392" y="100"/>
                  </a:lnTo>
                  <a:lnTo>
                    <a:pt x="373" y="117"/>
                  </a:lnTo>
                  <a:lnTo>
                    <a:pt x="357" y="134"/>
                  </a:lnTo>
                  <a:lnTo>
                    <a:pt x="347" y="141"/>
                  </a:lnTo>
                  <a:lnTo>
                    <a:pt x="338" y="150"/>
                  </a:lnTo>
                  <a:lnTo>
                    <a:pt x="326" y="160"/>
                  </a:lnTo>
                  <a:lnTo>
                    <a:pt x="316" y="172"/>
                  </a:lnTo>
                  <a:lnTo>
                    <a:pt x="307" y="181"/>
                  </a:lnTo>
                  <a:lnTo>
                    <a:pt x="297" y="193"/>
                  </a:lnTo>
                  <a:lnTo>
                    <a:pt x="288" y="205"/>
                  </a:lnTo>
                  <a:lnTo>
                    <a:pt x="278" y="214"/>
                  </a:lnTo>
                  <a:lnTo>
                    <a:pt x="267" y="226"/>
                  </a:lnTo>
                  <a:lnTo>
                    <a:pt x="259" y="238"/>
                  </a:lnTo>
                  <a:lnTo>
                    <a:pt x="250" y="248"/>
                  </a:lnTo>
                  <a:lnTo>
                    <a:pt x="240" y="262"/>
                  </a:lnTo>
                  <a:lnTo>
                    <a:pt x="229" y="271"/>
                  </a:lnTo>
                  <a:lnTo>
                    <a:pt x="219" y="286"/>
                  </a:lnTo>
                  <a:lnTo>
                    <a:pt x="209" y="297"/>
                  </a:lnTo>
                  <a:lnTo>
                    <a:pt x="202" y="312"/>
                  </a:lnTo>
                  <a:lnTo>
                    <a:pt x="190" y="324"/>
                  </a:lnTo>
                  <a:lnTo>
                    <a:pt x="181" y="335"/>
                  </a:lnTo>
                  <a:lnTo>
                    <a:pt x="171" y="350"/>
                  </a:lnTo>
                  <a:lnTo>
                    <a:pt x="162" y="364"/>
                  </a:lnTo>
                  <a:lnTo>
                    <a:pt x="152" y="374"/>
                  </a:lnTo>
                  <a:lnTo>
                    <a:pt x="143" y="390"/>
                  </a:lnTo>
                  <a:lnTo>
                    <a:pt x="133" y="402"/>
                  </a:lnTo>
                  <a:lnTo>
                    <a:pt x="126" y="416"/>
                  </a:lnTo>
                  <a:lnTo>
                    <a:pt x="117" y="431"/>
                  </a:lnTo>
                  <a:lnTo>
                    <a:pt x="110" y="445"/>
                  </a:lnTo>
                  <a:lnTo>
                    <a:pt x="100" y="457"/>
                  </a:lnTo>
                  <a:lnTo>
                    <a:pt x="93" y="471"/>
                  </a:lnTo>
                  <a:lnTo>
                    <a:pt x="84" y="485"/>
                  </a:lnTo>
                  <a:lnTo>
                    <a:pt x="76" y="499"/>
                  </a:lnTo>
                  <a:lnTo>
                    <a:pt x="72" y="514"/>
                  </a:lnTo>
                  <a:lnTo>
                    <a:pt x="67" y="528"/>
                  </a:lnTo>
                  <a:lnTo>
                    <a:pt x="57" y="542"/>
                  </a:lnTo>
                  <a:lnTo>
                    <a:pt x="50" y="556"/>
                  </a:lnTo>
                  <a:lnTo>
                    <a:pt x="46" y="568"/>
                  </a:lnTo>
                  <a:lnTo>
                    <a:pt x="41" y="585"/>
                  </a:lnTo>
                  <a:lnTo>
                    <a:pt x="34" y="597"/>
                  </a:lnTo>
                  <a:lnTo>
                    <a:pt x="27" y="611"/>
                  </a:lnTo>
                  <a:lnTo>
                    <a:pt x="24" y="625"/>
                  </a:lnTo>
                  <a:lnTo>
                    <a:pt x="19" y="640"/>
                  </a:lnTo>
                  <a:lnTo>
                    <a:pt x="15" y="649"/>
                  </a:lnTo>
                  <a:lnTo>
                    <a:pt x="12" y="666"/>
                  </a:lnTo>
                  <a:lnTo>
                    <a:pt x="10" y="675"/>
                  </a:lnTo>
                  <a:lnTo>
                    <a:pt x="8" y="690"/>
                  </a:lnTo>
                  <a:lnTo>
                    <a:pt x="5" y="701"/>
                  </a:lnTo>
                  <a:lnTo>
                    <a:pt x="3" y="716"/>
                  </a:lnTo>
                  <a:lnTo>
                    <a:pt x="3" y="728"/>
                  </a:lnTo>
                  <a:lnTo>
                    <a:pt x="3" y="742"/>
                  </a:lnTo>
                  <a:lnTo>
                    <a:pt x="3" y="761"/>
                  </a:lnTo>
                  <a:lnTo>
                    <a:pt x="0" y="780"/>
                  </a:lnTo>
                  <a:lnTo>
                    <a:pt x="0" y="796"/>
                  </a:lnTo>
                  <a:lnTo>
                    <a:pt x="3" y="815"/>
                  </a:lnTo>
                  <a:lnTo>
                    <a:pt x="3" y="832"/>
                  </a:lnTo>
                  <a:lnTo>
                    <a:pt x="3" y="849"/>
                  </a:lnTo>
                  <a:lnTo>
                    <a:pt x="5" y="865"/>
                  </a:lnTo>
                  <a:lnTo>
                    <a:pt x="10" y="882"/>
                  </a:lnTo>
                  <a:lnTo>
                    <a:pt x="10" y="894"/>
                  </a:lnTo>
                  <a:lnTo>
                    <a:pt x="15" y="908"/>
                  </a:lnTo>
                  <a:lnTo>
                    <a:pt x="17" y="922"/>
                  </a:lnTo>
                  <a:lnTo>
                    <a:pt x="22" y="937"/>
                  </a:lnTo>
                  <a:lnTo>
                    <a:pt x="27" y="949"/>
                  </a:lnTo>
                  <a:lnTo>
                    <a:pt x="29" y="960"/>
                  </a:lnTo>
                  <a:lnTo>
                    <a:pt x="34" y="972"/>
                  </a:lnTo>
                  <a:lnTo>
                    <a:pt x="41" y="984"/>
                  </a:lnTo>
                  <a:lnTo>
                    <a:pt x="50" y="1003"/>
                  </a:lnTo>
                  <a:lnTo>
                    <a:pt x="60" y="1022"/>
                  </a:lnTo>
                  <a:lnTo>
                    <a:pt x="72" y="1039"/>
                  </a:lnTo>
                  <a:lnTo>
                    <a:pt x="84" y="1055"/>
                  </a:lnTo>
                  <a:lnTo>
                    <a:pt x="95" y="1070"/>
                  </a:lnTo>
                  <a:lnTo>
                    <a:pt x="107" y="1082"/>
                  </a:lnTo>
                  <a:lnTo>
                    <a:pt x="119" y="1093"/>
                  </a:lnTo>
                  <a:lnTo>
                    <a:pt x="131" y="1105"/>
                  </a:lnTo>
                  <a:lnTo>
                    <a:pt x="143" y="1115"/>
                  </a:lnTo>
                  <a:lnTo>
                    <a:pt x="155" y="1124"/>
                  </a:lnTo>
                  <a:lnTo>
                    <a:pt x="164" y="1134"/>
                  </a:lnTo>
                  <a:lnTo>
                    <a:pt x="179" y="1143"/>
                  </a:lnTo>
                  <a:lnTo>
                    <a:pt x="188" y="1151"/>
                  </a:lnTo>
                  <a:lnTo>
                    <a:pt x="202" y="1158"/>
                  </a:lnTo>
                  <a:lnTo>
                    <a:pt x="212" y="1162"/>
                  </a:lnTo>
                  <a:lnTo>
                    <a:pt x="226" y="1170"/>
                  </a:lnTo>
                  <a:lnTo>
                    <a:pt x="236" y="1174"/>
                  </a:lnTo>
                  <a:lnTo>
                    <a:pt x="245" y="1179"/>
                  </a:lnTo>
                  <a:lnTo>
                    <a:pt x="252" y="1184"/>
                  </a:lnTo>
                  <a:lnTo>
                    <a:pt x="262" y="1189"/>
                  </a:lnTo>
                  <a:lnTo>
                    <a:pt x="271" y="1193"/>
                  </a:lnTo>
                  <a:lnTo>
                    <a:pt x="276" y="1196"/>
                  </a:lnTo>
                  <a:lnTo>
                    <a:pt x="276" y="1198"/>
                  </a:lnTo>
                  <a:lnTo>
                    <a:pt x="276" y="1208"/>
                  </a:lnTo>
                  <a:lnTo>
                    <a:pt x="276" y="1215"/>
                  </a:lnTo>
                  <a:lnTo>
                    <a:pt x="276" y="1224"/>
                  </a:lnTo>
                  <a:lnTo>
                    <a:pt x="276" y="1231"/>
                  </a:lnTo>
                  <a:lnTo>
                    <a:pt x="276" y="1246"/>
                  </a:lnTo>
                  <a:lnTo>
                    <a:pt x="276" y="1257"/>
                  </a:lnTo>
                  <a:lnTo>
                    <a:pt x="276" y="1272"/>
                  </a:lnTo>
                  <a:lnTo>
                    <a:pt x="276" y="1286"/>
                  </a:lnTo>
                  <a:lnTo>
                    <a:pt x="276" y="1305"/>
                  </a:lnTo>
                  <a:lnTo>
                    <a:pt x="276" y="1322"/>
                  </a:lnTo>
                  <a:lnTo>
                    <a:pt x="276" y="1338"/>
                  </a:lnTo>
                  <a:lnTo>
                    <a:pt x="276" y="1360"/>
                  </a:lnTo>
                  <a:lnTo>
                    <a:pt x="276" y="1381"/>
                  </a:lnTo>
                  <a:lnTo>
                    <a:pt x="276" y="1402"/>
                  </a:lnTo>
                  <a:lnTo>
                    <a:pt x="276" y="1424"/>
                  </a:lnTo>
                  <a:lnTo>
                    <a:pt x="276" y="1445"/>
                  </a:lnTo>
                  <a:lnTo>
                    <a:pt x="276" y="1469"/>
                  </a:lnTo>
                  <a:lnTo>
                    <a:pt x="276" y="1490"/>
                  </a:lnTo>
                  <a:lnTo>
                    <a:pt x="276" y="1516"/>
                  </a:lnTo>
                  <a:lnTo>
                    <a:pt x="276" y="1543"/>
                  </a:lnTo>
                  <a:lnTo>
                    <a:pt x="278" y="1571"/>
                  </a:lnTo>
                  <a:lnTo>
                    <a:pt x="278" y="1597"/>
                  </a:lnTo>
                  <a:lnTo>
                    <a:pt x="278" y="1623"/>
                  </a:lnTo>
                  <a:lnTo>
                    <a:pt x="278" y="1652"/>
                  </a:lnTo>
                  <a:lnTo>
                    <a:pt x="281" y="1678"/>
                  </a:lnTo>
                  <a:lnTo>
                    <a:pt x="281" y="1707"/>
                  </a:lnTo>
                  <a:lnTo>
                    <a:pt x="281" y="1735"/>
                  </a:lnTo>
                  <a:lnTo>
                    <a:pt x="281" y="1764"/>
                  </a:lnTo>
                  <a:lnTo>
                    <a:pt x="283" y="1792"/>
                  </a:lnTo>
                  <a:lnTo>
                    <a:pt x="283" y="1821"/>
                  </a:lnTo>
                  <a:lnTo>
                    <a:pt x="283" y="1849"/>
                  </a:lnTo>
                  <a:lnTo>
                    <a:pt x="283" y="1875"/>
                  </a:lnTo>
                  <a:lnTo>
                    <a:pt x="283" y="1904"/>
                  </a:lnTo>
                  <a:lnTo>
                    <a:pt x="283" y="1930"/>
                  </a:lnTo>
                  <a:lnTo>
                    <a:pt x="283" y="1958"/>
                  </a:lnTo>
                  <a:lnTo>
                    <a:pt x="283" y="1985"/>
                  </a:lnTo>
                  <a:lnTo>
                    <a:pt x="283" y="2013"/>
                  </a:lnTo>
                  <a:lnTo>
                    <a:pt x="283" y="2039"/>
                  </a:lnTo>
                  <a:lnTo>
                    <a:pt x="283" y="2065"/>
                  </a:lnTo>
                  <a:lnTo>
                    <a:pt x="283" y="2092"/>
                  </a:lnTo>
                  <a:lnTo>
                    <a:pt x="283" y="2115"/>
                  </a:lnTo>
                  <a:lnTo>
                    <a:pt x="283" y="2139"/>
                  </a:lnTo>
                  <a:lnTo>
                    <a:pt x="283" y="2163"/>
                  </a:lnTo>
                  <a:lnTo>
                    <a:pt x="283" y="2189"/>
                  </a:lnTo>
                  <a:lnTo>
                    <a:pt x="286" y="2213"/>
                  </a:lnTo>
                  <a:lnTo>
                    <a:pt x="286" y="2232"/>
                  </a:lnTo>
                  <a:lnTo>
                    <a:pt x="286" y="2253"/>
                  </a:lnTo>
                  <a:lnTo>
                    <a:pt x="286" y="2270"/>
                  </a:lnTo>
                  <a:lnTo>
                    <a:pt x="286" y="2291"/>
                  </a:lnTo>
                  <a:lnTo>
                    <a:pt x="286" y="2308"/>
                  </a:lnTo>
                  <a:lnTo>
                    <a:pt x="286" y="2324"/>
                  </a:lnTo>
                  <a:lnTo>
                    <a:pt x="286" y="2341"/>
                  </a:lnTo>
                  <a:lnTo>
                    <a:pt x="288" y="2355"/>
                  </a:lnTo>
                  <a:lnTo>
                    <a:pt x="288" y="2365"/>
                  </a:lnTo>
                  <a:lnTo>
                    <a:pt x="288" y="2379"/>
                  </a:lnTo>
                  <a:lnTo>
                    <a:pt x="288" y="2389"/>
                  </a:lnTo>
                  <a:lnTo>
                    <a:pt x="288" y="2398"/>
                  </a:lnTo>
                  <a:lnTo>
                    <a:pt x="288" y="2412"/>
                  </a:lnTo>
                  <a:lnTo>
                    <a:pt x="290" y="2422"/>
                  </a:lnTo>
                  <a:lnTo>
                    <a:pt x="290" y="2431"/>
                  </a:lnTo>
                  <a:lnTo>
                    <a:pt x="293" y="2443"/>
                  </a:lnTo>
                  <a:lnTo>
                    <a:pt x="300" y="2453"/>
                  </a:lnTo>
                  <a:lnTo>
                    <a:pt x="316" y="2460"/>
                  </a:lnTo>
                  <a:lnTo>
                    <a:pt x="324" y="2462"/>
                  </a:lnTo>
                  <a:lnTo>
                    <a:pt x="335" y="2462"/>
                  </a:lnTo>
                  <a:lnTo>
                    <a:pt x="347" y="2465"/>
                  </a:lnTo>
                  <a:lnTo>
                    <a:pt x="364" y="2469"/>
                  </a:lnTo>
                  <a:lnTo>
                    <a:pt x="371" y="2469"/>
                  </a:lnTo>
                  <a:lnTo>
                    <a:pt x="381" y="2472"/>
                  </a:lnTo>
                  <a:lnTo>
                    <a:pt x="392" y="2472"/>
                  </a:lnTo>
                  <a:lnTo>
                    <a:pt x="404" y="2472"/>
                  </a:lnTo>
                  <a:lnTo>
                    <a:pt x="414" y="2472"/>
                  </a:lnTo>
                  <a:lnTo>
                    <a:pt x="426" y="2474"/>
                  </a:lnTo>
                  <a:lnTo>
                    <a:pt x="438" y="2476"/>
                  </a:lnTo>
                  <a:lnTo>
                    <a:pt x="452" y="2479"/>
                  </a:lnTo>
                  <a:lnTo>
                    <a:pt x="466" y="2479"/>
                  </a:lnTo>
                  <a:lnTo>
                    <a:pt x="478" y="2479"/>
                  </a:lnTo>
                  <a:lnTo>
                    <a:pt x="492" y="2479"/>
                  </a:lnTo>
                  <a:lnTo>
                    <a:pt x="507" y="2479"/>
                  </a:lnTo>
                  <a:lnTo>
                    <a:pt x="516" y="2479"/>
                  </a:lnTo>
                  <a:lnTo>
                    <a:pt x="530" y="2479"/>
                  </a:lnTo>
                  <a:lnTo>
                    <a:pt x="542" y="2479"/>
                  </a:lnTo>
                  <a:lnTo>
                    <a:pt x="556" y="2479"/>
                  </a:lnTo>
                  <a:lnTo>
                    <a:pt x="566" y="2479"/>
                  </a:lnTo>
                  <a:lnTo>
                    <a:pt x="578" y="2479"/>
                  </a:lnTo>
                  <a:lnTo>
                    <a:pt x="590" y="2479"/>
                  </a:lnTo>
                  <a:lnTo>
                    <a:pt x="602" y="2479"/>
                  </a:lnTo>
                  <a:lnTo>
                    <a:pt x="611" y="2479"/>
                  </a:lnTo>
                  <a:lnTo>
                    <a:pt x="621" y="2479"/>
                  </a:lnTo>
                  <a:lnTo>
                    <a:pt x="632" y="2479"/>
                  </a:lnTo>
                  <a:lnTo>
                    <a:pt x="644" y="2479"/>
                  </a:lnTo>
                  <a:lnTo>
                    <a:pt x="661" y="2474"/>
                  </a:lnTo>
                  <a:lnTo>
                    <a:pt x="678" y="2472"/>
                  </a:lnTo>
                  <a:lnTo>
                    <a:pt x="692" y="2472"/>
                  </a:lnTo>
                  <a:lnTo>
                    <a:pt x="706" y="2469"/>
                  </a:lnTo>
                  <a:lnTo>
                    <a:pt x="716" y="2465"/>
                  </a:lnTo>
                  <a:lnTo>
                    <a:pt x="725" y="2462"/>
                  </a:lnTo>
                  <a:lnTo>
                    <a:pt x="730" y="2457"/>
                  </a:lnTo>
                  <a:lnTo>
                    <a:pt x="735" y="2455"/>
                  </a:lnTo>
                  <a:lnTo>
                    <a:pt x="739" y="2446"/>
                  </a:lnTo>
                  <a:lnTo>
                    <a:pt x="749" y="2434"/>
                  </a:lnTo>
                  <a:lnTo>
                    <a:pt x="751" y="2424"/>
                  </a:lnTo>
                  <a:lnTo>
                    <a:pt x="758" y="2415"/>
                  </a:lnTo>
                  <a:lnTo>
                    <a:pt x="766" y="2405"/>
                  </a:lnTo>
                  <a:lnTo>
                    <a:pt x="775" y="2393"/>
                  </a:lnTo>
                  <a:lnTo>
                    <a:pt x="780" y="2379"/>
                  </a:lnTo>
                  <a:lnTo>
                    <a:pt x="789" y="2365"/>
                  </a:lnTo>
                  <a:lnTo>
                    <a:pt x="799" y="2351"/>
                  </a:lnTo>
                  <a:lnTo>
                    <a:pt x="806" y="2339"/>
                  </a:lnTo>
                  <a:lnTo>
                    <a:pt x="815" y="2322"/>
                  </a:lnTo>
                  <a:lnTo>
                    <a:pt x="827" y="2308"/>
                  </a:lnTo>
                  <a:lnTo>
                    <a:pt x="837" y="2293"/>
                  </a:lnTo>
                  <a:lnTo>
                    <a:pt x="846" y="2277"/>
                  </a:lnTo>
                  <a:lnTo>
                    <a:pt x="856" y="2260"/>
                  </a:lnTo>
                  <a:lnTo>
                    <a:pt x="865" y="2246"/>
                  </a:lnTo>
                  <a:lnTo>
                    <a:pt x="872" y="2232"/>
                  </a:lnTo>
                  <a:lnTo>
                    <a:pt x="884" y="2217"/>
                  </a:lnTo>
                  <a:lnTo>
                    <a:pt x="891" y="2203"/>
                  </a:lnTo>
                  <a:lnTo>
                    <a:pt x="901" y="2189"/>
                  </a:lnTo>
                  <a:lnTo>
                    <a:pt x="908" y="2179"/>
                  </a:lnTo>
                  <a:lnTo>
                    <a:pt x="918" y="2168"/>
                  </a:lnTo>
                  <a:lnTo>
                    <a:pt x="922" y="2156"/>
                  </a:lnTo>
                  <a:lnTo>
                    <a:pt x="927" y="2146"/>
                  </a:lnTo>
                  <a:lnTo>
                    <a:pt x="934" y="2137"/>
                  </a:lnTo>
                  <a:lnTo>
                    <a:pt x="939" y="2130"/>
                  </a:lnTo>
                  <a:lnTo>
                    <a:pt x="944" y="2120"/>
                  </a:lnTo>
                  <a:lnTo>
                    <a:pt x="949" y="2118"/>
                  </a:lnTo>
                  <a:lnTo>
                    <a:pt x="863" y="2082"/>
                  </a:lnTo>
                  <a:lnTo>
                    <a:pt x="863" y="20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solidFill>
                  <a:prstClr val="black"/>
                </a:solidFill>
              </a:endParaRPr>
            </a:p>
          </p:txBody>
        </p:sp>
        <p:sp>
          <p:nvSpPr>
            <p:cNvPr id="18" name="Freeform 17"/>
            <p:cNvSpPr>
              <a:spLocks/>
            </p:cNvSpPr>
            <p:nvPr/>
          </p:nvSpPr>
          <p:spPr bwMode="auto">
            <a:xfrm>
              <a:off x="792480" y="199390"/>
              <a:ext cx="254635" cy="687705"/>
            </a:xfrm>
            <a:custGeom>
              <a:avLst/>
              <a:gdLst>
                <a:gd name="T0" fmla="*/ 11 w 401"/>
                <a:gd name="T1" fmla="*/ 16 h 1083"/>
                <a:gd name="T2" fmla="*/ 47 w 401"/>
                <a:gd name="T3" fmla="*/ 45 h 1083"/>
                <a:gd name="T4" fmla="*/ 71 w 401"/>
                <a:gd name="T5" fmla="*/ 71 h 1083"/>
                <a:gd name="T6" fmla="*/ 97 w 401"/>
                <a:gd name="T7" fmla="*/ 104 h 1083"/>
                <a:gd name="T8" fmla="*/ 125 w 401"/>
                <a:gd name="T9" fmla="*/ 147 h 1083"/>
                <a:gd name="T10" fmla="*/ 145 w 401"/>
                <a:gd name="T11" fmla="*/ 180 h 1083"/>
                <a:gd name="T12" fmla="*/ 159 w 401"/>
                <a:gd name="T13" fmla="*/ 211 h 1083"/>
                <a:gd name="T14" fmla="*/ 175 w 401"/>
                <a:gd name="T15" fmla="*/ 244 h 1083"/>
                <a:gd name="T16" fmla="*/ 187 w 401"/>
                <a:gd name="T17" fmla="*/ 278 h 1083"/>
                <a:gd name="T18" fmla="*/ 202 w 401"/>
                <a:gd name="T19" fmla="*/ 316 h 1083"/>
                <a:gd name="T20" fmla="*/ 216 w 401"/>
                <a:gd name="T21" fmla="*/ 358 h 1083"/>
                <a:gd name="T22" fmla="*/ 232 w 401"/>
                <a:gd name="T23" fmla="*/ 406 h 1083"/>
                <a:gd name="T24" fmla="*/ 240 w 401"/>
                <a:gd name="T25" fmla="*/ 451 h 1083"/>
                <a:gd name="T26" fmla="*/ 251 w 401"/>
                <a:gd name="T27" fmla="*/ 499 h 1083"/>
                <a:gd name="T28" fmla="*/ 261 w 401"/>
                <a:gd name="T29" fmla="*/ 544 h 1083"/>
                <a:gd name="T30" fmla="*/ 270 w 401"/>
                <a:gd name="T31" fmla="*/ 591 h 1083"/>
                <a:gd name="T32" fmla="*/ 278 w 401"/>
                <a:gd name="T33" fmla="*/ 636 h 1083"/>
                <a:gd name="T34" fmla="*/ 285 w 401"/>
                <a:gd name="T35" fmla="*/ 682 h 1083"/>
                <a:gd name="T36" fmla="*/ 289 w 401"/>
                <a:gd name="T37" fmla="*/ 722 h 1083"/>
                <a:gd name="T38" fmla="*/ 297 w 401"/>
                <a:gd name="T39" fmla="*/ 767 h 1083"/>
                <a:gd name="T40" fmla="*/ 301 w 401"/>
                <a:gd name="T41" fmla="*/ 803 h 1083"/>
                <a:gd name="T42" fmla="*/ 306 w 401"/>
                <a:gd name="T43" fmla="*/ 843 h 1083"/>
                <a:gd name="T44" fmla="*/ 311 w 401"/>
                <a:gd name="T45" fmla="*/ 881 h 1083"/>
                <a:gd name="T46" fmla="*/ 311 w 401"/>
                <a:gd name="T47" fmla="*/ 915 h 1083"/>
                <a:gd name="T48" fmla="*/ 313 w 401"/>
                <a:gd name="T49" fmla="*/ 943 h 1083"/>
                <a:gd name="T50" fmla="*/ 318 w 401"/>
                <a:gd name="T51" fmla="*/ 991 h 1083"/>
                <a:gd name="T52" fmla="*/ 320 w 401"/>
                <a:gd name="T53" fmla="*/ 1033 h 1083"/>
                <a:gd name="T54" fmla="*/ 323 w 401"/>
                <a:gd name="T55" fmla="*/ 1067 h 1083"/>
                <a:gd name="T56" fmla="*/ 401 w 401"/>
                <a:gd name="T57" fmla="*/ 1083 h 1083"/>
                <a:gd name="T58" fmla="*/ 401 w 401"/>
                <a:gd name="T59" fmla="*/ 1059 h 1083"/>
                <a:gd name="T60" fmla="*/ 399 w 401"/>
                <a:gd name="T61" fmla="*/ 1021 h 1083"/>
                <a:gd name="T62" fmla="*/ 394 w 401"/>
                <a:gd name="T63" fmla="*/ 981 h 1083"/>
                <a:gd name="T64" fmla="*/ 392 w 401"/>
                <a:gd name="T65" fmla="*/ 941 h 1083"/>
                <a:gd name="T66" fmla="*/ 385 w 401"/>
                <a:gd name="T67" fmla="*/ 886 h 1083"/>
                <a:gd name="T68" fmla="*/ 380 w 401"/>
                <a:gd name="T69" fmla="*/ 827 h 1083"/>
                <a:gd name="T70" fmla="*/ 373 w 401"/>
                <a:gd name="T71" fmla="*/ 767 h 1083"/>
                <a:gd name="T72" fmla="*/ 365 w 401"/>
                <a:gd name="T73" fmla="*/ 703 h 1083"/>
                <a:gd name="T74" fmla="*/ 354 w 401"/>
                <a:gd name="T75" fmla="*/ 634 h 1083"/>
                <a:gd name="T76" fmla="*/ 344 w 401"/>
                <a:gd name="T77" fmla="*/ 565 h 1083"/>
                <a:gd name="T78" fmla="*/ 327 w 401"/>
                <a:gd name="T79" fmla="*/ 494 h 1083"/>
                <a:gd name="T80" fmla="*/ 313 w 401"/>
                <a:gd name="T81" fmla="*/ 425 h 1083"/>
                <a:gd name="T82" fmla="*/ 297 w 401"/>
                <a:gd name="T83" fmla="*/ 356 h 1083"/>
                <a:gd name="T84" fmla="*/ 275 w 401"/>
                <a:gd name="T85" fmla="*/ 290 h 1083"/>
                <a:gd name="T86" fmla="*/ 254 w 401"/>
                <a:gd name="T87" fmla="*/ 228 h 1083"/>
                <a:gd name="T88" fmla="*/ 230 w 401"/>
                <a:gd name="T89" fmla="*/ 168 h 1083"/>
                <a:gd name="T90" fmla="*/ 199 w 401"/>
                <a:gd name="T91" fmla="*/ 114 h 1083"/>
                <a:gd name="T92" fmla="*/ 168 w 401"/>
                <a:gd name="T93" fmla="*/ 69 h 1083"/>
                <a:gd name="T94" fmla="*/ 135 w 401"/>
                <a:gd name="T95" fmla="*/ 28 h 1083"/>
                <a:gd name="T96" fmla="*/ 102 w 401"/>
                <a:gd name="T97" fmla="*/ 0 h 1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1" h="1083">
                  <a:moveTo>
                    <a:pt x="0" y="12"/>
                  </a:moveTo>
                  <a:lnTo>
                    <a:pt x="7" y="14"/>
                  </a:lnTo>
                  <a:lnTo>
                    <a:pt x="11" y="16"/>
                  </a:lnTo>
                  <a:lnTo>
                    <a:pt x="21" y="26"/>
                  </a:lnTo>
                  <a:lnTo>
                    <a:pt x="33" y="33"/>
                  </a:lnTo>
                  <a:lnTo>
                    <a:pt x="47" y="45"/>
                  </a:lnTo>
                  <a:lnTo>
                    <a:pt x="54" y="50"/>
                  </a:lnTo>
                  <a:lnTo>
                    <a:pt x="64" y="59"/>
                  </a:lnTo>
                  <a:lnTo>
                    <a:pt x="71" y="71"/>
                  </a:lnTo>
                  <a:lnTo>
                    <a:pt x="80" y="83"/>
                  </a:lnTo>
                  <a:lnTo>
                    <a:pt x="87" y="90"/>
                  </a:lnTo>
                  <a:lnTo>
                    <a:pt x="97" y="104"/>
                  </a:lnTo>
                  <a:lnTo>
                    <a:pt x="106" y="114"/>
                  </a:lnTo>
                  <a:lnTo>
                    <a:pt x="118" y="130"/>
                  </a:lnTo>
                  <a:lnTo>
                    <a:pt x="125" y="147"/>
                  </a:lnTo>
                  <a:lnTo>
                    <a:pt x="135" y="164"/>
                  </a:lnTo>
                  <a:lnTo>
                    <a:pt x="140" y="171"/>
                  </a:lnTo>
                  <a:lnTo>
                    <a:pt x="145" y="180"/>
                  </a:lnTo>
                  <a:lnTo>
                    <a:pt x="152" y="190"/>
                  </a:lnTo>
                  <a:lnTo>
                    <a:pt x="156" y="202"/>
                  </a:lnTo>
                  <a:lnTo>
                    <a:pt x="159" y="211"/>
                  </a:lnTo>
                  <a:lnTo>
                    <a:pt x="166" y="218"/>
                  </a:lnTo>
                  <a:lnTo>
                    <a:pt x="168" y="230"/>
                  </a:lnTo>
                  <a:lnTo>
                    <a:pt x="175" y="244"/>
                  </a:lnTo>
                  <a:lnTo>
                    <a:pt x="178" y="254"/>
                  </a:lnTo>
                  <a:lnTo>
                    <a:pt x="183" y="266"/>
                  </a:lnTo>
                  <a:lnTo>
                    <a:pt x="187" y="278"/>
                  </a:lnTo>
                  <a:lnTo>
                    <a:pt x="192" y="292"/>
                  </a:lnTo>
                  <a:lnTo>
                    <a:pt x="197" y="301"/>
                  </a:lnTo>
                  <a:lnTo>
                    <a:pt x="202" y="316"/>
                  </a:lnTo>
                  <a:lnTo>
                    <a:pt x="206" y="330"/>
                  </a:lnTo>
                  <a:lnTo>
                    <a:pt x="211" y="347"/>
                  </a:lnTo>
                  <a:lnTo>
                    <a:pt x="216" y="358"/>
                  </a:lnTo>
                  <a:lnTo>
                    <a:pt x="221" y="373"/>
                  </a:lnTo>
                  <a:lnTo>
                    <a:pt x="225" y="389"/>
                  </a:lnTo>
                  <a:lnTo>
                    <a:pt x="232" y="406"/>
                  </a:lnTo>
                  <a:lnTo>
                    <a:pt x="232" y="423"/>
                  </a:lnTo>
                  <a:lnTo>
                    <a:pt x="237" y="437"/>
                  </a:lnTo>
                  <a:lnTo>
                    <a:pt x="240" y="451"/>
                  </a:lnTo>
                  <a:lnTo>
                    <a:pt x="244" y="468"/>
                  </a:lnTo>
                  <a:lnTo>
                    <a:pt x="247" y="482"/>
                  </a:lnTo>
                  <a:lnTo>
                    <a:pt x="251" y="499"/>
                  </a:lnTo>
                  <a:lnTo>
                    <a:pt x="254" y="513"/>
                  </a:lnTo>
                  <a:lnTo>
                    <a:pt x="259" y="530"/>
                  </a:lnTo>
                  <a:lnTo>
                    <a:pt x="261" y="544"/>
                  </a:lnTo>
                  <a:lnTo>
                    <a:pt x="263" y="558"/>
                  </a:lnTo>
                  <a:lnTo>
                    <a:pt x="266" y="575"/>
                  </a:lnTo>
                  <a:lnTo>
                    <a:pt x="270" y="591"/>
                  </a:lnTo>
                  <a:lnTo>
                    <a:pt x="273" y="606"/>
                  </a:lnTo>
                  <a:lnTo>
                    <a:pt x="275" y="622"/>
                  </a:lnTo>
                  <a:lnTo>
                    <a:pt x="278" y="636"/>
                  </a:lnTo>
                  <a:lnTo>
                    <a:pt x="280" y="653"/>
                  </a:lnTo>
                  <a:lnTo>
                    <a:pt x="280" y="665"/>
                  </a:lnTo>
                  <a:lnTo>
                    <a:pt x="285" y="682"/>
                  </a:lnTo>
                  <a:lnTo>
                    <a:pt x="285" y="696"/>
                  </a:lnTo>
                  <a:lnTo>
                    <a:pt x="287" y="710"/>
                  </a:lnTo>
                  <a:lnTo>
                    <a:pt x="289" y="722"/>
                  </a:lnTo>
                  <a:lnTo>
                    <a:pt x="292" y="739"/>
                  </a:lnTo>
                  <a:lnTo>
                    <a:pt x="294" y="753"/>
                  </a:lnTo>
                  <a:lnTo>
                    <a:pt x="297" y="767"/>
                  </a:lnTo>
                  <a:lnTo>
                    <a:pt x="297" y="777"/>
                  </a:lnTo>
                  <a:lnTo>
                    <a:pt x="299" y="793"/>
                  </a:lnTo>
                  <a:lnTo>
                    <a:pt x="301" y="803"/>
                  </a:lnTo>
                  <a:lnTo>
                    <a:pt x="304" y="819"/>
                  </a:lnTo>
                  <a:lnTo>
                    <a:pt x="304" y="829"/>
                  </a:lnTo>
                  <a:lnTo>
                    <a:pt x="306" y="843"/>
                  </a:lnTo>
                  <a:lnTo>
                    <a:pt x="306" y="855"/>
                  </a:lnTo>
                  <a:lnTo>
                    <a:pt x="311" y="869"/>
                  </a:lnTo>
                  <a:lnTo>
                    <a:pt x="311" y="881"/>
                  </a:lnTo>
                  <a:lnTo>
                    <a:pt x="311" y="891"/>
                  </a:lnTo>
                  <a:lnTo>
                    <a:pt x="311" y="903"/>
                  </a:lnTo>
                  <a:lnTo>
                    <a:pt x="311" y="915"/>
                  </a:lnTo>
                  <a:lnTo>
                    <a:pt x="311" y="924"/>
                  </a:lnTo>
                  <a:lnTo>
                    <a:pt x="313" y="934"/>
                  </a:lnTo>
                  <a:lnTo>
                    <a:pt x="313" y="943"/>
                  </a:lnTo>
                  <a:lnTo>
                    <a:pt x="316" y="955"/>
                  </a:lnTo>
                  <a:lnTo>
                    <a:pt x="316" y="972"/>
                  </a:lnTo>
                  <a:lnTo>
                    <a:pt x="318" y="991"/>
                  </a:lnTo>
                  <a:lnTo>
                    <a:pt x="320" y="1005"/>
                  </a:lnTo>
                  <a:lnTo>
                    <a:pt x="320" y="1021"/>
                  </a:lnTo>
                  <a:lnTo>
                    <a:pt x="320" y="1033"/>
                  </a:lnTo>
                  <a:lnTo>
                    <a:pt x="320" y="1045"/>
                  </a:lnTo>
                  <a:lnTo>
                    <a:pt x="320" y="1055"/>
                  </a:lnTo>
                  <a:lnTo>
                    <a:pt x="323" y="1067"/>
                  </a:lnTo>
                  <a:lnTo>
                    <a:pt x="323" y="1078"/>
                  </a:lnTo>
                  <a:lnTo>
                    <a:pt x="325" y="1083"/>
                  </a:lnTo>
                  <a:lnTo>
                    <a:pt x="401" y="1083"/>
                  </a:lnTo>
                  <a:lnTo>
                    <a:pt x="401" y="1078"/>
                  </a:lnTo>
                  <a:lnTo>
                    <a:pt x="401" y="1071"/>
                  </a:lnTo>
                  <a:lnTo>
                    <a:pt x="401" y="1059"/>
                  </a:lnTo>
                  <a:lnTo>
                    <a:pt x="401" y="1043"/>
                  </a:lnTo>
                  <a:lnTo>
                    <a:pt x="399" y="1031"/>
                  </a:lnTo>
                  <a:lnTo>
                    <a:pt x="399" y="1021"/>
                  </a:lnTo>
                  <a:lnTo>
                    <a:pt x="396" y="1007"/>
                  </a:lnTo>
                  <a:lnTo>
                    <a:pt x="396" y="995"/>
                  </a:lnTo>
                  <a:lnTo>
                    <a:pt x="394" y="981"/>
                  </a:lnTo>
                  <a:lnTo>
                    <a:pt x="394" y="969"/>
                  </a:lnTo>
                  <a:lnTo>
                    <a:pt x="392" y="955"/>
                  </a:lnTo>
                  <a:lnTo>
                    <a:pt x="392" y="941"/>
                  </a:lnTo>
                  <a:lnTo>
                    <a:pt x="389" y="922"/>
                  </a:lnTo>
                  <a:lnTo>
                    <a:pt x="389" y="905"/>
                  </a:lnTo>
                  <a:lnTo>
                    <a:pt x="385" y="886"/>
                  </a:lnTo>
                  <a:lnTo>
                    <a:pt x="385" y="867"/>
                  </a:lnTo>
                  <a:lnTo>
                    <a:pt x="382" y="848"/>
                  </a:lnTo>
                  <a:lnTo>
                    <a:pt x="380" y="827"/>
                  </a:lnTo>
                  <a:lnTo>
                    <a:pt x="377" y="808"/>
                  </a:lnTo>
                  <a:lnTo>
                    <a:pt x="377" y="789"/>
                  </a:lnTo>
                  <a:lnTo>
                    <a:pt x="373" y="767"/>
                  </a:lnTo>
                  <a:lnTo>
                    <a:pt x="370" y="746"/>
                  </a:lnTo>
                  <a:lnTo>
                    <a:pt x="368" y="722"/>
                  </a:lnTo>
                  <a:lnTo>
                    <a:pt x="365" y="703"/>
                  </a:lnTo>
                  <a:lnTo>
                    <a:pt x="361" y="679"/>
                  </a:lnTo>
                  <a:lnTo>
                    <a:pt x="358" y="656"/>
                  </a:lnTo>
                  <a:lnTo>
                    <a:pt x="354" y="634"/>
                  </a:lnTo>
                  <a:lnTo>
                    <a:pt x="354" y="613"/>
                  </a:lnTo>
                  <a:lnTo>
                    <a:pt x="346" y="589"/>
                  </a:lnTo>
                  <a:lnTo>
                    <a:pt x="344" y="565"/>
                  </a:lnTo>
                  <a:lnTo>
                    <a:pt x="337" y="541"/>
                  </a:lnTo>
                  <a:lnTo>
                    <a:pt x="335" y="520"/>
                  </a:lnTo>
                  <a:lnTo>
                    <a:pt x="327" y="494"/>
                  </a:lnTo>
                  <a:lnTo>
                    <a:pt x="323" y="470"/>
                  </a:lnTo>
                  <a:lnTo>
                    <a:pt x="318" y="446"/>
                  </a:lnTo>
                  <a:lnTo>
                    <a:pt x="313" y="425"/>
                  </a:lnTo>
                  <a:lnTo>
                    <a:pt x="306" y="401"/>
                  </a:lnTo>
                  <a:lnTo>
                    <a:pt x="301" y="377"/>
                  </a:lnTo>
                  <a:lnTo>
                    <a:pt x="297" y="356"/>
                  </a:lnTo>
                  <a:lnTo>
                    <a:pt x="289" y="332"/>
                  </a:lnTo>
                  <a:lnTo>
                    <a:pt x="282" y="311"/>
                  </a:lnTo>
                  <a:lnTo>
                    <a:pt x="275" y="290"/>
                  </a:lnTo>
                  <a:lnTo>
                    <a:pt x="268" y="268"/>
                  </a:lnTo>
                  <a:lnTo>
                    <a:pt x="263" y="249"/>
                  </a:lnTo>
                  <a:lnTo>
                    <a:pt x="254" y="228"/>
                  </a:lnTo>
                  <a:lnTo>
                    <a:pt x="247" y="206"/>
                  </a:lnTo>
                  <a:lnTo>
                    <a:pt x="237" y="187"/>
                  </a:lnTo>
                  <a:lnTo>
                    <a:pt x="230" y="168"/>
                  </a:lnTo>
                  <a:lnTo>
                    <a:pt x="218" y="149"/>
                  </a:lnTo>
                  <a:lnTo>
                    <a:pt x="209" y="130"/>
                  </a:lnTo>
                  <a:lnTo>
                    <a:pt x="199" y="114"/>
                  </a:lnTo>
                  <a:lnTo>
                    <a:pt x="192" y="99"/>
                  </a:lnTo>
                  <a:lnTo>
                    <a:pt x="180" y="83"/>
                  </a:lnTo>
                  <a:lnTo>
                    <a:pt x="168" y="69"/>
                  </a:lnTo>
                  <a:lnTo>
                    <a:pt x="159" y="54"/>
                  </a:lnTo>
                  <a:lnTo>
                    <a:pt x="149" y="42"/>
                  </a:lnTo>
                  <a:lnTo>
                    <a:pt x="135" y="28"/>
                  </a:lnTo>
                  <a:lnTo>
                    <a:pt x="125" y="16"/>
                  </a:lnTo>
                  <a:lnTo>
                    <a:pt x="114" y="7"/>
                  </a:lnTo>
                  <a:lnTo>
                    <a:pt x="102" y="0"/>
                  </a:lnTo>
                  <a:lnTo>
                    <a:pt x="0" y="12"/>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solidFill>
                  <a:prstClr val="black"/>
                </a:solidFill>
              </a:endParaRPr>
            </a:p>
          </p:txBody>
        </p:sp>
        <p:sp>
          <p:nvSpPr>
            <p:cNvPr id="19" name="Freeform 18"/>
            <p:cNvSpPr>
              <a:spLocks/>
            </p:cNvSpPr>
            <p:nvPr/>
          </p:nvSpPr>
          <p:spPr bwMode="auto">
            <a:xfrm>
              <a:off x="3105150" y="859790"/>
              <a:ext cx="244475" cy="1008380"/>
            </a:xfrm>
            <a:custGeom>
              <a:avLst/>
              <a:gdLst>
                <a:gd name="T0" fmla="*/ 12 w 385"/>
                <a:gd name="T1" fmla="*/ 1547 h 1588"/>
                <a:gd name="T2" fmla="*/ 5 w 385"/>
                <a:gd name="T3" fmla="*/ 1490 h 1588"/>
                <a:gd name="T4" fmla="*/ 5 w 385"/>
                <a:gd name="T5" fmla="*/ 1414 h 1588"/>
                <a:gd name="T6" fmla="*/ 3 w 385"/>
                <a:gd name="T7" fmla="*/ 1329 h 1588"/>
                <a:gd name="T8" fmla="*/ 3 w 385"/>
                <a:gd name="T9" fmla="*/ 1276 h 1588"/>
                <a:gd name="T10" fmla="*/ 3 w 385"/>
                <a:gd name="T11" fmla="*/ 1219 h 1588"/>
                <a:gd name="T12" fmla="*/ 3 w 385"/>
                <a:gd name="T13" fmla="*/ 1162 h 1588"/>
                <a:gd name="T14" fmla="*/ 3 w 385"/>
                <a:gd name="T15" fmla="*/ 1098 h 1588"/>
                <a:gd name="T16" fmla="*/ 3 w 385"/>
                <a:gd name="T17" fmla="*/ 1032 h 1588"/>
                <a:gd name="T18" fmla="*/ 3 w 385"/>
                <a:gd name="T19" fmla="*/ 951 h 1588"/>
                <a:gd name="T20" fmla="*/ 3 w 385"/>
                <a:gd name="T21" fmla="*/ 875 h 1588"/>
                <a:gd name="T22" fmla="*/ 3 w 385"/>
                <a:gd name="T23" fmla="*/ 796 h 1588"/>
                <a:gd name="T24" fmla="*/ 3 w 385"/>
                <a:gd name="T25" fmla="*/ 718 h 1588"/>
                <a:gd name="T26" fmla="*/ 3 w 385"/>
                <a:gd name="T27" fmla="*/ 642 h 1588"/>
                <a:gd name="T28" fmla="*/ 3 w 385"/>
                <a:gd name="T29" fmla="*/ 571 h 1588"/>
                <a:gd name="T30" fmla="*/ 3 w 385"/>
                <a:gd name="T31" fmla="*/ 499 h 1588"/>
                <a:gd name="T32" fmla="*/ 3 w 385"/>
                <a:gd name="T33" fmla="*/ 435 h 1588"/>
                <a:gd name="T34" fmla="*/ 3 w 385"/>
                <a:gd name="T35" fmla="*/ 378 h 1588"/>
                <a:gd name="T36" fmla="*/ 3 w 385"/>
                <a:gd name="T37" fmla="*/ 326 h 1588"/>
                <a:gd name="T38" fmla="*/ 3 w 385"/>
                <a:gd name="T39" fmla="*/ 248 h 1588"/>
                <a:gd name="T40" fmla="*/ 5 w 385"/>
                <a:gd name="T41" fmla="*/ 167 h 1588"/>
                <a:gd name="T42" fmla="*/ 29 w 385"/>
                <a:gd name="T43" fmla="*/ 96 h 1588"/>
                <a:gd name="T44" fmla="*/ 72 w 385"/>
                <a:gd name="T45" fmla="*/ 46 h 1588"/>
                <a:gd name="T46" fmla="*/ 124 w 385"/>
                <a:gd name="T47" fmla="*/ 15 h 1588"/>
                <a:gd name="T48" fmla="*/ 188 w 385"/>
                <a:gd name="T49" fmla="*/ 3 h 1588"/>
                <a:gd name="T50" fmla="*/ 252 w 385"/>
                <a:gd name="T51" fmla="*/ 3 h 1588"/>
                <a:gd name="T52" fmla="*/ 316 w 385"/>
                <a:gd name="T53" fmla="*/ 19 h 1588"/>
                <a:gd name="T54" fmla="*/ 371 w 385"/>
                <a:gd name="T55" fmla="*/ 62 h 1588"/>
                <a:gd name="T56" fmla="*/ 381 w 385"/>
                <a:gd name="T57" fmla="*/ 136 h 1588"/>
                <a:gd name="T58" fmla="*/ 333 w 385"/>
                <a:gd name="T59" fmla="*/ 207 h 1588"/>
                <a:gd name="T60" fmla="*/ 264 w 385"/>
                <a:gd name="T61" fmla="*/ 264 h 1588"/>
                <a:gd name="T62" fmla="*/ 217 w 385"/>
                <a:gd name="T63" fmla="*/ 316 h 1588"/>
                <a:gd name="T64" fmla="*/ 198 w 385"/>
                <a:gd name="T65" fmla="*/ 381 h 1588"/>
                <a:gd name="T66" fmla="*/ 198 w 385"/>
                <a:gd name="T67" fmla="*/ 450 h 1588"/>
                <a:gd name="T68" fmla="*/ 200 w 385"/>
                <a:gd name="T69" fmla="*/ 502 h 1588"/>
                <a:gd name="T70" fmla="*/ 202 w 385"/>
                <a:gd name="T71" fmla="*/ 556 h 1588"/>
                <a:gd name="T72" fmla="*/ 202 w 385"/>
                <a:gd name="T73" fmla="*/ 621 h 1588"/>
                <a:gd name="T74" fmla="*/ 202 w 385"/>
                <a:gd name="T75" fmla="*/ 687 h 1588"/>
                <a:gd name="T76" fmla="*/ 205 w 385"/>
                <a:gd name="T77" fmla="*/ 763 h 1588"/>
                <a:gd name="T78" fmla="*/ 205 w 385"/>
                <a:gd name="T79" fmla="*/ 832 h 1588"/>
                <a:gd name="T80" fmla="*/ 205 w 385"/>
                <a:gd name="T81" fmla="*/ 908 h 1588"/>
                <a:gd name="T82" fmla="*/ 205 w 385"/>
                <a:gd name="T83" fmla="*/ 979 h 1588"/>
                <a:gd name="T84" fmla="*/ 205 w 385"/>
                <a:gd name="T85" fmla="*/ 1048 h 1588"/>
                <a:gd name="T86" fmla="*/ 205 w 385"/>
                <a:gd name="T87" fmla="*/ 1110 h 1588"/>
                <a:gd name="T88" fmla="*/ 205 w 385"/>
                <a:gd name="T89" fmla="*/ 1162 h 1588"/>
                <a:gd name="T90" fmla="*/ 205 w 385"/>
                <a:gd name="T91" fmla="*/ 1236 h 1588"/>
                <a:gd name="T92" fmla="*/ 205 w 385"/>
                <a:gd name="T93" fmla="*/ 1322 h 1588"/>
                <a:gd name="T94" fmla="*/ 205 w 385"/>
                <a:gd name="T95" fmla="*/ 1398 h 1588"/>
                <a:gd name="T96" fmla="*/ 205 w 385"/>
                <a:gd name="T97" fmla="*/ 1464 h 1588"/>
                <a:gd name="T98" fmla="*/ 205 w 385"/>
                <a:gd name="T99" fmla="*/ 1519 h 1588"/>
                <a:gd name="T100" fmla="*/ 195 w 385"/>
                <a:gd name="T101" fmla="*/ 1574 h 1588"/>
                <a:gd name="T102" fmla="*/ 148 w 385"/>
                <a:gd name="T103" fmla="*/ 1583 h 1588"/>
                <a:gd name="T104" fmla="*/ 76 w 385"/>
                <a:gd name="T105" fmla="*/ 1585 h 1588"/>
                <a:gd name="T106" fmla="*/ 27 w 385"/>
                <a:gd name="T107" fmla="*/ 1583 h 1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85" h="1588">
                  <a:moveTo>
                    <a:pt x="27" y="1583"/>
                  </a:moveTo>
                  <a:lnTo>
                    <a:pt x="19" y="1576"/>
                  </a:lnTo>
                  <a:lnTo>
                    <a:pt x="17" y="1564"/>
                  </a:lnTo>
                  <a:lnTo>
                    <a:pt x="15" y="1555"/>
                  </a:lnTo>
                  <a:lnTo>
                    <a:pt x="12" y="1547"/>
                  </a:lnTo>
                  <a:lnTo>
                    <a:pt x="12" y="1538"/>
                  </a:lnTo>
                  <a:lnTo>
                    <a:pt x="12" y="1528"/>
                  </a:lnTo>
                  <a:lnTo>
                    <a:pt x="10" y="1516"/>
                  </a:lnTo>
                  <a:lnTo>
                    <a:pt x="8" y="1502"/>
                  </a:lnTo>
                  <a:lnTo>
                    <a:pt x="5" y="1490"/>
                  </a:lnTo>
                  <a:lnTo>
                    <a:pt x="5" y="1478"/>
                  </a:lnTo>
                  <a:lnTo>
                    <a:pt x="5" y="1462"/>
                  </a:lnTo>
                  <a:lnTo>
                    <a:pt x="5" y="1445"/>
                  </a:lnTo>
                  <a:lnTo>
                    <a:pt x="5" y="1431"/>
                  </a:lnTo>
                  <a:lnTo>
                    <a:pt x="5" y="1414"/>
                  </a:lnTo>
                  <a:lnTo>
                    <a:pt x="3" y="1395"/>
                  </a:lnTo>
                  <a:lnTo>
                    <a:pt x="3" y="1376"/>
                  </a:lnTo>
                  <a:lnTo>
                    <a:pt x="3" y="1357"/>
                  </a:lnTo>
                  <a:lnTo>
                    <a:pt x="3" y="1341"/>
                  </a:lnTo>
                  <a:lnTo>
                    <a:pt x="3" y="1329"/>
                  </a:lnTo>
                  <a:lnTo>
                    <a:pt x="3" y="1317"/>
                  </a:lnTo>
                  <a:lnTo>
                    <a:pt x="3" y="1307"/>
                  </a:lnTo>
                  <a:lnTo>
                    <a:pt x="3" y="1298"/>
                  </a:lnTo>
                  <a:lnTo>
                    <a:pt x="3" y="1286"/>
                  </a:lnTo>
                  <a:lnTo>
                    <a:pt x="3" y="1276"/>
                  </a:lnTo>
                  <a:lnTo>
                    <a:pt x="3" y="1265"/>
                  </a:lnTo>
                  <a:lnTo>
                    <a:pt x="3" y="1255"/>
                  </a:lnTo>
                  <a:lnTo>
                    <a:pt x="3" y="1243"/>
                  </a:lnTo>
                  <a:lnTo>
                    <a:pt x="3" y="1231"/>
                  </a:lnTo>
                  <a:lnTo>
                    <a:pt x="3" y="1219"/>
                  </a:lnTo>
                  <a:lnTo>
                    <a:pt x="3" y="1208"/>
                  </a:lnTo>
                  <a:lnTo>
                    <a:pt x="3" y="1196"/>
                  </a:lnTo>
                  <a:lnTo>
                    <a:pt x="3" y="1184"/>
                  </a:lnTo>
                  <a:lnTo>
                    <a:pt x="3" y="1172"/>
                  </a:lnTo>
                  <a:lnTo>
                    <a:pt x="3" y="1162"/>
                  </a:lnTo>
                  <a:lnTo>
                    <a:pt x="3" y="1148"/>
                  </a:lnTo>
                  <a:lnTo>
                    <a:pt x="3" y="1136"/>
                  </a:lnTo>
                  <a:lnTo>
                    <a:pt x="3" y="1122"/>
                  </a:lnTo>
                  <a:lnTo>
                    <a:pt x="3" y="1113"/>
                  </a:lnTo>
                  <a:lnTo>
                    <a:pt x="3" y="1098"/>
                  </a:lnTo>
                  <a:lnTo>
                    <a:pt x="3" y="1089"/>
                  </a:lnTo>
                  <a:lnTo>
                    <a:pt x="3" y="1075"/>
                  </a:lnTo>
                  <a:lnTo>
                    <a:pt x="5" y="1065"/>
                  </a:lnTo>
                  <a:lnTo>
                    <a:pt x="3" y="1048"/>
                  </a:lnTo>
                  <a:lnTo>
                    <a:pt x="3" y="1032"/>
                  </a:lnTo>
                  <a:lnTo>
                    <a:pt x="3" y="1015"/>
                  </a:lnTo>
                  <a:lnTo>
                    <a:pt x="3" y="1001"/>
                  </a:lnTo>
                  <a:lnTo>
                    <a:pt x="3" y="984"/>
                  </a:lnTo>
                  <a:lnTo>
                    <a:pt x="3" y="968"/>
                  </a:lnTo>
                  <a:lnTo>
                    <a:pt x="3" y="951"/>
                  </a:lnTo>
                  <a:lnTo>
                    <a:pt x="3" y="937"/>
                  </a:lnTo>
                  <a:lnTo>
                    <a:pt x="3" y="920"/>
                  </a:lnTo>
                  <a:lnTo>
                    <a:pt x="3" y="906"/>
                  </a:lnTo>
                  <a:lnTo>
                    <a:pt x="3" y="889"/>
                  </a:lnTo>
                  <a:lnTo>
                    <a:pt x="3" y="875"/>
                  </a:lnTo>
                  <a:lnTo>
                    <a:pt x="3" y="858"/>
                  </a:lnTo>
                  <a:lnTo>
                    <a:pt x="3" y="844"/>
                  </a:lnTo>
                  <a:lnTo>
                    <a:pt x="3" y="827"/>
                  </a:lnTo>
                  <a:lnTo>
                    <a:pt x="3" y="813"/>
                  </a:lnTo>
                  <a:lnTo>
                    <a:pt x="3" y="796"/>
                  </a:lnTo>
                  <a:lnTo>
                    <a:pt x="3" y="780"/>
                  </a:lnTo>
                  <a:lnTo>
                    <a:pt x="3" y="763"/>
                  </a:lnTo>
                  <a:lnTo>
                    <a:pt x="3" y="749"/>
                  </a:lnTo>
                  <a:lnTo>
                    <a:pt x="3" y="732"/>
                  </a:lnTo>
                  <a:lnTo>
                    <a:pt x="3" y="718"/>
                  </a:lnTo>
                  <a:lnTo>
                    <a:pt x="3" y="701"/>
                  </a:lnTo>
                  <a:lnTo>
                    <a:pt x="3" y="687"/>
                  </a:lnTo>
                  <a:lnTo>
                    <a:pt x="3" y="671"/>
                  </a:lnTo>
                  <a:lnTo>
                    <a:pt x="3" y="656"/>
                  </a:lnTo>
                  <a:lnTo>
                    <a:pt x="3" y="642"/>
                  </a:lnTo>
                  <a:lnTo>
                    <a:pt x="3" y="628"/>
                  </a:lnTo>
                  <a:lnTo>
                    <a:pt x="3" y="611"/>
                  </a:lnTo>
                  <a:lnTo>
                    <a:pt x="3" y="597"/>
                  </a:lnTo>
                  <a:lnTo>
                    <a:pt x="3" y="583"/>
                  </a:lnTo>
                  <a:lnTo>
                    <a:pt x="3" y="571"/>
                  </a:lnTo>
                  <a:lnTo>
                    <a:pt x="3" y="554"/>
                  </a:lnTo>
                  <a:lnTo>
                    <a:pt x="3" y="540"/>
                  </a:lnTo>
                  <a:lnTo>
                    <a:pt x="3" y="526"/>
                  </a:lnTo>
                  <a:lnTo>
                    <a:pt x="3" y="514"/>
                  </a:lnTo>
                  <a:lnTo>
                    <a:pt x="3" y="499"/>
                  </a:lnTo>
                  <a:lnTo>
                    <a:pt x="3" y="485"/>
                  </a:lnTo>
                  <a:lnTo>
                    <a:pt x="3" y="473"/>
                  </a:lnTo>
                  <a:lnTo>
                    <a:pt x="3" y="461"/>
                  </a:lnTo>
                  <a:lnTo>
                    <a:pt x="3" y="447"/>
                  </a:lnTo>
                  <a:lnTo>
                    <a:pt x="3" y="435"/>
                  </a:lnTo>
                  <a:lnTo>
                    <a:pt x="3" y="423"/>
                  </a:lnTo>
                  <a:lnTo>
                    <a:pt x="3" y="412"/>
                  </a:lnTo>
                  <a:lnTo>
                    <a:pt x="3" y="400"/>
                  </a:lnTo>
                  <a:lnTo>
                    <a:pt x="3" y="388"/>
                  </a:lnTo>
                  <a:lnTo>
                    <a:pt x="3" y="378"/>
                  </a:lnTo>
                  <a:lnTo>
                    <a:pt x="3" y="369"/>
                  </a:lnTo>
                  <a:lnTo>
                    <a:pt x="3" y="357"/>
                  </a:lnTo>
                  <a:lnTo>
                    <a:pt x="3" y="345"/>
                  </a:lnTo>
                  <a:lnTo>
                    <a:pt x="3" y="335"/>
                  </a:lnTo>
                  <a:lnTo>
                    <a:pt x="3" y="326"/>
                  </a:lnTo>
                  <a:lnTo>
                    <a:pt x="3" y="307"/>
                  </a:lnTo>
                  <a:lnTo>
                    <a:pt x="3" y="290"/>
                  </a:lnTo>
                  <a:lnTo>
                    <a:pt x="3" y="274"/>
                  </a:lnTo>
                  <a:lnTo>
                    <a:pt x="3" y="259"/>
                  </a:lnTo>
                  <a:lnTo>
                    <a:pt x="3" y="248"/>
                  </a:lnTo>
                  <a:lnTo>
                    <a:pt x="3" y="238"/>
                  </a:lnTo>
                  <a:lnTo>
                    <a:pt x="0" y="217"/>
                  </a:lnTo>
                  <a:lnTo>
                    <a:pt x="0" y="200"/>
                  </a:lnTo>
                  <a:lnTo>
                    <a:pt x="3" y="183"/>
                  </a:lnTo>
                  <a:lnTo>
                    <a:pt x="5" y="167"/>
                  </a:lnTo>
                  <a:lnTo>
                    <a:pt x="8" y="150"/>
                  </a:lnTo>
                  <a:lnTo>
                    <a:pt x="12" y="134"/>
                  </a:lnTo>
                  <a:lnTo>
                    <a:pt x="17" y="119"/>
                  </a:lnTo>
                  <a:lnTo>
                    <a:pt x="24" y="110"/>
                  </a:lnTo>
                  <a:lnTo>
                    <a:pt x="29" y="96"/>
                  </a:lnTo>
                  <a:lnTo>
                    <a:pt x="36" y="86"/>
                  </a:lnTo>
                  <a:lnTo>
                    <a:pt x="43" y="74"/>
                  </a:lnTo>
                  <a:lnTo>
                    <a:pt x="53" y="65"/>
                  </a:lnTo>
                  <a:lnTo>
                    <a:pt x="60" y="53"/>
                  </a:lnTo>
                  <a:lnTo>
                    <a:pt x="72" y="46"/>
                  </a:lnTo>
                  <a:lnTo>
                    <a:pt x="84" y="38"/>
                  </a:lnTo>
                  <a:lnTo>
                    <a:pt x="93" y="34"/>
                  </a:lnTo>
                  <a:lnTo>
                    <a:pt x="103" y="27"/>
                  </a:lnTo>
                  <a:lnTo>
                    <a:pt x="114" y="22"/>
                  </a:lnTo>
                  <a:lnTo>
                    <a:pt x="124" y="15"/>
                  </a:lnTo>
                  <a:lnTo>
                    <a:pt x="138" y="12"/>
                  </a:lnTo>
                  <a:lnTo>
                    <a:pt x="148" y="5"/>
                  </a:lnTo>
                  <a:lnTo>
                    <a:pt x="162" y="5"/>
                  </a:lnTo>
                  <a:lnTo>
                    <a:pt x="174" y="3"/>
                  </a:lnTo>
                  <a:lnTo>
                    <a:pt x="188" y="3"/>
                  </a:lnTo>
                  <a:lnTo>
                    <a:pt x="200" y="0"/>
                  </a:lnTo>
                  <a:lnTo>
                    <a:pt x="214" y="0"/>
                  </a:lnTo>
                  <a:lnTo>
                    <a:pt x="229" y="0"/>
                  </a:lnTo>
                  <a:lnTo>
                    <a:pt x="243" y="3"/>
                  </a:lnTo>
                  <a:lnTo>
                    <a:pt x="252" y="3"/>
                  </a:lnTo>
                  <a:lnTo>
                    <a:pt x="269" y="5"/>
                  </a:lnTo>
                  <a:lnTo>
                    <a:pt x="281" y="8"/>
                  </a:lnTo>
                  <a:lnTo>
                    <a:pt x="295" y="12"/>
                  </a:lnTo>
                  <a:lnTo>
                    <a:pt x="305" y="15"/>
                  </a:lnTo>
                  <a:lnTo>
                    <a:pt x="316" y="19"/>
                  </a:lnTo>
                  <a:lnTo>
                    <a:pt x="326" y="24"/>
                  </a:lnTo>
                  <a:lnTo>
                    <a:pt x="333" y="29"/>
                  </a:lnTo>
                  <a:lnTo>
                    <a:pt x="350" y="38"/>
                  </a:lnTo>
                  <a:lnTo>
                    <a:pt x="362" y="53"/>
                  </a:lnTo>
                  <a:lnTo>
                    <a:pt x="371" y="62"/>
                  </a:lnTo>
                  <a:lnTo>
                    <a:pt x="378" y="79"/>
                  </a:lnTo>
                  <a:lnTo>
                    <a:pt x="381" y="93"/>
                  </a:lnTo>
                  <a:lnTo>
                    <a:pt x="385" y="110"/>
                  </a:lnTo>
                  <a:lnTo>
                    <a:pt x="383" y="122"/>
                  </a:lnTo>
                  <a:lnTo>
                    <a:pt x="381" y="136"/>
                  </a:lnTo>
                  <a:lnTo>
                    <a:pt x="373" y="150"/>
                  </a:lnTo>
                  <a:lnTo>
                    <a:pt x="369" y="167"/>
                  </a:lnTo>
                  <a:lnTo>
                    <a:pt x="357" y="181"/>
                  </a:lnTo>
                  <a:lnTo>
                    <a:pt x="347" y="195"/>
                  </a:lnTo>
                  <a:lnTo>
                    <a:pt x="333" y="207"/>
                  </a:lnTo>
                  <a:lnTo>
                    <a:pt x="321" y="224"/>
                  </a:lnTo>
                  <a:lnTo>
                    <a:pt x="305" y="231"/>
                  </a:lnTo>
                  <a:lnTo>
                    <a:pt x="290" y="243"/>
                  </a:lnTo>
                  <a:lnTo>
                    <a:pt x="276" y="252"/>
                  </a:lnTo>
                  <a:lnTo>
                    <a:pt x="264" y="264"/>
                  </a:lnTo>
                  <a:lnTo>
                    <a:pt x="252" y="271"/>
                  </a:lnTo>
                  <a:lnTo>
                    <a:pt x="243" y="283"/>
                  </a:lnTo>
                  <a:lnTo>
                    <a:pt x="231" y="295"/>
                  </a:lnTo>
                  <a:lnTo>
                    <a:pt x="226" y="305"/>
                  </a:lnTo>
                  <a:lnTo>
                    <a:pt x="217" y="316"/>
                  </a:lnTo>
                  <a:lnTo>
                    <a:pt x="212" y="328"/>
                  </a:lnTo>
                  <a:lnTo>
                    <a:pt x="205" y="338"/>
                  </a:lnTo>
                  <a:lnTo>
                    <a:pt x="205" y="352"/>
                  </a:lnTo>
                  <a:lnTo>
                    <a:pt x="198" y="366"/>
                  </a:lnTo>
                  <a:lnTo>
                    <a:pt x="198" y="381"/>
                  </a:lnTo>
                  <a:lnTo>
                    <a:pt x="195" y="397"/>
                  </a:lnTo>
                  <a:lnTo>
                    <a:pt x="198" y="416"/>
                  </a:lnTo>
                  <a:lnTo>
                    <a:pt x="198" y="423"/>
                  </a:lnTo>
                  <a:lnTo>
                    <a:pt x="198" y="435"/>
                  </a:lnTo>
                  <a:lnTo>
                    <a:pt x="198" y="450"/>
                  </a:lnTo>
                  <a:lnTo>
                    <a:pt x="200" y="466"/>
                  </a:lnTo>
                  <a:lnTo>
                    <a:pt x="200" y="473"/>
                  </a:lnTo>
                  <a:lnTo>
                    <a:pt x="200" y="483"/>
                  </a:lnTo>
                  <a:lnTo>
                    <a:pt x="200" y="490"/>
                  </a:lnTo>
                  <a:lnTo>
                    <a:pt x="200" y="502"/>
                  </a:lnTo>
                  <a:lnTo>
                    <a:pt x="200" y="511"/>
                  </a:lnTo>
                  <a:lnTo>
                    <a:pt x="200" y="523"/>
                  </a:lnTo>
                  <a:lnTo>
                    <a:pt x="200" y="533"/>
                  </a:lnTo>
                  <a:lnTo>
                    <a:pt x="202" y="547"/>
                  </a:lnTo>
                  <a:lnTo>
                    <a:pt x="202" y="556"/>
                  </a:lnTo>
                  <a:lnTo>
                    <a:pt x="202" y="568"/>
                  </a:lnTo>
                  <a:lnTo>
                    <a:pt x="202" y="580"/>
                  </a:lnTo>
                  <a:lnTo>
                    <a:pt x="202" y="595"/>
                  </a:lnTo>
                  <a:lnTo>
                    <a:pt x="202" y="604"/>
                  </a:lnTo>
                  <a:lnTo>
                    <a:pt x="202" y="621"/>
                  </a:lnTo>
                  <a:lnTo>
                    <a:pt x="202" y="633"/>
                  </a:lnTo>
                  <a:lnTo>
                    <a:pt x="202" y="647"/>
                  </a:lnTo>
                  <a:lnTo>
                    <a:pt x="202" y="661"/>
                  </a:lnTo>
                  <a:lnTo>
                    <a:pt x="202" y="675"/>
                  </a:lnTo>
                  <a:lnTo>
                    <a:pt x="202" y="687"/>
                  </a:lnTo>
                  <a:lnTo>
                    <a:pt x="202" y="701"/>
                  </a:lnTo>
                  <a:lnTo>
                    <a:pt x="202" y="718"/>
                  </a:lnTo>
                  <a:lnTo>
                    <a:pt x="202" y="732"/>
                  </a:lnTo>
                  <a:lnTo>
                    <a:pt x="202" y="747"/>
                  </a:lnTo>
                  <a:lnTo>
                    <a:pt x="205" y="763"/>
                  </a:lnTo>
                  <a:lnTo>
                    <a:pt x="205" y="775"/>
                  </a:lnTo>
                  <a:lnTo>
                    <a:pt x="205" y="789"/>
                  </a:lnTo>
                  <a:lnTo>
                    <a:pt x="205" y="806"/>
                  </a:lnTo>
                  <a:lnTo>
                    <a:pt x="205" y="820"/>
                  </a:lnTo>
                  <a:lnTo>
                    <a:pt x="205" y="832"/>
                  </a:lnTo>
                  <a:lnTo>
                    <a:pt x="205" y="849"/>
                  </a:lnTo>
                  <a:lnTo>
                    <a:pt x="205" y="863"/>
                  </a:lnTo>
                  <a:lnTo>
                    <a:pt x="205" y="880"/>
                  </a:lnTo>
                  <a:lnTo>
                    <a:pt x="205" y="892"/>
                  </a:lnTo>
                  <a:lnTo>
                    <a:pt x="205" y="908"/>
                  </a:lnTo>
                  <a:lnTo>
                    <a:pt x="205" y="920"/>
                  </a:lnTo>
                  <a:lnTo>
                    <a:pt x="205" y="937"/>
                  </a:lnTo>
                  <a:lnTo>
                    <a:pt x="205" y="951"/>
                  </a:lnTo>
                  <a:lnTo>
                    <a:pt x="205" y="965"/>
                  </a:lnTo>
                  <a:lnTo>
                    <a:pt x="205" y="979"/>
                  </a:lnTo>
                  <a:lnTo>
                    <a:pt x="205" y="994"/>
                  </a:lnTo>
                  <a:lnTo>
                    <a:pt x="205" y="1008"/>
                  </a:lnTo>
                  <a:lnTo>
                    <a:pt x="205" y="1020"/>
                  </a:lnTo>
                  <a:lnTo>
                    <a:pt x="205" y="1032"/>
                  </a:lnTo>
                  <a:lnTo>
                    <a:pt x="205" y="1048"/>
                  </a:lnTo>
                  <a:lnTo>
                    <a:pt x="205" y="1058"/>
                  </a:lnTo>
                  <a:lnTo>
                    <a:pt x="205" y="1075"/>
                  </a:lnTo>
                  <a:lnTo>
                    <a:pt x="205" y="1084"/>
                  </a:lnTo>
                  <a:lnTo>
                    <a:pt x="205" y="1098"/>
                  </a:lnTo>
                  <a:lnTo>
                    <a:pt x="205" y="1110"/>
                  </a:lnTo>
                  <a:lnTo>
                    <a:pt x="205" y="1122"/>
                  </a:lnTo>
                  <a:lnTo>
                    <a:pt x="205" y="1132"/>
                  </a:lnTo>
                  <a:lnTo>
                    <a:pt x="205" y="1143"/>
                  </a:lnTo>
                  <a:lnTo>
                    <a:pt x="205" y="1153"/>
                  </a:lnTo>
                  <a:lnTo>
                    <a:pt x="205" y="1162"/>
                  </a:lnTo>
                  <a:lnTo>
                    <a:pt x="205" y="1172"/>
                  </a:lnTo>
                  <a:lnTo>
                    <a:pt x="205" y="1184"/>
                  </a:lnTo>
                  <a:lnTo>
                    <a:pt x="205" y="1200"/>
                  </a:lnTo>
                  <a:lnTo>
                    <a:pt x="205" y="1219"/>
                  </a:lnTo>
                  <a:lnTo>
                    <a:pt x="205" y="1236"/>
                  </a:lnTo>
                  <a:lnTo>
                    <a:pt x="205" y="1253"/>
                  </a:lnTo>
                  <a:lnTo>
                    <a:pt x="205" y="1269"/>
                  </a:lnTo>
                  <a:lnTo>
                    <a:pt x="205" y="1286"/>
                  </a:lnTo>
                  <a:lnTo>
                    <a:pt x="205" y="1303"/>
                  </a:lnTo>
                  <a:lnTo>
                    <a:pt x="205" y="1322"/>
                  </a:lnTo>
                  <a:lnTo>
                    <a:pt x="205" y="1336"/>
                  </a:lnTo>
                  <a:lnTo>
                    <a:pt x="205" y="1353"/>
                  </a:lnTo>
                  <a:lnTo>
                    <a:pt x="205" y="1367"/>
                  </a:lnTo>
                  <a:lnTo>
                    <a:pt x="205" y="1383"/>
                  </a:lnTo>
                  <a:lnTo>
                    <a:pt x="205" y="1398"/>
                  </a:lnTo>
                  <a:lnTo>
                    <a:pt x="205" y="1412"/>
                  </a:lnTo>
                  <a:lnTo>
                    <a:pt x="205" y="1426"/>
                  </a:lnTo>
                  <a:lnTo>
                    <a:pt x="207" y="1440"/>
                  </a:lnTo>
                  <a:lnTo>
                    <a:pt x="205" y="1452"/>
                  </a:lnTo>
                  <a:lnTo>
                    <a:pt x="205" y="1464"/>
                  </a:lnTo>
                  <a:lnTo>
                    <a:pt x="205" y="1476"/>
                  </a:lnTo>
                  <a:lnTo>
                    <a:pt x="205" y="1488"/>
                  </a:lnTo>
                  <a:lnTo>
                    <a:pt x="205" y="1497"/>
                  </a:lnTo>
                  <a:lnTo>
                    <a:pt x="205" y="1509"/>
                  </a:lnTo>
                  <a:lnTo>
                    <a:pt x="205" y="1519"/>
                  </a:lnTo>
                  <a:lnTo>
                    <a:pt x="205" y="1526"/>
                  </a:lnTo>
                  <a:lnTo>
                    <a:pt x="200" y="1543"/>
                  </a:lnTo>
                  <a:lnTo>
                    <a:pt x="198" y="1555"/>
                  </a:lnTo>
                  <a:lnTo>
                    <a:pt x="195" y="1566"/>
                  </a:lnTo>
                  <a:lnTo>
                    <a:pt x="195" y="1574"/>
                  </a:lnTo>
                  <a:lnTo>
                    <a:pt x="188" y="1576"/>
                  </a:lnTo>
                  <a:lnTo>
                    <a:pt x="181" y="1578"/>
                  </a:lnTo>
                  <a:lnTo>
                    <a:pt x="171" y="1581"/>
                  </a:lnTo>
                  <a:lnTo>
                    <a:pt x="162" y="1583"/>
                  </a:lnTo>
                  <a:lnTo>
                    <a:pt x="148" y="1583"/>
                  </a:lnTo>
                  <a:lnTo>
                    <a:pt x="133" y="1585"/>
                  </a:lnTo>
                  <a:lnTo>
                    <a:pt x="119" y="1585"/>
                  </a:lnTo>
                  <a:lnTo>
                    <a:pt x="107" y="1588"/>
                  </a:lnTo>
                  <a:lnTo>
                    <a:pt x="91" y="1585"/>
                  </a:lnTo>
                  <a:lnTo>
                    <a:pt x="76" y="1585"/>
                  </a:lnTo>
                  <a:lnTo>
                    <a:pt x="62" y="1585"/>
                  </a:lnTo>
                  <a:lnTo>
                    <a:pt x="53" y="1585"/>
                  </a:lnTo>
                  <a:lnTo>
                    <a:pt x="41" y="1583"/>
                  </a:lnTo>
                  <a:lnTo>
                    <a:pt x="34" y="1583"/>
                  </a:lnTo>
                  <a:lnTo>
                    <a:pt x="27" y="1583"/>
                  </a:lnTo>
                  <a:lnTo>
                    <a:pt x="27" y="1583"/>
                  </a:lnTo>
                  <a:lnTo>
                    <a:pt x="27" y="15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solidFill>
                  <a:prstClr val="black"/>
                </a:solidFill>
              </a:endParaRPr>
            </a:p>
          </p:txBody>
        </p:sp>
        <p:sp>
          <p:nvSpPr>
            <p:cNvPr id="20" name="Freeform 19"/>
            <p:cNvSpPr>
              <a:spLocks/>
            </p:cNvSpPr>
            <p:nvPr/>
          </p:nvSpPr>
          <p:spPr bwMode="auto">
            <a:xfrm>
              <a:off x="3113405" y="909955"/>
              <a:ext cx="142240" cy="914400"/>
            </a:xfrm>
            <a:custGeom>
              <a:avLst/>
              <a:gdLst>
                <a:gd name="T0" fmla="*/ 53 w 224"/>
                <a:gd name="T1" fmla="*/ 359 h 1440"/>
                <a:gd name="T2" fmla="*/ 53 w 224"/>
                <a:gd name="T3" fmla="*/ 409 h 1440"/>
                <a:gd name="T4" fmla="*/ 53 w 224"/>
                <a:gd name="T5" fmla="*/ 461 h 1440"/>
                <a:gd name="T6" fmla="*/ 53 w 224"/>
                <a:gd name="T7" fmla="*/ 523 h 1440"/>
                <a:gd name="T8" fmla="*/ 53 w 224"/>
                <a:gd name="T9" fmla="*/ 592 h 1440"/>
                <a:gd name="T10" fmla="*/ 53 w 224"/>
                <a:gd name="T11" fmla="*/ 665 h 1440"/>
                <a:gd name="T12" fmla="*/ 53 w 224"/>
                <a:gd name="T13" fmla="*/ 744 h 1440"/>
                <a:gd name="T14" fmla="*/ 53 w 224"/>
                <a:gd name="T15" fmla="*/ 824 h 1440"/>
                <a:gd name="T16" fmla="*/ 53 w 224"/>
                <a:gd name="T17" fmla="*/ 900 h 1440"/>
                <a:gd name="T18" fmla="*/ 53 w 224"/>
                <a:gd name="T19" fmla="*/ 976 h 1440"/>
                <a:gd name="T20" fmla="*/ 53 w 224"/>
                <a:gd name="T21" fmla="*/ 1045 h 1440"/>
                <a:gd name="T22" fmla="*/ 53 w 224"/>
                <a:gd name="T23" fmla="*/ 1107 h 1440"/>
                <a:gd name="T24" fmla="*/ 53 w 224"/>
                <a:gd name="T25" fmla="*/ 1162 h 1440"/>
                <a:gd name="T26" fmla="*/ 53 w 224"/>
                <a:gd name="T27" fmla="*/ 1205 h 1440"/>
                <a:gd name="T28" fmla="*/ 55 w 224"/>
                <a:gd name="T29" fmla="*/ 1259 h 1440"/>
                <a:gd name="T30" fmla="*/ 55 w 224"/>
                <a:gd name="T31" fmla="*/ 1326 h 1440"/>
                <a:gd name="T32" fmla="*/ 55 w 224"/>
                <a:gd name="T33" fmla="*/ 1380 h 1440"/>
                <a:gd name="T34" fmla="*/ 55 w 224"/>
                <a:gd name="T35" fmla="*/ 1423 h 1440"/>
                <a:gd name="T36" fmla="*/ 15 w 224"/>
                <a:gd name="T37" fmla="*/ 1435 h 1440"/>
                <a:gd name="T38" fmla="*/ 0 w 224"/>
                <a:gd name="T39" fmla="*/ 1407 h 1440"/>
                <a:gd name="T40" fmla="*/ 0 w 224"/>
                <a:gd name="T41" fmla="*/ 1366 h 1440"/>
                <a:gd name="T42" fmla="*/ 0 w 224"/>
                <a:gd name="T43" fmla="*/ 1309 h 1440"/>
                <a:gd name="T44" fmla="*/ 0 w 224"/>
                <a:gd name="T45" fmla="*/ 1240 h 1440"/>
                <a:gd name="T46" fmla="*/ 0 w 224"/>
                <a:gd name="T47" fmla="*/ 1157 h 1440"/>
                <a:gd name="T48" fmla="*/ 0 w 224"/>
                <a:gd name="T49" fmla="*/ 1064 h 1440"/>
                <a:gd name="T50" fmla="*/ 0 w 224"/>
                <a:gd name="T51" fmla="*/ 967 h 1440"/>
                <a:gd name="T52" fmla="*/ 0 w 224"/>
                <a:gd name="T53" fmla="*/ 867 h 1440"/>
                <a:gd name="T54" fmla="*/ 0 w 224"/>
                <a:gd name="T55" fmla="*/ 767 h 1440"/>
                <a:gd name="T56" fmla="*/ 0 w 224"/>
                <a:gd name="T57" fmla="*/ 670 h 1440"/>
                <a:gd name="T58" fmla="*/ 0 w 224"/>
                <a:gd name="T59" fmla="*/ 575 h 1440"/>
                <a:gd name="T60" fmla="*/ 0 w 224"/>
                <a:gd name="T61" fmla="*/ 492 h 1440"/>
                <a:gd name="T62" fmla="*/ 0 w 224"/>
                <a:gd name="T63" fmla="*/ 418 h 1440"/>
                <a:gd name="T64" fmla="*/ 0 w 224"/>
                <a:gd name="T65" fmla="*/ 359 h 1440"/>
                <a:gd name="T66" fmla="*/ 0 w 224"/>
                <a:gd name="T67" fmla="*/ 309 h 1440"/>
                <a:gd name="T68" fmla="*/ 0 w 224"/>
                <a:gd name="T69" fmla="*/ 266 h 1440"/>
                <a:gd name="T70" fmla="*/ 0 w 224"/>
                <a:gd name="T71" fmla="*/ 223 h 1440"/>
                <a:gd name="T72" fmla="*/ 0 w 224"/>
                <a:gd name="T73" fmla="*/ 180 h 1440"/>
                <a:gd name="T74" fmla="*/ 3 w 224"/>
                <a:gd name="T75" fmla="*/ 138 h 1440"/>
                <a:gd name="T76" fmla="*/ 10 w 224"/>
                <a:gd name="T77" fmla="*/ 95 h 1440"/>
                <a:gd name="T78" fmla="*/ 41 w 224"/>
                <a:gd name="T79" fmla="*/ 38 h 1440"/>
                <a:gd name="T80" fmla="*/ 107 w 224"/>
                <a:gd name="T81" fmla="*/ 5 h 1440"/>
                <a:gd name="T82" fmla="*/ 167 w 224"/>
                <a:gd name="T83" fmla="*/ 0 h 1440"/>
                <a:gd name="T84" fmla="*/ 212 w 224"/>
                <a:gd name="T85" fmla="*/ 21 h 1440"/>
                <a:gd name="T86" fmla="*/ 217 w 224"/>
                <a:gd name="T87" fmla="*/ 64 h 1440"/>
                <a:gd name="T88" fmla="*/ 176 w 224"/>
                <a:gd name="T89" fmla="*/ 97 h 1440"/>
                <a:gd name="T90" fmla="*/ 134 w 224"/>
                <a:gd name="T91" fmla="*/ 128 h 1440"/>
                <a:gd name="T92" fmla="*/ 81 w 224"/>
                <a:gd name="T93" fmla="*/ 192 h 1440"/>
                <a:gd name="T94" fmla="*/ 60 w 224"/>
                <a:gd name="T95" fmla="*/ 242 h 1440"/>
                <a:gd name="T96" fmla="*/ 53 w 224"/>
                <a:gd name="T97" fmla="*/ 283 h 1440"/>
                <a:gd name="T98" fmla="*/ 53 w 224"/>
                <a:gd name="T99" fmla="*/ 330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4" h="1440">
                  <a:moveTo>
                    <a:pt x="53" y="330"/>
                  </a:moveTo>
                  <a:lnTo>
                    <a:pt x="53" y="333"/>
                  </a:lnTo>
                  <a:lnTo>
                    <a:pt x="53" y="344"/>
                  </a:lnTo>
                  <a:lnTo>
                    <a:pt x="53" y="359"/>
                  </a:lnTo>
                  <a:lnTo>
                    <a:pt x="53" y="378"/>
                  </a:lnTo>
                  <a:lnTo>
                    <a:pt x="53" y="387"/>
                  </a:lnTo>
                  <a:lnTo>
                    <a:pt x="53" y="397"/>
                  </a:lnTo>
                  <a:lnTo>
                    <a:pt x="53" y="409"/>
                  </a:lnTo>
                  <a:lnTo>
                    <a:pt x="53" y="420"/>
                  </a:lnTo>
                  <a:lnTo>
                    <a:pt x="53" y="432"/>
                  </a:lnTo>
                  <a:lnTo>
                    <a:pt x="53" y="447"/>
                  </a:lnTo>
                  <a:lnTo>
                    <a:pt x="53" y="461"/>
                  </a:lnTo>
                  <a:lnTo>
                    <a:pt x="53" y="477"/>
                  </a:lnTo>
                  <a:lnTo>
                    <a:pt x="53" y="492"/>
                  </a:lnTo>
                  <a:lnTo>
                    <a:pt x="53" y="506"/>
                  </a:lnTo>
                  <a:lnTo>
                    <a:pt x="53" y="523"/>
                  </a:lnTo>
                  <a:lnTo>
                    <a:pt x="53" y="542"/>
                  </a:lnTo>
                  <a:lnTo>
                    <a:pt x="53" y="558"/>
                  </a:lnTo>
                  <a:lnTo>
                    <a:pt x="53" y="575"/>
                  </a:lnTo>
                  <a:lnTo>
                    <a:pt x="53" y="592"/>
                  </a:lnTo>
                  <a:lnTo>
                    <a:pt x="53" y="611"/>
                  </a:lnTo>
                  <a:lnTo>
                    <a:pt x="53" y="627"/>
                  </a:lnTo>
                  <a:lnTo>
                    <a:pt x="53" y="646"/>
                  </a:lnTo>
                  <a:lnTo>
                    <a:pt x="53" y="665"/>
                  </a:lnTo>
                  <a:lnTo>
                    <a:pt x="53" y="687"/>
                  </a:lnTo>
                  <a:lnTo>
                    <a:pt x="53" y="703"/>
                  </a:lnTo>
                  <a:lnTo>
                    <a:pt x="53" y="727"/>
                  </a:lnTo>
                  <a:lnTo>
                    <a:pt x="53" y="744"/>
                  </a:lnTo>
                  <a:lnTo>
                    <a:pt x="53" y="767"/>
                  </a:lnTo>
                  <a:lnTo>
                    <a:pt x="53" y="784"/>
                  </a:lnTo>
                  <a:lnTo>
                    <a:pt x="53" y="805"/>
                  </a:lnTo>
                  <a:lnTo>
                    <a:pt x="53" y="824"/>
                  </a:lnTo>
                  <a:lnTo>
                    <a:pt x="53" y="843"/>
                  </a:lnTo>
                  <a:lnTo>
                    <a:pt x="53" y="862"/>
                  </a:lnTo>
                  <a:lnTo>
                    <a:pt x="53" y="881"/>
                  </a:lnTo>
                  <a:lnTo>
                    <a:pt x="53" y="900"/>
                  </a:lnTo>
                  <a:lnTo>
                    <a:pt x="53" y="922"/>
                  </a:lnTo>
                  <a:lnTo>
                    <a:pt x="53" y="938"/>
                  </a:lnTo>
                  <a:lnTo>
                    <a:pt x="53" y="957"/>
                  </a:lnTo>
                  <a:lnTo>
                    <a:pt x="53" y="976"/>
                  </a:lnTo>
                  <a:lnTo>
                    <a:pt x="53" y="996"/>
                  </a:lnTo>
                  <a:lnTo>
                    <a:pt x="53" y="1012"/>
                  </a:lnTo>
                  <a:lnTo>
                    <a:pt x="53" y="1029"/>
                  </a:lnTo>
                  <a:lnTo>
                    <a:pt x="53" y="1045"/>
                  </a:lnTo>
                  <a:lnTo>
                    <a:pt x="53" y="1064"/>
                  </a:lnTo>
                  <a:lnTo>
                    <a:pt x="53" y="1079"/>
                  </a:lnTo>
                  <a:lnTo>
                    <a:pt x="53" y="1093"/>
                  </a:lnTo>
                  <a:lnTo>
                    <a:pt x="53" y="1107"/>
                  </a:lnTo>
                  <a:lnTo>
                    <a:pt x="53" y="1124"/>
                  </a:lnTo>
                  <a:lnTo>
                    <a:pt x="53" y="1136"/>
                  </a:lnTo>
                  <a:lnTo>
                    <a:pt x="53" y="1148"/>
                  </a:lnTo>
                  <a:lnTo>
                    <a:pt x="53" y="1162"/>
                  </a:lnTo>
                  <a:lnTo>
                    <a:pt x="53" y="1174"/>
                  </a:lnTo>
                  <a:lnTo>
                    <a:pt x="53" y="1183"/>
                  </a:lnTo>
                  <a:lnTo>
                    <a:pt x="53" y="1195"/>
                  </a:lnTo>
                  <a:lnTo>
                    <a:pt x="53" y="1205"/>
                  </a:lnTo>
                  <a:lnTo>
                    <a:pt x="53" y="1214"/>
                  </a:lnTo>
                  <a:lnTo>
                    <a:pt x="53" y="1228"/>
                  </a:lnTo>
                  <a:lnTo>
                    <a:pt x="55" y="1243"/>
                  </a:lnTo>
                  <a:lnTo>
                    <a:pt x="55" y="1259"/>
                  </a:lnTo>
                  <a:lnTo>
                    <a:pt x="55" y="1276"/>
                  </a:lnTo>
                  <a:lnTo>
                    <a:pt x="55" y="1293"/>
                  </a:lnTo>
                  <a:lnTo>
                    <a:pt x="55" y="1309"/>
                  </a:lnTo>
                  <a:lnTo>
                    <a:pt x="55" y="1326"/>
                  </a:lnTo>
                  <a:lnTo>
                    <a:pt x="55" y="1342"/>
                  </a:lnTo>
                  <a:lnTo>
                    <a:pt x="55" y="1354"/>
                  </a:lnTo>
                  <a:lnTo>
                    <a:pt x="55" y="1369"/>
                  </a:lnTo>
                  <a:lnTo>
                    <a:pt x="55" y="1380"/>
                  </a:lnTo>
                  <a:lnTo>
                    <a:pt x="55" y="1390"/>
                  </a:lnTo>
                  <a:lnTo>
                    <a:pt x="55" y="1399"/>
                  </a:lnTo>
                  <a:lnTo>
                    <a:pt x="55" y="1411"/>
                  </a:lnTo>
                  <a:lnTo>
                    <a:pt x="55" y="1423"/>
                  </a:lnTo>
                  <a:lnTo>
                    <a:pt x="57" y="1433"/>
                  </a:lnTo>
                  <a:lnTo>
                    <a:pt x="48" y="1437"/>
                  </a:lnTo>
                  <a:lnTo>
                    <a:pt x="31" y="1440"/>
                  </a:lnTo>
                  <a:lnTo>
                    <a:pt x="15" y="1435"/>
                  </a:lnTo>
                  <a:lnTo>
                    <a:pt x="3" y="1430"/>
                  </a:lnTo>
                  <a:lnTo>
                    <a:pt x="0" y="1423"/>
                  </a:lnTo>
                  <a:lnTo>
                    <a:pt x="0" y="1416"/>
                  </a:lnTo>
                  <a:lnTo>
                    <a:pt x="0" y="1407"/>
                  </a:lnTo>
                  <a:lnTo>
                    <a:pt x="0" y="1399"/>
                  </a:lnTo>
                  <a:lnTo>
                    <a:pt x="0" y="1390"/>
                  </a:lnTo>
                  <a:lnTo>
                    <a:pt x="0" y="1380"/>
                  </a:lnTo>
                  <a:lnTo>
                    <a:pt x="0" y="1366"/>
                  </a:lnTo>
                  <a:lnTo>
                    <a:pt x="0" y="1354"/>
                  </a:lnTo>
                  <a:lnTo>
                    <a:pt x="0" y="1340"/>
                  </a:lnTo>
                  <a:lnTo>
                    <a:pt x="0" y="1326"/>
                  </a:lnTo>
                  <a:lnTo>
                    <a:pt x="0" y="1309"/>
                  </a:lnTo>
                  <a:lnTo>
                    <a:pt x="0" y="1293"/>
                  </a:lnTo>
                  <a:lnTo>
                    <a:pt x="0" y="1278"/>
                  </a:lnTo>
                  <a:lnTo>
                    <a:pt x="0" y="1262"/>
                  </a:lnTo>
                  <a:lnTo>
                    <a:pt x="0" y="1240"/>
                  </a:lnTo>
                  <a:lnTo>
                    <a:pt x="0" y="1221"/>
                  </a:lnTo>
                  <a:lnTo>
                    <a:pt x="0" y="1200"/>
                  </a:lnTo>
                  <a:lnTo>
                    <a:pt x="0" y="1181"/>
                  </a:lnTo>
                  <a:lnTo>
                    <a:pt x="0" y="1157"/>
                  </a:lnTo>
                  <a:lnTo>
                    <a:pt x="0" y="1133"/>
                  </a:lnTo>
                  <a:lnTo>
                    <a:pt x="0" y="1112"/>
                  </a:lnTo>
                  <a:lnTo>
                    <a:pt x="0" y="1091"/>
                  </a:lnTo>
                  <a:lnTo>
                    <a:pt x="0" y="1064"/>
                  </a:lnTo>
                  <a:lnTo>
                    <a:pt x="0" y="1041"/>
                  </a:lnTo>
                  <a:lnTo>
                    <a:pt x="0" y="1017"/>
                  </a:lnTo>
                  <a:lnTo>
                    <a:pt x="0" y="993"/>
                  </a:lnTo>
                  <a:lnTo>
                    <a:pt x="0" y="967"/>
                  </a:lnTo>
                  <a:lnTo>
                    <a:pt x="0" y="943"/>
                  </a:lnTo>
                  <a:lnTo>
                    <a:pt x="0" y="919"/>
                  </a:lnTo>
                  <a:lnTo>
                    <a:pt x="0" y="896"/>
                  </a:lnTo>
                  <a:lnTo>
                    <a:pt x="0" y="867"/>
                  </a:lnTo>
                  <a:lnTo>
                    <a:pt x="0" y="843"/>
                  </a:lnTo>
                  <a:lnTo>
                    <a:pt x="0" y="817"/>
                  </a:lnTo>
                  <a:lnTo>
                    <a:pt x="0" y="794"/>
                  </a:lnTo>
                  <a:lnTo>
                    <a:pt x="0" y="767"/>
                  </a:lnTo>
                  <a:lnTo>
                    <a:pt x="0" y="744"/>
                  </a:lnTo>
                  <a:lnTo>
                    <a:pt x="0" y="717"/>
                  </a:lnTo>
                  <a:lnTo>
                    <a:pt x="0" y="696"/>
                  </a:lnTo>
                  <a:lnTo>
                    <a:pt x="0" y="670"/>
                  </a:lnTo>
                  <a:lnTo>
                    <a:pt x="0" y="646"/>
                  </a:lnTo>
                  <a:lnTo>
                    <a:pt x="0" y="622"/>
                  </a:lnTo>
                  <a:lnTo>
                    <a:pt x="0" y="599"/>
                  </a:lnTo>
                  <a:lnTo>
                    <a:pt x="0" y="575"/>
                  </a:lnTo>
                  <a:lnTo>
                    <a:pt x="0" y="554"/>
                  </a:lnTo>
                  <a:lnTo>
                    <a:pt x="0" y="532"/>
                  </a:lnTo>
                  <a:lnTo>
                    <a:pt x="0" y="513"/>
                  </a:lnTo>
                  <a:lnTo>
                    <a:pt x="0" y="492"/>
                  </a:lnTo>
                  <a:lnTo>
                    <a:pt x="0" y="473"/>
                  </a:lnTo>
                  <a:lnTo>
                    <a:pt x="0" y="454"/>
                  </a:lnTo>
                  <a:lnTo>
                    <a:pt x="0" y="435"/>
                  </a:lnTo>
                  <a:lnTo>
                    <a:pt x="0" y="418"/>
                  </a:lnTo>
                  <a:lnTo>
                    <a:pt x="0" y="401"/>
                  </a:lnTo>
                  <a:lnTo>
                    <a:pt x="0" y="387"/>
                  </a:lnTo>
                  <a:lnTo>
                    <a:pt x="0" y="373"/>
                  </a:lnTo>
                  <a:lnTo>
                    <a:pt x="0" y="359"/>
                  </a:lnTo>
                  <a:lnTo>
                    <a:pt x="0" y="347"/>
                  </a:lnTo>
                  <a:lnTo>
                    <a:pt x="0" y="335"/>
                  </a:lnTo>
                  <a:lnTo>
                    <a:pt x="0" y="325"/>
                  </a:lnTo>
                  <a:lnTo>
                    <a:pt x="0" y="309"/>
                  </a:lnTo>
                  <a:lnTo>
                    <a:pt x="0" y="299"/>
                  </a:lnTo>
                  <a:lnTo>
                    <a:pt x="0" y="287"/>
                  </a:lnTo>
                  <a:lnTo>
                    <a:pt x="0" y="276"/>
                  </a:lnTo>
                  <a:lnTo>
                    <a:pt x="0" y="266"/>
                  </a:lnTo>
                  <a:lnTo>
                    <a:pt x="0" y="256"/>
                  </a:lnTo>
                  <a:lnTo>
                    <a:pt x="0" y="245"/>
                  </a:lnTo>
                  <a:lnTo>
                    <a:pt x="0" y="235"/>
                  </a:lnTo>
                  <a:lnTo>
                    <a:pt x="0" y="223"/>
                  </a:lnTo>
                  <a:lnTo>
                    <a:pt x="0" y="214"/>
                  </a:lnTo>
                  <a:lnTo>
                    <a:pt x="0" y="202"/>
                  </a:lnTo>
                  <a:lnTo>
                    <a:pt x="0" y="192"/>
                  </a:lnTo>
                  <a:lnTo>
                    <a:pt x="0" y="180"/>
                  </a:lnTo>
                  <a:lnTo>
                    <a:pt x="0" y="169"/>
                  </a:lnTo>
                  <a:lnTo>
                    <a:pt x="0" y="159"/>
                  </a:lnTo>
                  <a:lnTo>
                    <a:pt x="0" y="147"/>
                  </a:lnTo>
                  <a:lnTo>
                    <a:pt x="3" y="138"/>
                  </a:lnTo>
                  <a:lnTo>
                    <a:pt x="8" y="128"/>
                  </a:lnTo>
                  <a:lnTo>
                    <a:pt x="8" y="116"/>
                  </a:lnTo>
                  <a:lnTo>
                    <a:pt x="8" y="104"/>
                  </a:lnTo>
                  <a:lnTo>
                    <a:pt x="10" y="95"/>
                  </a:lnTo>
                  <a:lnTo>
                    <a:pt x="17" y="88"/>
                  </a:lnTo>
                  <a:lnTo>
                    <a:pt x="22" y="69"/>
                  </a:lnTo>
                  <a:lnTo>
                    <a:pt x="31" y="55"/>
                  </a:lnTo>
                  <a:lnTo>
                    <a:pt x="41" y="38"/>
                  </a:lnTo>
                  <a:lnTo>
                    <a:pt x="55" y="26"/>
                  </a:lnTo>
                  <a:lnTo>
                    <a:pt x="72" y="17"/>
                  </a:lnTo>
                  <a:lnTo>
                    <a:pt x="91" y="12"/>
                  </a:lnTo>
                  <a:lnTo>
                    <a:pt x="107" y="5"/>
                  </a:lnTo>
                  <a:lnTo>
                    <a:pt x="126" y="0"/>
                  </a:lnTo>
                  <a:lnTo>
                    <a:pt x="141" y="0"/>
                  </a:lnTo>
                  <a:lnTo>
                    <a:pt x="155" y="0"/>
                  </a:lnTo>
                  <a:lnTo>
                    <a:pt x="167" y="0"/>
                  </a:lnTo>
                  <a:lnTo>
                    <a:pt x="179" y="2"/>
                  </a:lnTo>
                  <a:lnTo>
                    <a:pt x="188" y="7"/>
                  </a:lnTo>
                  <a:lnTo>
                    <a:pt x="200" y="12"/>
                  </a:lnTo>
                  <a:lnTo>
                    <a:pt x="212" y="21"/>
                  </a:lnTo>
                  <a:lnTo>
                    <a:pt x="221" y="31"/>
                  </a:lnTo>
                  <a:lnTo>
                    <a:pt x="224" y="43"/>
                  </a:lnTo>
                  <a:lnTo>
                    <a:pt x="224" y="55"/>
                  </a:lnTo>
                  <a:lnTo>
                    <a:pt x="217" y="64"/>
                  </a:lnTo>
                  <a:lnTo>
                    <a:pt x="205" y="78"/>
                  </a:lnTo>
                  <a:lnTo>
                    <a:pt x="195" y="83"/>
                  </a:lnTo>
                  <a:lnTo>
                    <a:pt x="186" y="90"/>
                  </a:lnTo>
                  <a:lnTo>
                    <a:pt x="176" y="97"/>
                  </a:lnTo>
                  <a:lnTo>
                    <a:pt x="167" y="107"/>
                  </a:lnTo>
                  <a:lnTo>
                    <a:pt x="155" y="112"/>
                  </a:lnTo>
                  <a:lnTo>
                    <a:pt x="143" y="121"/>
                  </a:lnTo>
                  <a:lnTo>
                    <a:pt x="134" y="128"/>
                  </a:lnTo>
                  <a:lnTo>
                    <a:pt x="122" y="138"/>
                  </a:lnTo>
                  <a:lnTo>
                    <a:pt x="105" y="157"/>
                  </a:lnTo>
                  <a:lnTo>
                    <a:pt x="91" y="176"/>
                  </a:lnTo>
                  <a:lnTo>
                    <a:pt x="81" y="192"/>
                  </a:lnTo>
                  <a:lnTo>
                    <a:pt x="72" y="211"/>
                  </a:lnTo>
                  <a:lnTo>
                    <a:pt x="65" y="221"/>
                  </a:lnTo>
                  <a:lnTo>
                    <a:pt x="65" y="233"/>
                  </a:lnTo>
                  <a:lnTo>
                    <a:pt x="60" y="242"/>
                  </a:lnTo>
                  <a:lnTo>
                    <a:pt x="60" y="254"/>
                  </a:lnTo>
                  <a:lnTo>
                    <a:pt x="55" y="264"/>
                  </a:lnTo>
                  <a:lnTo>
                    <a:pt x="55" y="273"/>
                  </a:lnTo>
                  <a:lnTo>
                    <a:pt x="53" y="283"/>
                  </a:lnTo>
                  <a:lnTo>
                    <a:pt x="53" y="295"/>
                  </a:lnTo>
                  <a:lnTo>
                    <a:pt x="53" y="311"/>
                  </a:lnTo>
                  <a:lnTo>
                    <a:pt x="53" y="330"/>
                  </a:lnTo>
                  <a:lnTo>
                    <a:pt x="53" y="330"/>
                  </a:lnTo>
                  <a:close/>
                </a:path>
              </a:pathLst>
            </a:custGeom>
            <a:solidFill>
              <a:schemeClr val="accent1">
                <a:lumMod val="60000"/>
                <a:lumOff val="40000"/>
              </a:schemeClr>
            </a:solidFill>
            <a:ln>
              <a:noFill/>
            </a:ln>
          </p:spPr>
          <p:txBody>
            <a:bodyPr rot="0" vert="horz" wrap="square" lIns="91440" tIns="45720" rIns="91440" bIns="45720" anchor="t" anchorCtr="0" upright="1">
              <a:noAutofit/>
            </a:bodyPr>
            <a:lstStyle/>
            <a:p>
              <a:endParaRPr lang="en-US" dirty="0">
                <a:solidFill>
                  <a:prstClr val="black"/>
                </a:solidFill>
              </a:endParaRPr>
            </a:p>
          </p:txBody>
        </p:sp>
        <p:sp>
          <p:nvSpPr>
            <p:cNvPr id="21" name="Freeform 20"/>
            <p:cNvSpPr>
              <a:spLocks/>
            </p:cNvSpPr>
            <p:nvPr/>
          </p:nvSpPr>
          <p:spPr bwMode="auto">
            <a:xfrm>
              <a:off x="2836545" y="387985"/>
              <a:ext cx="657860" cy="1574800"/>
            </a:xfrm>
            <a:custGeom>
              <a:avLst/>
              <a:gdLst>
                <a:gd name="T0" fmla="*/ 226 w 1036"/>
                <a:gd name="T1" fmla="*/ 2164 h 2480"/>
                <a:gd name="T2" fmla="*/ 314 w 1036"/>
                <a:gd name="T3" fmla="*/ 2305 h 2480"/>
                <a:gd name="T4" fmla="*/ 385 w 1036"/>
                <a:gd name="T5" fmla="*/ 2393 h 2480"/>
                <a:gd name="T6" fmla="*/ 492 w 1036"/>
                <a:gd name="T7" fmla="*/ 2400 h 2480"/>
                <a:gd name="T8" fmla="*/ 604 w 1036"/>
                <a:gd name="T9" fmla="*/ 2390 h 2480"/>
                <a:gd name="T10" fmla="*/ 668 w 1036"/>
                <a:gd name="T11" fmla="*/ 2328 h 2480"/>
                <a:gd name="T12" fmla="*/ 673 w 1036"/>
                <a:gd name="T13" fmla="*/ 2198 h 2480"/>
                <a:gd name="T14" fmla="*/ 675 w 1036"/>
                <a:gd name="T15" fmla="*/ 2053 h 2480"/>
                <a:gd name="T16" fmla="*/ 675 w 1036"/>
                <a:gd name="T17" fmla="*/ 1932 h 2480"/>
                <a:gd name="T18" fmla="*/ 675 w 1036"/>
                <a:gd name="T19" fmla="*/ 1777 h 2480"/>
                <a:gd name="T20" fmla="*/ 675 w 1036"/>
                <a:gd name="T21" fmla="*/ 1589 h 2480"/>
                <a:gd name="T22" fmla="*/ 675 w 1036"/>
                <a:gd name="T23" fmla="*/ 1404 h 2480"/>
                <a:gd name="T24" fmla="*/ 675 w 1036"/>
                <a:gd name="T25" fmla="*/ 1247 h 2480"/>
                <a:gd name="T26" fmla="*/ 675 w 1036"/>
                <a:gd name="T27" fmla="*/ 1143 h 2480"/>
                <a:gd name="T28" fmla="*/ 766 w 1036"/>
                <a:gd name="T29" fmla="*/ 1102 h 2480"/>
                <a:gd name="T30" fmla="*/ 887 w 1036"/>
                <a:gd name="T31" fmla="*/ 991 h 2480"/>
                <a:gd name="T32" fmla="*/ 941 w 1036"/>
                <a:gd name="T33" fmla="*/ 853 h 2480"/>
                <a:gd name="T34" fmla="*/ 939 w 1036"/>
                <a:gd name="T35" fmla="*/ 722 h 2480"/>
                <a:gd name="T36" fmla="*/ 892 w 1036"/>
                <a:gd name="T37" fmla="*/ 579 h 2480"/>
                <a:gd name="T38" fmla="*/ 818 w 1036"/>
                <a:gd name="T39" fmla="*/ 442 h 2480"/>
                <a:gd name="T40" fmla="*/ 723 w 1036"/>
                <a:gd name="T41" fmla="*/ 313 h 2480"/>
                <a:gd name="T42" fmla="*/ 625 w 1036"/>
                <a:gd name="T43" fmla="*/ 206 h 2480"/>
                <a:gd name="T44" fmla="*/ 461 w 1036"/>
                <a:gd name="T45" fmla="*/ 92 h 2480"/>
                <a:gd name="T46" fmla="*/ 326 w 1036"/>
                <a:gd name="T47" fmla="*/ 80 h 2480"/>
                <a:gd name="T48" fmla="*/ 200 w 1036"/>
                <a:gd name="T49" fmla="*/ 133 h 2480"/>
                <a:gd name="T50" fmla="*/ 124 w 1036"/>
                <a:gd name="T51" fmla="*/ 261 h 2480"/>
                <a:gd name="T52" fmla="*/ 107 w 1036"/>
                <a:gd name="T53" fmla="*/ 408 h 2480"/>
                <a:gd name="T54" fmla="*/ 93 w 1036"/>
                <a:gd name="T55" fmla="*/ 575 h 2480"/>
                <a:gd name="T56" fmla="*/ 88 w 1036"/>
                <a:gd name="T57" fmla="*/ 755 h 2480"/>
                <a:gd name="T58" fmla="*/ 88 w 1036"/>
                <a:gd name="T59" fmla="*/ 867 h 2480"/>
                <a:gd name="T60" fmla="*/ 0 w 1036"/>
                <a:gd name="T61" fmla="*/ 760 h 2480"/>
                <a:gd name="T62" fmla="*/ 0 w 1036"/>
                <a:gd name="T63" fmla="*/ 644 h 2480"/>
                <a:gd name="T64" fmla="*/ 8 w 1036"/>
                <a:gd name="T65" fmla="*/ 511 h 2480"/>
                <a:gd name="T66" fmla="*/ 22 w 1036"/>
                <a:gd name="T67" fmla="*/ 373 h 2480"/>
                <a:gd name="T68" fmla="*/ 41 w 1036"/>
                <a:gd name="T69" fmla="*/ 252 h 2480"/>
                <a:gd name="T70" fmla="*/ 91 w 1036"/>
                <a:gd name="T71" fmla="*/ 126 h 2480"/>
                <a:gd name="T72" fmla="*/ 240 w 1036"/>
                <a:gd name="T73" fmla="*/ 16 h 2480"/>
                <a:gd name="T74" fmla="*/ 423 w 1036"/>
                <a:gd name="T75" fmla="*/ 4 h 2480"/>
                <a:gd name="T76" fmla="*/ 568 w 1036"/>
                <a:gd name="T77" fmla="*/ 42 h 2480"/>
                <a:gd name="T78" fmla="*/ 728 w 1036"/>
                <a:gd name="T79" fmla="*/ 183 h 2480"/>
                <a:gd name="T80" fmla="*/ 827 w 1036"/>
                <a:gd name="T81" fmla="*/ 299 h 2480"/>
                <a:gd name="T82" fmla="*/ 918 w 1036"/>
                <a:gd name="T83" fmla="*/ 432 h 2480"/>
                <a:gd name="T84" fmla="*/ 989 w 1036"/>
                <a:gd name="T85" fmla="*/ 568 h 2480"/>
                <a:gd name="T86" fmla="*/ 1029 w 1036"/>
                <a:gd name="T87" fmla="*/ 701 h 2480"/>
                <a:gd name="T88" fmla="*/ 1029 w 1036"/>
                <a:gd name="T89" fmla="*/ 865 h 2480"/>
                <a:gd name="T90" fmla="*/ 984 w 1036"/>
                <a:gd name="T91" fmla="*/ 1005 h 2480"/>
                <a:gd name="T92" fmla="*/ 870 w 1036"/>
                <a:gd name="T93" fmla="*/ 1133 h 2480"/>
                <a:gd name="T94" fmla="*/ 766 w 1036"/>
                <a:gd name="T95" fmla="*/ 1193 h 2480"/>
                <a:gd name="T96" fmla="*/ 758 w 1036"/>
                <a:gd name="T97" fmla="*/ 1288 h 2480"/>
                <a:gd name="T98" fmla="*/ 756 w 1036"/>
                <a:gd name="T99" fmla="*/ 1492 h 2480"/>
                <a:gd name="T100" fmla="*/ 756 w 1036"/>
                <a:gd name="T101" fmla="*/ 1765 h 2480"/>
                <a:gd name="T102" fmla="*/ 749 w 1036"/>
                <a:gd name="T103" fmla="*/ 2041 h 2480"/>
                <a:gd name="T104" fmla="*/ 749 w 1036"/>
                <a:gd name="T105" fmla="*/ 2269 h 2480"/>
                <a:gd name="T106" fmla="*/ 749 w 1036"/>
                <a:gd name="T107" fmla="*/ 2412 h 2480"/>
                <a:gd name="T108" fmla="*/ 663 w 1036"/>
                <a:gd name="T109" fmla="*/ 2471 h 2480"/>
                <a:gd name="T110" fmla="*/ 542 w 1036"/>
                <a:gd name="T111" fmla="*/ 2480 h 2480"/>
                <a:gd name="T112" fmla="*/ 421 w 1036"/>
                <a:gd name="T113" fmla="*/ 2480 h 2480"/>
                <a:gd name="T114" fmla="*/ 307 w 1036"/>
                <a:gd name="T115" fmla="*/ 2459 h 2480"/>
                <a:gd name="T116" fmla="*/ 238 w 1036"/>
                <a:gd name="T117" fmla="*/ 2350 h 2480"/>
                <a:gd name="T118" fmla="*/ 145 w 1036"/>
                <a:gd name="T119" fmla="*/ 2200 h 2480"/>
                <a:gd name="T120" fmla="*/ 179 w 1036"/>
                <a:gd name="T121" fmla="*/ 2084 h 2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36" h="2480">
                  <a:moveTo>
                    <a:pt x="179" y="2084"/>
                  </a:moveTo>
                  <a:lnTo>
                    <a:pt x="179" y="2086"/>
                  </a:lnTo>
                  <a:lnTo>
                    <a:pt x="186" y="2096"/>
                  </a:lnTo>
                  <a:lnTo>
                    <a:pt x="188" y="2100"/>
                  </a:lnTo>
                  <a:lnTo>
                    <a:pt x="193" y="2110"/>
                  </a:lnTo>
                  <a:lnTo>
                    <a:pt x="200" y="2119"/>
                  </a:lnTo>
                  <a:lnTo>
                    <a:pt x="207" y="2131"/>
                  </a:lnTo>
                  <a:lnTo>
                    <a:pt x="212" y="2141"/>
                  </a:lnTo>
                  <a:lnTo>
                    <a:pt x="219" y="2153"/>
                  </a:lnTo>
                  <a:lnTo>
                    <a:pt x="226" y="2164"/>
                  </a:lnTo>
                  <a:lnTo>
                    <a:pt x="236" y="2181"/>
                  </a:lnTo>
                  <a:lnTo>
                    <a:pt x="243" y="2193"/>
                  </a:lnTo>
                  <a:lnTo>
                    <a:pt x="255" y="2207"/>
                  </a:lnTo>
                  <a:lnTo>
                    <a:pt x="262" y="2221"/>
                  </a:lnTo>
                  <a:lnTo>
                    <a:pt x="274" y="2238"/>
                  </a:lnTo>
                  <a:lnTo>
                    <a:pt x="281" y="2250"/>
                  </a:lnTo>
                  <a:lnTo>
                    <a:pt x="290" y="2264"/>
                  </a:lnTo>
                  <a:lnTo>
                    <a:pt x="297" y="2278"/>
                  </a:lnTo>
                  <a:lnTo>
                    <a:pt x="307" y="2293"/>
                  </a:lnTo>
                  <a:lnTo>
                    <a:pt x="314" y="2305"/>
                  </a:lnTo>
                  <a:lnTo>
                    <a:pt x="324" y="2319"/>
                  </a:lnTo>
                  <a:lnTo>
                    <a:pt x="333" y="2328"/>
                  </a:lnTo>
                  <a:lnTo>
                    <a:pt x="343" y="2343"/>
                  </a:lnTo>
                  <a:lnTo>
                    <a:pt x="347" y="2350"/>
                  </a:lnTo>
                  <a:lnTo>
                    <a:pt x="354" y="2359"/>
                  </a:lnTo>
                  <a:lnTo>
                    <a:pt x="362" y="2366"/>
                  </a:lnTo>
                  <a:lnTo>
                    <a:pt x="369" y="2376"/>
                  </a:lnTo>
                  <a:lnTo>
                    <a:pt x="378" y="2388"/>
                  </a:lnTo>
                  <a:lnTo>
                    <a:pt x="385" y="2393"/>
                  </a:lnTo>
                  <a:lnTo>
                    <a:pt x="385" y="2393"/>
                  </a:lnTo>
                  <a:lnTo>
                    <a:pt x="395" y="2393"/>
                  </a:lnTo>
                  <a:lnTo>
                    <a:pt x="402" y="2393"/>
                  </a:lnTo>
                  <a:lnTo>
                    <a:pt x="416" y="2395"/>
                  </a:lnTo>
                  <a:lnTo>
                    <a:pt x="428" y="2395"/>
                  </a:lnTo>
                  <a:lnTo>
                    <a:pt x="445" y="2397"/>
                  </a:lnTo>
                  <a:lnTo>
                    <a:pt x="452" y="2397"/>
                  </a:lnTo>
                  <a:lnTo>
                    <a:pt x="461" y="2400"/>
                  </a:lnTo>
                  <a:lnTo>
                    <a:pt x="473" y="2400"/>
                  </a:lnTo>
                  <a:lnTo>
                    <a:pt x="483" y="2400"/>
                  </a:lnTo>
                  <a:lnTo>
                    <a:pt x="492" y="2400"/>
                  </a:lnTo>
                  <a:lnTo>
                    <a:pt x="502" y="2400"/>
                  </a:lnTo>
                  <a:lnTo>
                    <a:pt x="514" y="2400"/>
                  </a:lnTo>
                  <a:lnTo>
                    <a:pt x="523" y="2400"/>
                  </a:lnTo>
                  <a:lnTo>
                    <a:pt x="535" y="2397"/>
                  </a:lnTo>
                  <a:lnTo>
                    <a:pt x="547" y="2397"/>
                  </a:lnTo>
                  <a:lnTo>
                    <a:pt x="556" y="2397"/>
                  </a:lnTo>
                  <a:lnTo>
                    <a:pt x="571" y="2397"/>
                  </a:lnTo>
                  <a:lnTo>
                    <a:pt x="580" y="2395"/>
                  </a:lnTo>
                  <a:lnTo>
                    <a:pt x="592" y="2393"/>
                  </a:lnTo>
                  <a:lnTo>
                    <a:pt x="604" y="2390"/>
                  </a:lnTo>
                  <a:lnTo>
                    <a:pt x="616" y="2390"/>
                  </a:lnTo>
                  <a:lnTo>
                    <a:pt x="628" y="2388"/>
                  </a:lnTo>
                  <a:lnTo>
                    <a:pt x="640" y="2385"/>
                  </a:lnTo>
                  <a:lnTo>
                    <a:pt x="652" y="2383"/>
                  </a:lnTo>
                  <a:lnTo>
                    <a:pt x="663" y="2383"/>
                  </a:lnTo>
                  <a:lnTo>
                    <a:pt x="663" y="2376"/>
                  </a:lnTo>
                  <a:lnTo>
                    <a:pt x="666" y="2369"/>
                  </a:lnTo>
                  <a:lnTo>
                    <a:pt x="668" y="2357"/>
                  </a:lnTo>
                  <a:lnTo>
                    <a:pt x="668" y="2340"/>
                  </a:lnTo>
                  <a:lnTo>
                    <a:pt x="668" y="2328"/>
                  </a:lnTo>
                  <a:lnTo>
                    <a:pt x="668" y="2319"/>
                  </a:lnTo>
                  <a:lnTo>
                    <a:pt x="668" y="2307"/>
                  </a:lnTo>
                  <a:lnTo>
                    <a:pt x="671" y="2295"/>
                  </a:lnTo>
                  <a:lnTo>
                    <a:pt x="671" y="2281"/>
                  </a:lnTo>
                  <a:lnTo>
                    <a:pt x="671" y="2269"/>
                  </a:lnTo>
                  <a:lnTo>
                    <a:pt x="671" y="2255"/>
                  </a:lnTo>
                  <a:lnTo>
                    <a:pt x="673" y="2243"/>
                  </a:lnTo>
                  <a:lnTo>
                    <a:pt x="673" y="2226"/>
                  </a:lnTo>
                  <a:lnTo>
                    <a:pt x="673" y="2212"/>
                  </a:lnTo>
                  <a:lnTo>
                    <a:pt x="673" y="2198"/>
                  </a:lnTo>
                  <a:lnTo>
                    <a:pt x="673" y="2181"/>
                  </a:lnTo>
                  <a:lnTo>
                    <a:pt x="673" y="2167"/>
                  </a:lnTo>
                  <a:lnTo>
                    <a:pt x="673" y="2153"/>
                  </a:lnTo>
                  <a:lnTo>
                    <a:pt x="673" y="2138"/>
                  </a:lnTo>
                  <a:lnTo>
                    <a:pt x="675" y="2124"/>
                  </a:lnTo>
                  <a:lnTo>
                    <a:pt x="675" y="2107"/>
                  </a:lnTo>
                  <a:lnTo>
                    <a:pt x="675" y="2093"/>
                  </a:lnTo>
                  <a:lnTo>
                    <a:pt x="675" y="2079"/>
                  </a:lnTo>
                  <a:lnTo>
                    <a:pt x="675" y="2067"/>
                  </a:lnTo>
                  <a:lnTo>
                    <a:pt x="675" y="2053"/>
                  </a:lnTo>
                  <a:lnTo>
                    <a:pt x="675" y="2041"/>
                  </a:lnTo>
                  <a:lnTo>
                    <a:pt x="675" y="2029"/>
                  </a:lnTo>
                  <a:lnTo>
                    <a:pt x="675" y="2019"/>
                  </a:lnTo>
                  <a:lnTo>
                    <a:pt x="675" y="2003"/>
                  </a:lnTo>
                  <a:lnTo>
                    <a:pt x="675" y="1989"/>
                  </a:lnTo>
                  <a:lnTo>
                    <a:pt x="675" y="1979"/>
                  </a:lnTo>
                  <a:lnTo>
                    <a:pt x="675" y="1967"/>
                  </a:lnTo>
                  <a:lnTo>
                    <a:pt x="675" y="1955"/>
                  </a:lnTo>
                  <a:lnTo>
                    <a:pt x="675" y="1946"/>
                  </a:lnTo>
                  <a:lnTo>
                    <a:pt x="675" y="1932"/>
                  </a:lnTo>
                  <a:lnTo>
                    <a:pt x="675" y="1920"/>
                  </a:lnTo>
                  <a:lnTo>
                    <a:pt x="675" y="1905"/>
                  </a:lnTo>
                  <a:lnTo>
                    <a:pt x="675" y="1891"/>
                  </a:lnTo>
                  <a:lnTo>
                    <a:pt x="675" y="1877"/>
                  </a:lnTo>
                  <a:lnTo>
                    <a:pt x="675" y="1863"/>
                  </a:lnTo>
                  <a:lnTo>
                    <a:pt x="675" y="1846"/>
                  </a:lnTo>
                  <a:lnTo>
                    <a:pt x="675" y="1832"/>
                  </a:lnTo>
                  <a:lnTo>
                    <a:pt x="675" y="1813"/>
                  </a:lnTo>
                  <a:lnTo>
                    <a:pt x="675" y="1796"/>
                  </a:lnTo>
                  <a:lnTo>
                    <a:pt x="675" y="1777"/>
                  </a:lnTo>
                  <a:lnTo>
                    <a:pt x="675" y="1760"/>
                  </a:lnTo>
                  <a:lnTo>
                    <a:pt x="675" y="1741"/>
                  </a:lnTo>
                  <a:lnTo>
                    <a:pt x="675" y="1725"/>
                  </a:lnTo>
                  <a:lnTo>
                    <a:pt x="675" y="1703"/>
                  </a:lnTo>
                  <a:lnTo>
                    <a:pt x="675" y="1687"/>
                  </a:lnTo>
                  <a:lnTo>
                    <a:pt x="675" y="1668"/>
                  </a:lnTo>
                  <a:lnTo>
                    <a:pt x="675" y="1649"/>
                  </a:lnTo>
                  <a:lnTo>
                    <a:pt x="675" y="1630"/>
                  </a:lnTo>
                  <a:lnTo>
                    <a:pt x="675" y="1611"/>
                  </a:lnTo>
                  <a:lnTo>
                    <a:pt x="675" y="1589"/>
                  </a:lnTo>
                  <a:lnTo>
                    <a:pt x="675" y="1573"/>
                  </a:lnTo>
                  <a:lnTo>
                    <a:pt x="675" y="1554"/>
                  </a:lnTo>
                  <a:lnTo>
                    <a:pt x="678" y="1535"/>
                  </a:lnTo>
                  <a:lnTo>
                    <a:pt x="675" y="1516"/>
                  </a:lnTo>
                  <a:lnTo>
                    <a:pt x="675" y="1497"/>
                  </a:lnTo>
                  <a:lnTo>
                    <a:pt x="675" y="1475"/>
                  </a:lnTo>
                  <a:lnTo>
                    <a:pt x="675" y="1459"/>
                  </a:lnTo>
                  <a:lnTo>
                    <a:pt x="675" y="1437"/>
                  </a:lnTo>
                  <a:lnTo>
                    <a:pt x="675" y="1421"/>
                  </a:lnTo>
                  <a:lnTo>
                    <a:pt x="675" y="1404"/>
                  </a:lnTo>
                  <a:lnTo>
                    <a:pt x="675" y="1387"/>
                  </a:lnTo>
                  <a:lnTo>
                    <a:pt x="675" y="1368"/>
                  </a:lnTo>
                  <a:lnTo>
                    <a:pt x="675" y="1352"/>
                  </a:lnTo>
                  <a:lnTo>
                    <a:pt x="675" y="1335"/>
                  </a:lnTo>
                  <a:lnTo>
                    <a:pt x="675" y="1321"/>
                  </a:lnTo>
                  <a:lnTo>
                    <a:pt x="675" y="1304"/>
                  </a:lnTo>
                  <a:lnTo>
                    <a:pt x="675" y="1290"/>
                  </a:lnTo>
                  <a:lnTo>
                    <a:pt x="675" y="1276"/>
                  </a:lnTo>
                  <a:lnTo>
                    <a:pt x="675" y="1261"/>
                  </a:lnTo>
                  <a:lnTo>
                    <a:pt x="675" y="1247"/>
                  </a:lnTo>
                  <a:lnTo>
                    <a:pt x="675" y="1233"/>
                  </a:lnTo>
                  <a:lnTo>
                    <a:pt x="675" y="1221"/>
                  </a:lnTo>
                  <a:lnTo>
                    <a:pt x="675" y="1209"/>
                  </a:lnTo>
                  <a:lnTo>
                    <a:pt x="675" y="1200"/>
                  </a:lnTo>
                  <a:lnTo>
                    <a:pt x="675" y="1188"/>
                  </a:lnTo>
                  <a:lnTo>
                    <a:pt x="675" y="1178"/>
                  </a:lnTo>
                  <a:lnTo>
                    <a:pt x="675" y="1174"/>
                  </a:lnTo>
                  <a:lnTo>
                    <a:pt x="675" y="1159"/>
                  </a:lnTo>
                  <a:lnTo>
                    <a:pt x="675" y="1150"/>
                  </a:lnTo>
                  <a:lnTo>
                    <a:pt x="675" y="1143"/>
                  </a:lnTo>
                  <a:lnTo>
                    <a:pt x="678" y="1140"/>
                  </a:lnTo>
                  <a:lnTo>
                    <a:pt x="687" y="1136"/>
                  </a:lnTo>
                  <a:lnTo>
                    <a:pt x="692" y="1133"/>
                  </a:lnTo>
                  <a:lnTo>
                    <a:pt x="699" y="1131"/>
                  </a:lnTo>
                  <a:lnTo>
                    <a:pt x="709" y="1128"/>
                  </a:lnTo>
                  <a:lnTo>
                    <a:pt x="720" y="1126"/>
                  </a:lnTo>
                  <a:lnTo>
                    <a:pt x="730" y="1121"/>
                  </a:lnTo>
                  <a:lnTo>
                    <a:pt x="739" y="1114"/>
                  </a:lnTo>
                  <a:lnTo>
                    <a:pt x="751" y="1107"/>
                  </a:lnTo>
                  <a:lnTo>
                    <a:pt x="766" y="1102"/>
                  </a:lnTo>
                  <a:lnTo>
                    <a:pt x="775" y="1093"/>
                  </a:lnTo>
                  <a:lnTo>
                    <a:pt x="789" y="1086"/>
                  </a:lnTo>
                  <a:lnTo>
                    <a:pt x="801" y="1076"/>
                  </a:lnTo>
                  <a:lnTo>
                    <a:pt x="815" y="1069"/>
                  </a:lnTo>
                  <a:lnTo>
                    <a:pt x="827" y="1057"/>
                  </a:lnTo>
                  <a:lnTo>
                    <a:pt x="839" y="1045"/>
                  </a:lnTo>
                  <a:lnTo>
                    <a:pt x="854" y="1031"/>
                  </a:lnTo>
                  <a:lnTo>
                    <a:pt x="865" y="1019"/>
                  </a:lnTo>
                  <a:lnTo>
                    <a:pt x="877" y="1005"/>
                  </a:lnTo>
                  <a:lnTo>
                    <a:pt x="887" y="991"/>
                  </a:lnTo>
                  <a:lnTo>
                    <a:pt x="899" y="974"/>
                  </a:lnTo>
                  <a:lnTo>
                    <a:pt x="908" y="957"/>
                  </a:lnTo>
                  <a:lnTo>
                    <a:pt x="918" y="936"/>
                  </a:lnTo>
                  <a:lnTo>
                    <a:pt x="925" y="917"/>
                  </a:lnTo>
                  <a:lnTo>
                    <a:pt x="925" y="907"/>
                  </a:lnTo>
                  <a:lnTo>
                    <a:pt x="930" y="896"/>
                  </a:lnTo>
                  <a:lnTo>
                    <a:pt x="934" y="886"/>
                  </a:lnTo>
                  <a:lnTo>
                    <a:pt x="937" y="877"/>
                  </a:lnTo>
                  <a:lnTo>
                    <a:pt x="939" y="862"/>
                  </a:lnTo>
                  <a:lnTo>
                    <a:pt x="941" y="853"/>
                  </a:lnTo>
                  <a:lnTo>
                    <a:pt x="941" y="839"/>
                  </a:lnTo>
                  <a:lnTo>
                    <a:pt x="944" y="829"/>
                  </a:lnTo>
                  <a:lnTo>
                    <a:pt x="944" y="815"/>
                  </a:lnTo>
                  <a:lnTo>
                    <a:pt x="944" y="803"/>
                  </a:lnTo>
                  <a:lnTo>
                    <a:pt x="944" y="789"/>
                  </a:lnTo>
                  <a:lnTo>
                    <a:pt x="946" y="779"/>
                  </a:lnTo>
                  <a:lnTo>
                    <a:pt x="944" y="765"/>
                  </a:lnTo>
                  <a:lnTo>
                    <a:pt x="941" y="748"/>
                  </a:lnTo>
                  <a:lnTo>
                    <a:pt x="941" y="734"/>
                  </a:lnTo>
                  <a:lnTo>
                    <a:pt x="939" y="722"/>
                  </a:lnTo>
                  <a:lnTo>
                    <a:pt x="934" y="708"/>
                  </a:lnTo>
                  <a:lnTo>
                    <a:pt x="932" y="691"/>
                  </a:lnTo>
                  <a:lnTo>
                    <a:pt x="927" y="677"/>
                  </a:lnTo>
                  <a:lnTo>
                    <a:pt x="925" y="665"/>
                  </a:lnTo>
                  <a:lnTo>
                    <a:pt x="918" y="651"/>
                  </a:lnTo>
                  <a:lnTo>
                    <a:pt x="913" y="634"/>
                  </a:lnTo>
                  <a:lnTo>
                    <a:pt x="908" y="620"/>
                  </a:lnTo>
                  <a:lnTo>
                    <a:pt x="903" y="608"/>
                  </a:lnTo>
                  <a:lnTo>
                    <a:pt x="896" y="594"/>
                  </a:lnTo>
                  <a:lnTo>
                    <a:pt x="892" y="579"/>
                  </a:lnTo>
                  <a:lnTo>
                    <a:pt x="884" y="565"/>
                  </a:lnTo>
                  <a:lnTo>
                    <a:pt x="880" y="553"/>
                  </a:lnTo>
                  <a:lnTo>
                    <a:pt x="870" y="537"/>
                  </a:lnTo>
                  <a:lnTo>
                    <a:pt x="865" y="522"/>
                  </a:lnTo>
                  <a:lnTo>
                    <a:pt x="856" y="508"/>
                  </a:lnTo>
                  <a:lnTo>
                    <a:pt x="851" y="496"/>
                  </a:lnTo>
                  <a:lnTo>
                    <a:pt x="842" y="480"/>
                  </a:lnTo>
                  <a:lnTo>
                    <a:pt x="834" y="468"/>
                  </a:lnTo>
                  <a:lnTo>
                    <a:pt x="825" y="454"/>
                  </a:lnTo>
                  <a:lnTo>
                    <a:pt x="818" y="442"/>
                  </a:lnTo>
                  <a:lnTo>
                    <a:pt x="806" y="425"/>
                  </a:lnTo>
                  <a:lnTo>
                    <a:pt x="799" y="413"/>
                  </a:lnTo>
                  <a:lnTo>
                    <a:pt x="789" y="401"/>
                  </a:lnTo>
                  <a:lnTo>
                    <a:pt x="780" y="387"/>
                  </a:lnTo>
                  <a:lnTo>
                    <a:pt x="770" y="375"/>
                  </a:lnTo>
                  <a:lnTo>
                    <a:pt x="763" y="361"/>
                  </a:lnTo>
                  <a:lnTo>
                    <a:pt x="751" y="351"/>
                  </a:lnTo>
                  <a:lnTo>
                    <a:pt x="744" y="339"/>
                  </a:lnTo>
                  <a:lnTo>
                    <a:pt x="732" y="328"/>
                  </a:lnTo>
                  <a:lnTo>
                    <a:pt x="723" y="313"/>
                  </a:lnTo>
                  <a:lnTo>
                    <a:pt x="713" y="301"/>
                  </a:lnTo>
                  <a:lnTo>
                    <a:pt x="704" y="290"/>
                  </a:lnTo>
                  <a:lnTo>
                    <a:pt x="692" y="278"/>
                  </a:lnTo>
                  <a:lnTo>
                    <a:pt x="685" y="268"/>
                  </a:lnTo>
                  <a:lnTo>
                    <a:pt x="675" y="256"/>
                  </a:lnTo>
                  <a:lnTo>
                    <a:pt x="666" y="247"/>
                  </a:lnTo>
                  <a:lnTo>
                    <a:pt x="654" y="237"/>
                  </a:lnTo>
                  <a:lnTo>
                    <a:pt x="642" y="225"/>
                  </a:lnTo>
                  <a:lnTo>
                    <a:pt x="635" y="214"/>
                  </a:lnTo>
                  <a:lnTo>
                    <a:pt x="625" y="206"/>
                  </a:lnTo>
                  <a:lnTo>
                    <a:pt x="604" y="190"/>
                  </a:lnTo>
                  <a:lnTo>
                    <a:pt x="587" y="173"/>
                  </a:lnTo>
                  <a:lnTo>
                    <a:pt x="566" y="157"/>
                  </a:lnTo>
                  <a:lnTo>
                    <a:pt x="547" y="140"/>
                  </a:lnTo>
                  <a:lnTo>
                    <a:pt x="530" y="128"/>
                  </a:lnTo>
                  <a:lnTo>
                    <a:pt x="516" y="119"/>
                  </a:lnTo>
                  <a:lnTo>
                    <a:pt x="499" y="109"/>
                  </a:lnTo>
                  <a:lnTo>
                    <a:pt x="485" y="102"/>
                  </a:lnTo>
                  <a:lnTo>
                    <a:pt x="473" y="95"/>
                  </a:lnTo>
                  <a:lnTo>
                    <a:pt x="461" y="92"/>
                  </a:lnTo>
                  <a:lnTo>
                    <a:pt x="447" y="88"/>
                  </a:lnTo>
                  <a:lnTo>
                    <a:pt x="435" y="85"/>
                  </a:lnTo>
                  <a:lnTo>
                    <a:pt x="419" y="83"/>
                  </a:lnTo>
                  <a:lnTo>
                    <a:pt x="407" y="83"/>
                  </a:lnTo>
                  <a:lnTo>
                    <a:pt x="393" y="80"/>
                  </a:lnTo>
                  <a:lnTo>
                    <a:pt x="378" y="78"/>
                  </a:lnTo>
                  <a:lnTo>
                    <a:pt x="366" y="78"/>
                  </a:lnTo>
                  <a:lnTo>
                    <a:pt x="354" y="80"/>
                  </a:lnTo>
                  <a:lnTo>
                    <a:pt x="338" y="80"/>
                  </a:lnTo>
                  <a:lnTo>
                    <a:pt x="326" y="80"/>
                  </a:lnTo>
                  <a:lnTo>
                    <a:pt x="312" y="83"/>
                  </a:lnTo>
                  <a:lnTo>
                    <a:pt x="297" y="85"/>
                  </a:lnTo>
                  <a:lnTo>
                    <a:pt x="286" y="90"/>
                  </a:lnTo>
                  <a:lnTo>
                    <a:pt x="274" y="92"/>
                  </a:lnTo>
                  <a:lnTo>
                    <a:pt x="259" y="99"/>
                  </a:lnTo>
                  <a:lnTo>
                    <a:pt x="250" y="104"/>
                  </a:lnTo>
                  <a:lnTo>
                    <a:pt x="236" y="109"/>
                  </a:lnTo>
                  <a:lnTo>
                    <a:pt x="224" y="116"/>
                  </a:lnTo>
                  <a:lnTo>
                    <a:pt x="212" y="123"/>
                  </a:lnTo>
                  <a:lnTo>
                    <a:pt x="200" y="133"/>
                  </a:lnTo>
                  <a:lnTo>
                    <a:pt x="191" y="140"/>
                  </a:lnTo>
                  <a:lnTo>
                    <a:pt x="181" y="149"/>
                  </a:lnTo>
                  <a:lnTo>
                    <a:pt x="172" y="161"/>
                  </a:lnTo>
                  <a:lnTo>
                    <a:pt x="164" y="173"/>
                  </a:lnTo>
                  <a:lnTo>
                    <a:pt x="155" y="185"/>
                  </a:lnTo>
                  <a:lnTo>
                    <a:pt x="148" y="199"/>
                  </a:lnTo>
                  <a:lnTo>
                    <a:pt x="141" y="214"/>
                  </a:lnTo>
                  <a:lnTo>
                    <a:pt x="136" y="230"/>
                  </a:lnTo>
                  <a:lnTo>
                    <a:pt x="129" y="247"/>
                  </a:lnTo>
                  <a:lnTo>
                    <a:pt x="124" y="261"/>
                  </a:lnTo>
                  <a:lnTo>
                    <a:pt x="122" y="271"/>
                  </a:lnTo>
                  <a:lnTo>
                    <a:pt x="122" y="280"/>
                  </a:lnTo>
                  <a:lnTo>
                    <a:pt x="122" y="292"/>
                  </a:lnTo>
                  <a:lnTo>
                    <a:pt x="122" y="304"/>
                  </a:lnTo>
                  <a:lnTo>
                    <a:pt x="117" y="320"/>
                  </a:lnTo>
                  <a:lnTo>
                    <a:pt x="114" y="339"/>
                  </a:lnTo>
                  <a:lnTo>
                    <a:pt x="112" y="359"/>
                  </a:lnTo>
                  <a:lnTo>
                    <a:pt x="112" y="375"/>
                  </a:lnTo>
                  <a:lnTo>
                    <a:pt x="107" y="392"/>
                  </a:lnTo>
                  <a:lnTo>
                    <a:pt x="107" y="408"/>
                  </a:lnTo>
                  <a:lnTo>
                    <a:pt x="105" y="425"/>
                  </a:lnTo>
                  <a:lnTo>
                    <a:pt x="105" y="444"/>
                  </a:lnTo>
                  <a:lnTo>
                    <a:pt x="100" y="458"/>
                  </a:lnTo>
                  <a:lnTo>
                    <a:pt x="98" y="475"/>
                  </a:lnTo>
                  <a:lnTo>
                    <a:pt x="95" y="492"/>
                  </a:lnTo>
                  <a:lnTo>
                    <a:pt x="95" y="508"/>
                  </a:lnTo>
                  <a:lnTo>
                    <a:pt x="95" y="525"/>
                  </a:lnTo>
                  <a:lnTo>
                    <a:pt x="93" y="541"/>
                  </a:lnTo>
                  <a:lnTo>
                    <a:pt x="93" y="558"/>
                  </a:lnTo>
                  <a:lnTo>
                    <a:pt x="93" y="575"/>
                  </a:lnTo>
                  <a:lnTo>
                    <a:pt x="91" y="591"/>
                  </a:lnTo>
                  <a:lnTo>
                    <a:pt x="88" y="608"/>
                  </a:lnTo>
                  <a:lnTo>
                    <a:pt x="88" y="625"/>
                  </a:lnTo>
                  <a:lnTo>
                    <a:pt x="88" y="644"/>
                  </a:lnTo>
                  <a:lnTo>
                    <a:pt x="88" y="658"/>
                  </a:lnTo>
                  <a:lnTo>
                    <a:pt x="88" y="677"/>
                  </a:lnTo>
                  <a:lnTo>
                    <a:pt x="88" y="696"/>
                  </a:lnTo>
                  <a:lnTo>
                    <a:pt x="88" y="715"/>
                  </a:lnTo>
                  <a:lnTo>
                    <a:pt x="88" y="734"/>
                  </a:lnTo>
                  <a:lnTo>
                    <a:pt x="88" y="755"/>
                  </a:lnTo>
                  <a:lnTo>
                    <a:pt x="88" y="765"/>
                  </a:lnTo>
                  <a:lnTo>
                    <a:pt x="88" y="777"/>
                  </a:lnTo>
                  <a:lnTo>
                    <a:pt x="88" y="789"/>
                  </a:lnTo>
                  <a:lnTo>
                    <a:pt x="88" y="798"/>
                  </a:lnTo>
                  <a:lnTo>
                    <a:pt x="88" y="810"/>
                  </a:lnTo>
                  <a:lnTo>
                    <a:pt x="88" y="822"/>
                  </a:lnTo>
                  <a:lnTo>
                    <a:pt x="88" y="831"/>
                  </a:lnTo>
                  <a:lnTo>
                    <a:pt x="88" y="843"/>
                  </a:lnTo>
                  <a:lnTo>
                    <a:pt x="88" y="853"/>
                  </a:lnTo>
                  <a:lnTo>
                    <a:pt x="88" y="867"/>
                  </a:lnTo>
                  <a:lnTo>
                    <a:pt x="88" y="879"/>
                  </a:lnTo>
                  <a:lnTo>
                    <a:pt x="91" y="893"/>
                  </a:lnTo>
                  <a:lnTo>
                    <a:pt x="0" y="853"/>
                  </a:lnTo>
                  <a:lnTo>
                    <a:pt x="0" y="846"/>
                  </a:lnTo>
                  <a:lnTo>
                    <a:pt x="0" y="829"/>
                  </a:lnTo>
                  <a:lnTo>
                    <a:pt x="0" y="817"/>
                  </a:lnTo>
                  <a:lnTo>
                    <a:pt x="0" y="803"/>
                  </a:lnTo>
                  <a:lnTo>
                    <a:pt x="0" y="786"/>
                  </a:lnTo>
                  <a:lnTo>
                    <a:pt x="0" y="772"/>
                  </a:lnTo>
                  <a:lnTo>
                    <a:pt x="0" y="760"/>
                  </a:lnTo>
                  <a:lnTo>
                    <a:pt x="0" y="748"/>
                  </a:lnTo>
                  <a:lnTo>
                    <a:pt x="0" y="739"/>
                  </a:lnTo>
                  <a:lnTo>
                    <a:pt x="0" y="729"/>
                  </a:lnTo>
                  <a:lnTo>
                    <a:pt x="0" y="717"/>
                  </a:lnTo>
                  <a:lnTo>
                    <a:pt x="0" y="708"/>
                  </a:lnTo>
                  <a:lnTo>
                    <a:pt x="0" y="696"/>
                  </a:lnTo>
                  <a:lnTo>
                    <a:pt x="0" y="684"/>
                  </a:lnTo>
                  <a:lnTo>
                    <a:pt x="0" y="670"/>
                  </a:lnTo>
                  <a:lnTo>
                    <a:pt x="0" y="658"/>
                  </a:lnTo>
                  <a:lnTo>
                    <a:pt x="0" y="644"/>
                  </a:lnTo>
                  <a:lnTo>
                    <a:pt x="3" y="634"/>
                  </a:lnTo>
                  <a:lnTo>
                    <a:pt x="3" y="620"/>
                  </a:lnTo>
                  <a:lnTo>
                    <a:pt x="5" y="608"/>
                  </a:lnTo>
                  <a:lnTo>
                    <a:pt x="5" y="594"/>
                  </a:lnTo>
                  <a:lnTo>
                    <a:pt x="8" y="582"/>
                  </a:lnTo>
                  <a:lnTo>
                    <a:pt x="8" y="568"/>
                  </a:lnTo>
                  <a:lnTo>
                    <a:pt x="8" y="553"/>
                  </a:lnTo>
                  <a:lnTo>
                    <a:pt x="8" y="537"/>
                  </a:lnTo>
                  <a:lnTo>
                    <a:pt x="8" y="525"/>
                  </a:lnTo>
                  <a:lnTo>
                    <a:pt x="8" y="511"/>
                  </a:lnTo>
                  <a:lnTo>
                    <a:pt x="10" y="496"/>
                  </a:lnTo>
                  <a:lnTo>
                    <a:pt x="10" y="482"/>
                  </a:lnTo>
                  <a:lnTo>
                    <a:pt x="12" y="470"/>
                  </a:lnTo>
                  <a:lnTo>
                    <a:pt x="12" y="456"/>
                  </a:lnTo>
                  <a:lnTo>
                    <a:pt x="15" y="442"/>
                  </a:lnTo>
                  <a:lnTo>
                    <a:pt x="17" y="427"/>
                  </a:lnTo>
                  <a:lnTo>
                    <a:pt x="17" y="416"/>
                  </a:lnTo>
                  <a:lnTo>
                    <a:pt x="17" y="401"/>
                  </a:lnTo>
                  <a:lnTo>
                    <a:pt x="19" y="387"/>
                  </a:lnTo>
                  <a:lnTo>
                    <a:pt x="22" y="373"/>
                  </a:lnTo>
                  <a:lnTo>
                    <a:pt x="24" y="361"/>
                  </a:lnTo>
                  <a:lnTo>
                    <a:pt x="24" y="347"/>
                  </a:lnTo>
                  <a:lnTo>
                    <a:pt x="27" y="335"/>
                  </a:lnTo>
                  <a:lnTo>
                    <a:pt x="29" y="320"/>
                  </a:lnTo>
                  <a:lnTo>
                    <a:pt x="31" y="311"/>
                  </a:lnTo>
                  <a:lnTo>
                    <a:pt x="31" y="297"/>
                  </a:lnTo>
                  <a:lnTo>
                    <a:pt x="36" y="285"/>
                  </a:lnTo>
                  <a:lnTo>
                    <a:pt x="38" y="273"/>
                  </a:lnTo>
                  <a:lnTo>
                    <a:pt x="41" y="261"/>
                  </a:lnTo>
                  <a:lnTo>
                    <a:pt x="41" y="252"/>
                  </a:lnTo>
                  <a:lnTo>
                    <a:pt x="46" y="240"/>
                  </a:lnTo>
                  <a:lnTo>
                    <a:pt x="48" y="230"/>
                  </a:lnTo>
                  <a:lnTo>
                    <a:pt x="50" y="221"/>
                  </a:lnTo>
                  <a:lnTo>
                    <a:pt x="55" y="202"/>
                  </a:lnTo>
                  <a:lnTo>
                    <a:pt x="65" y="187"/>
                  </a:lnTo>
                  <a:lnTo>
                    <a:pt x="67" y="176"/>
                  </a:lnTo>
                  <a:lnTo>
                    <a:pt x="72" y="166"/>
                  </a:lnTo>
                  <a:lnTo>
                    <a:pt x="74" y="154"/>
                  </a:lnTo>
                  <a:lnTo>
                    <a:pt x="79" y="145"/>
                  </a:lnTo>
                  <a:lnTo>
                    <a:pt x="91" y="126"/>
                  </a:lnTo>
                  <a:lnTo>
                    <a:pt x="105" y="109"/>
                  </a:lnTo>
                  <a:lnTo>
                    <a:pt x="114" y="92"/>
                  </a:lnTo>
                  <a:lnTo>
                    <a:pt x="129" y="80"/>
                  </a:lnTo>
                  <a:lnTo>
                    <a:pt x="145" y="69"/>
                  </a:lnTo>
                  <a:lnTo>
                    <a:pt x="160" y="57"/>
                  </a:lnTo>
                  <a:lnTo>
                    <a:pt x="176" y="45"/>
                  </a:lnTo>
                  <a:lnTo>
                    <a:pt x="193" y="35"/>
                  </a:lnTo>
                  <a:lnTo>
                    <a:pt x="210" y="28"/>
                  </a:lnTo>
                  <a:lnTo>
                    <a:pt x="226" y="21"/>
                  </a:lnTo>
                  <a:lnTo>
                    <a:pt x="240" y="16"/>
                  </a:lnTo>
                  <a:lnTo>
                    <a:pt x="259" y="12"/>
                  </a:lnTo>
                  <a:lnTo>
                    <a:pt x="278" y="7"/>
                  </a:lnTo>
                  <a:lnTo>
                    <a:pt x="297" y="4"/>
                  </a:lnTo>
                  <a:lnTo>
                    <a:pt x="314" y="2"/>
                  </a:lnTo>
                  <a:lnTo>
                    <a:pt x="333" y="0"/>
                  </a:lnTo>
                  <a:lnTo>
                    <a:pt x="352" y="0"/>
                  </a:lnTo>
                  <a:lnTo>
                    <a:pt x="369" y="0"/>
                  </a:lnTo>
                  <a:lnTo>
                    <a:pt x="385" y="0"/>
                  </a:lnTo>
                  <a:lnTo>
                    <a:pt x="404" y="2"/>
                  </a:lnTo>
                  <a:lnTo>
                    <a:pt x="423" y="4"/>
                  </a:lnTo>
                  <a:lnTo>
                    <a:pt x="442" y="7"/>
                  </a:lnTo>
                  <a:lnTo>
                    <a:pt x="457" y="9"/>
                  </a:lnTo>
                  <a:lnTo>
                    <a:pt x="473" y="12"/>
                  </a:lnTo>
                  <a:lnTo>
                    <a:pt x="488" y="14"/>
                  </a:lnTo>
                  <a:lnTo>
                    <a:pt x="504" y="19"/>
                  </a:lnTo>
                  <a:lnTo>
                    <a:pt x="516" y="23"/>
                  </a:lnTo>
                  <a:lnTo>
                    <a:pt x="530" y="28"/>
                  </a:lnTo>
                  <a:lnTo>
                    <a:pt x="542" y="35"/>
                  </a:lnTo>
                  <a:lnTo>
                    <a:pt x="556" y="40"/>
                  </a:lnTo>
                  <a:lnTo>
                    <a:pt x="568" y="42"/>
                  </a:lnTo>
                  <a:lnTo>
                    <a:pt x="580" y="52"/>
                  </a:lnTo>
                  <a:lnTo>
                    <a:pt x="594" y="59"/>
                  </a:lnTo>
                  <a:lnTo>
                    <a:pt x="611" y="73"/>
                  </a:lnTo>
                  <a:lnTo>
                    <a:pt x="625" y="85"/>
                  </a:lnTo>
                  <a:lnTo>
                    <a:pt x="642" y="102"/>
                  </a:lnTo>
                  <a:lnTo>
                    <a:pt x="659" y="116"/>
                  </a:lnTo>
                  <a:lnTo>
                    <a:pt x="680" y="133"/>
                  </a:lnTo>
                  <a:lnTo>
                    <a:pt x="699" y="149"/>
                  </a:lnTo>
                  <a:lnTo>
                    <a:pt x="718" y="171"/>
                  </a:lnTo>
                  <a:lnTo>
                    <a:pt x="728" y="183"/>
                  </a:lnTo>
                  <a:lnTo>
                    <a:pt x="737" y="192"/>
                  </a:lnTo>
                  <a:lnTo>
                    <a:pt x="749" y="204"/>
                  </a:lnTo>
                  <a:lnTo>
                    <a:pt x="758" y="214"/>
                  </a:lnTo>
                  <a:lnTo>
                    <a:pt x="768" y="225"/>
                  </a:lnTo>
                  <a:lnTo>
                    <a:pt x="777" y="237"/>
                  </a:lnTo>
                  <a:lnTo>
                    <a:pt x="787" y="249"/>
                  </a:lnTo>
                  <a:lnTo>
                    <a:pt x="796" y="261"/>
                  </a:lnTo>
                  <a:lnTo>
                    <a:pt x="806" y="273"/>
                  </a:lnTo>
                  <a:lnTo>
                    <a:pt x="818" y="287"/>
                  </a:lnTo>
                  <a:lnTo>
                    <a:pt x="827" y="299"/>
                  </a:lnTo>
                  <a:lnTo>
                    <a:pt x="837" y="313"/>
                  </a:lnTo>
                  <a:lnTo>
                    <a:pt x="844" y="325"/>
                  </a:lnTo>
                  <a:lnTo>
                    <a:pt x="856" y="337"/>
                  </a:lnTo>
                  <a:lnTo>
                    <a:pt x="863" y="351"/>
                  </a:lnTo>
                  <a:lnTo>
                    <a:pt x="875" y="363"/>
                  </a:lnTo>
                  <a:lnTo>
                    <a:pt x="882" y="375"/>
                  </a:lnTo>
                  <a:lnTo>
                    <a:pt x="892" y="392"/>
                  </a:lnTo>
                  <a:lnTo>
                    <a:pt x="901" y="404"/>
                  </a:lnTo>
                  <a:lnTo>
                    <a:pt x="908" y="418"/>
                  </a:lnTo>
                  <a:lnTo>
                    <a:pt x="918" y="432"/>
                  </a:lnTo>
                  <a:lnTo>
                    <a:pt x="925" y="446"/>
                  </a:lnTo>
                  <a:lnTo>
                    <a:pt x="934" y="458"/>
                  </a:lnTo>
                  <a:lnTo>
                    <a:pt x="941" y="473"/>
                  </a:lnTo>
                  <a:lnTo>
                    <a:pt x="949" y="487"/>
                  </a:lnTo>
                  <a:lnTo>
                    <a:pt x="958" y="501"/>
                  </a:lnTo>
                  <a:lnTo>
                    <a:pt x="963" y="513"/>
                  </a:lnTo>
                  <a:lnTo>
                    <a:pt x="972" y="530"/>
                  </a:lnTo>
                  <a:lnTo>
                    <a:pt x="977" y="541"/>
                  </a:lnTo>
                  <a:lnTo>
                    <a:pt x="982" y="553"/>
                  </a:lnTo>
                  <a:lnTo>
                    <a:pt x="989" y="568"/>
                  </a:lnTo>
                  <a:lnTo>
                    <a:pt x="996" y="582"/>
                  </a:lnTo>
                  <a:lnTo>
                    <a:pt x="998" y="594"/>
                  </a:lnTo>
                  <a:lnTo>
                    <a:pt x="1006" y="610"/>
                  </a:lnTo>
                  <a:lnTo>
                    <a:pt x="1010" y="622"/>
                  </a:lnTo>
                  <a:lnTo>
                    <a:pt x="1015" y="637"/>
                  </a:lnTo>
                  <a:lnTo>
                    <a:pt x="1017" y="651"/>
                  </a:lnTo>
                  <a:lnTo>
                    <a:pt x="1022" y="663"/>
                  </a:lnTo>
                  <a:lnTo>
                    <a:pt x="1025" y="675"/>
                  </a:lnTo>
                  <a:lnTo>
                    <a:pt x="1029" y="689"/>
                  </a:lnTo>
                  <a:lnTo>
                    <a:pt x="1029" y="701"/>
                  </a:lnTo>
                  <a:lnTo>
                    <a:pt x="1032" y="715"/>
                  </a:lnTo>
                  <a:lnTo>
                    <a:pt x="1034" y="727"/>
                  </a:lnTo>
                  <a:lnTo>
                    <a:pt x="1036" y="741"/>
                  </a:lnTo>
                  <a:lnTo>
                    <a:pt x="1034" y="758"/>
                  </a:lnTo>
                  <a:lnTo>
                    <a:pt x="1034" y="779"/>
                  </a:lnTo>
                  <a:lnTo>
                    <a:pt x="1034" y="796"/>
                  </a:lnTo>
                  <a:lnTo>
                    <a:pt x="1034" y="815"/>
                  </a:lnTo>
                  <a:lnTo>
                    <a:pt x="1032" y="831"/>
                  </a:lnTo>
                  <a:lnTo>
                    <a:pt x="1029" y="848"/>
                  </a:lnTo>
                  <a:lnTo>
                    <a:pt x="1029" y="865"/>
                  </a:lnTo>
                  <a:lnTo>
                    <a:pt x="1027" y="881"/>
                  </a:lnTo>
                  <a:lnTo>
                    <a:pt x="1022" y="893"/>
                  </a:lnTo>
                  <a:lnTo>
                    <a:pt x="1020" y="910"/>
                  </a:lnTo>
                  <a:lnTo>
                    <a:pt x="1015" y="924"/>
                  </a:lnTo>
                  <a:lnTo>
                    <a:pt x="1013" y="938"/>
                  </a:lnTo>
                  <a:lnTo>
                    <a:pt x="1008" y="950"/>
                  </a:lnTo>
                  <a:lnTo>
                    <a:pt x="1006" y="962"/>
                  </a:lnTo>
                  <a:lnTo>
                    <a:pt x="1001" y="974"/>
                  </a:lnTo>
                  <a:lnTo>
                    <a:pt x="998" y="986"/>
                  </a:lnTo>
                  <a:lnTo>
                    <a:pt x="984" y="1005"/>
                  </a:lnTo>
                  <a:lnTo>
                    <a:pt x="975" y="1024"/>
                  </a:lnTo>
                  <a:lnTo>
                    <a:pt x="963" y="1040"/>
                  </a:lnTo>
                  <a:lnTo>
                    <a:pt x="951" y="1057"/>
                  </a:lnTo>
                  <a:lnTo>
                    <a:pt x="939" y="1071"/>
                  </a:lnTo>
                  <a:lnTo>
                    <a:pt x="927" y="1083"/>
                  </a:lnTo>
                  <a:lnTo>
                    <a:pt x="918" y="1095"/>
                  </a:lnTo>
                  <a:lnTo>
                    <a:pt x="908" y="1107"/>
                  </a:lnTo>
                  <a:lnTo>
                    <a:pt x="894" y="1114"/>
                  </a:lnTo>
                  <a:lnTo>
                    <a:pt x="884" y="1124"/>
                  </a:lnTo>
                  <a:lnTo>
                    <a:pt x="870" y="1133"/>
                  </a:lnTo>
                  <a:lnTo>
                    <a:pt x="861" y="1143"/>
                  </a:lnTo>
                  <a:lnTo>
                    <a:pt x="846" y="1150"/>
                  </a:lnTo>
                  <a:lnTo>
                    <a:pt x="834" y="1157"/>
                  </a:lnTo>
                  <a:lnTo>
                    <a:pt x="823" y="1164"/>
                  </a:lnTo>
                  <a:lnTo>
                    <a:pt x="813" y="1171"/>
                  </a:lnTo>
                  <a:lnTo>
                    <a:pt x="801" y="1176"/>
                  </a:lnTo>
                  <a:lnTo>
                    <a:pt x="789" y="1181"/>
                  </a:lnTo>
                  <a:lnTo>
                    <a:pt x="780" y="1185"/>
                  </a:lnTo>
                  <a:lnTo>
                    <a:pt x="775" y="1190"/>
                  </a:lnTo>
                  <a:lnTo>
                    <a:pt x="766" y="1193"/>
                  </a:lnTo>
                  <a:lnTo>
                    <a:pt x="763" y="1197"/>
                  </a:lnTo>
                  <a:lnTo>
                    <a:pt x="761" y="1200"/>
                  </a:lnTo>
                  <a:lnTo>
                    <a:pt x="761" y="1209"/>
                  </a:lnTo>
                  <a:lnTo>
                    <a:pt x="761" y="1216"/>
                  </a:lnTo>
                  <a:lnTo>
                    <a:pt x="761" y="1226"/>
                  </a:lnTo>
                  <a:lnTo>
                    <a:pt x="761" y="1233"/>
                  </a:lnTo>
                  <a:lnTo>
                    <a:pt x="761" y="1247"/>
                  </a:lnTo>
                  <a:lnTo>
                    <a:pt x="758" y="1257"/>
                  </a:lnTo>
                  <a:lnTo>
                    <a:pt x="758" y="1273"/>
                  </a:lnTo>
                  <a:lnTo>
                    <a:pt x="758" y="1288"/>
                  </a:lnTo>
                  <a:lnTo>
                    <a:pt x="758" y="1307"/>
                  </a:lnTo>
                  <a:lnTo>
                    <a:pt x="758" y="1323"/>
                  </a:lnTo>
                  <a:lnTo>
                    <a:pt x="758" y="1340"/>
                  </a:lnTo>
                  <a:lnTo>
                    <a:pt x="758" y="1361"/>
                  </a:lnTo>
                  <a:lnTo>
                    <a:pt x="758" y="1383"/>
                  </a:lnTo>
                  <a:lnTo>
                    <a:pt x="756" y="1404"/>
                  </a:lnTo>
                  <a:lnTo>
                    <a:pt x="756" y="1425"/>
                  </a:lnTo>
                  <a:lnTo>
                    <a:pt x="756" y="1447"/>
                  </a:lnTo>
                  <a:lnTo>
                    <a:pt x="756" y="1471"/>
                  </a:lnTo>
                  <a:lnTo>
                    <a:pt x="756" y="1492"/>
                  </a:lnTo>
                  <a:lnTo>
                    <a:pt x="756" y="1518"/>
                  </a:lnTo>
                  <a:lnTo>
                    <a:pt x="756" y="1544"/>
                  </a:lnTo>
                  <a:lnTo>
                    <a:pt x="756" y="1573"/>
                  </a:lnTo>
                  <a:lnTo>
                    <a:pt x="756" y="1599"/>
                  </a:lnTo>
                  <a:lnTo>
                    <a:pt x="756" y="1625"/>
                  </a:lnTo>
                  <a:lnTo>
                    <a:pt x="756" y="1654"/>
                  </a:lnTo>
                  <a:lnTo>
                    <a:pt x="756" y="1680"/>
                  </a:lnTo>
                  <a:lnTo>
                    <a:pt x="756" y="1708"/>
                  </a:lnTo>
                  <a:lnTo>
                    <a:pt x="756" y="1737"/>
                  </a:lnTo>
                  <a:lnTo>
                    <a:pt x="756" y="1765"/>
                  </a:lnTo>
                  <a:lnTo>
                    <a:pt x="756" y="1794"/>
                  </a:lnTo>
                  <a:lnTo>
                    <a:pt x="754" y="1822"/>
                  </a:lnTo>
                  <a:lnTo>
                    <a:pt x="754" y="1848"/>
                  </a:lnTo>
                  <a:lnTo>
                    <a:pt x="754" y="1877"/>
                  </a:lnTo>
                  <a:lnTo>
                    <a:pt x="754" y="1905"/>
                  </a:lnTo>
                  <a:lnTo>
                    <a:pt x="751" y="1932"/>
                  </a:lnTo>
                  <a:lnTo>
                    <a:pt x="751" y="1960"/>
                  </a:lnTo>
                  <a:lnTo>
                    <a:pt x="751" y="1986"/>
                  </a:lnTo>
                  <a:lnTo>
                    <a:pt x="751" y="2015"/>
                  </a:lnTo>
                  <a:lnTo>
                    <a:pt x="749" y="2041"/>
                  </a:lnTo>
                  <a:lnTo>
                    <a:pt x="749" y="2067"/>
                  </a:lnTo>
                  <a:lnTo>
                    <a:pt x="749" y="2091"/>
                  </a:lnTo>
                  <a:lnTo>
                    <a:pt x="749" y="2117"/>
                  </a:lnTo>
                  <a:lnTo>
                    <a:pt x="749" y="2141"/>
                  </a:lnTo>
                  <a:lnTo>
                    <a:pt x="749" y="2164"/>
                  </a:lnTo>
                  <a:lnTo>
                    <a:pt x="749" y="2188"/>
                  </a:lnTo>
                  <a:lnTo>
                    <a:pt x="749" y="2212"/>
                  </a:lnTo>
                  <a:lnTo>
                    <a:pt x="749" y="2231"/>
                  </a:lnTo>
                  <a:lnTo>
                    <a:pt x="749" y="2252"/>
                  </a:lnTo>
                  <a:lnTo>
                    <a:pt x="749" y="2269"/>
                  </a:lnTo>
                  <a:lnTo>
                    <a:pt x="749" y="2290"/>
                  </a:lnTo>
                  <a:lnTo>
                    <a:pt x="749" y="2307"/>
                  </a:lnTo>
                  <a:lnTo>
                    <a:pt x="749" y="2326"/>
                  </a:lnTo>
                  <a:lnTo>
                    <a:pt x="749" y="2340"/>
                  </a:lnTo>
                  <a:lnTo>
                    <a:pt x="749" y="2355"/>
                  </a:lnTo>
                  <a:lnTo>
                    <a:pt x="749" y="2366"/>
                  </a:lnTo>
                  <a:lnTo>
                    <a:pt x="749" y="2378"/>
                  </a:lnTo>
                  <a:lnTo>
                    <a:pt x="749" y="2388"/>
                  </a:lnTo>
                  <a:lnTo>
                    <a:pt x="749" y="2400"/>
                  </a:lnTo>
                  <a:lnTo>
                    <a:pt x="749" y="2412"/>
                  </a:lnTo>
                  <a:lnTo>
                    <a:pt x="749" y="2421"/>
                  </a:lnTo>
                  <a:lnTo>
                    <a:pt x="749" y="2431"/>
                  </a:lnTo>
                  <a:lnTo>
                    <a:pt x="744" y="2442"/>
                  </a:lnTo>
                  <a:lnTo>
                    <a:pt x="735" y="2450"/>
                  </a:lnTo>
                  <a:lnTo>
                    <a:pt x="723" y="2459"/>
                  </a:lnTo>
                  <a:lnTo>
                    <a:pt x="711" y="2461"/>
                  </a:lnTo>
                  <a:lnTo>
                    <a:pt x="699" y="2464"/>
                  </a:lnTo>
                  <a:lnTo>
                    <a:pt x="687" y="2466"/>
                  </a:lnTo>
                  <a:lnTo>
                    <a:pt x="673" y="2471"/>
                  </a:lnTo>
                  <a:lnTo>
                    <a:pt x="663" y="2471"/>
                  </a:lnTo>
                  <a:lnTo>
                    <a:pt x="654" y="2473"/>
                  </a:lnTo>
                  <a:lnTo>
                    <a:pt x="642" y="2473"/>
                  </a:lnTo>
                  <a:lnTo>
                    <a:pt x="635" y="2473"/>
                  </a:lnTo>
                  <a:lnTo>
                    <a:pt x="621" y="2473"/>
                  </a:lnTo>
                  <a:lnTo>
                    <a:pt x="611" y="2476"/>
                  </a:lnTo>
                  <a:lnTo>
                    <a:pt x="597" y="2478"/>
                  </a:lnTo>
                  <a:lnTo>
                    <a:pt x="587" y="2480"/>
                  </a:lnTo>
                  <a:lnTo>
                    <a:pt x="571" y="2480"/>
                  </a:lnTo>
                  <a:lnTo>
                    <a:pt x="556" y="2480"/>
                  </a:lnTo>
                  <a:lnTo>
                    <a:pt x="542" y="2480"/>
                  </a:lnTo>
                  <a:lnTo>
                    <a:pt x="530" y="2480"/>
                  </a:lnTo>
                  <a:lnTo>
                    <a:pt x="516" y="2480"/>
                  </a:lnTo>
                  <a:lnTo>
                    <a:pt x="504" y="2480"/>
                  </a:lnTo>
                  <a:lnTo>
                    <a:pt x="490" y="2480"/>
                  </a:lnTo>
                  <a:lnTo>
                    <a:pt x="480" y="2480"/>
                  </a:lnTo>
                  <a:lnTo>
                    <a:pt x="466" y="2480"/>
                  </a:lnTo>
                  <a:lnTo>
                    <a:pt x="454" y="2480"/>
                  </a:lnTo>
                  <a:lnTo>
                    <a:pt x="442" y="2480"/>
                  </a:lnTo>
                  <a:lnTo>
                    <a:pt x="433" y="2480"/>
                  </a:lnTo>
                  <a:lnTo>
                    <a:pt x="421" y="2480"/>
                  </a:lnTo>
                  <a:lnTo>
                    <a:pt x="412" y="2480"/>
                  </a:lnTo>
                  <a:lnTo>
                    <a:pt x="402" y="2480"/>
                  </a:lnTo>
                  <a:lnTo>
                    <a:pt x="395" y="2480"/>
                  </a:lnTo>
                  <a:lnTo>
                    <a:pt x="373" y="2476"/>
                  </a:lnTo>
                  <a:lnTo>
                    <a:pt x="357" y="2473"/>
                  </a:lnTo>
                  <a:lnTo>
                    <a:pt x="343" y="2473"/>
                  </a:lnTo>
                  <a:lnTo>
                    <a:pt x="331" y="2471"/>
                  </a:lnTo>
                  <a:lnTo>
                    <a:pt x="319" y="2466"/>
                  </a:lnTo>
                  <a:lnTo>
                    <a:pt x="312" y="2464"/>
                  </a:lnTo>
                  <a:lnTo>
                    <a:pt x="307" y="2459"/>
                  </a:lnTo>
                  <a:lnTo>
                    <a:pt x="305" y="2457"/>
                  </a:lnTo>
                  <a:lnTo>
                    <a:pt x="297" y="2447"/>
                  </a:lnTo>
                  <a:lnTo>
                    <a:pt x="290" y="2433"/>
                  </a:lnTo>
                  <a:lnTo>
                    <a:pt x="283" y="2423"/>
                  </a:lnTo>
                  <a:lnTo>
                    <a:pt x="278" y="2414"/>
                  </a:lnTo>
                  <a:lnTo>
                    <a:pt x="271" y="2402"/>
                  </a:lnTo>
                  <a:lnTo>
                    <a:pt x="264" y="2390"/>
                  </a:lnTo>
                  <a:lnTo>
                    <a:pt x="257" y="2376"/>
                  </a:lnTo>
                  <a:lnTo>
                    <a:pt x="248" y="2364"/>
                  </a:lnTo>
                  <a:lnTo>
                    <a:pt x="238" y="2350"/>
                  </a:lnTo>
                  <a:lnTo>
                    <a:pt x="231" y="2336"/>
                  </a:lnTo>
                  <a:lnTo>
                    <a:pt x="221" y="2319"/>
                  </a:lnTo>
                  <a:lnTo>
                    <a:pt x="212" y="2305"/>
                  </a:lnTo>
                  <a:lnTo>
                    <a:pt x="202" y="2290"/>
                  </a:lnTo>
                  <a:lnTo>
                    <a:pt x="193" y="2276"/>
                  </a:lnTo>
                  <a:lnTo>
                    <a:pt x="183" y="2259"/>
                  </a:lnTo>
                  <a:lnTo>
                    <a:pt x="174" y="2245"/>
                  </a:lnTo>
                  <a:lnTo>
                    <a:pt x="164" y="2229"/>
                  </a:lnTo>
                  <a:lnTo>
                    <a:pt x="155" y="2214"/>
                  </a:lnTo>
                  <a:lnTo>
                    <a:pt x="145" y="2200"/>
                  </a:lnTo>
                  <a:lnTo>
                    <a:pt x="138" y="2188"/>
                  </a:lnTo>
                  <a:lnTo>
                    <a:pt x="129" y="2176"/>
                  </a:lnTo>
                  <a:lnTo>
                    <a:pt x="124" y="2164"/>
                  </a:lnTo>
                  <a:lnTo>
                    <a:pt x="117" y="2153"/>
                  </a:lnTo>
                  <a:lnTo>
                    <a:pt x="112" y="2143"/>
                  </a:lnTo>
                  <a:lnTo>
                    <a:pt x="105" y="2134"/>
                  </a:lnTo>
                  <a:lnTo>
                    <a:pt x="103" y="2129"/>
                  </a:lnTo>
                  <a:lnTo>
                    <a:pt x="95" y="2117"/>
                  </a:lnTo>
                  <a:lnTo>
                    <a:pt x="95" y="2115"/>
                  </a:lnTo>
                  <a:lnTo>
                    <a:pt x="179" y="2084"/>
                  </a:lnTo>
                  <a:lnTo>
                    <a:pt x="179" y="20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solidFill>
                  <a:prstClr val="black"/>
                </a:solidFill>
              </a:endParaRPr>
            </a:p>
          </p:txBody>
        </p:sp>
        <p:sp>
          <p:nvSpPr>
            <p:cNvPr id="22" name="Freeform 21"/>
            <p:cNvSpPr>
              <a:spLocks/>
            </p:cNvSpPr>
            <p:nvPr/>
          </p:nvSpPr>
          <p:spPr bwMode="auto">
            <a:xfrm>
              <a:off x="354330" y="28575"/>
              <a:ext cx="2733040" cy="384810"/>
            </a:xfrm>
            <a:custGeom>
              <a:avLst/>
              <a:gdLst>
                <a:gd name="T0" fmla="*/ 219 w 4304"/>
                <a:gd name="T1" fmla="*/ 492 h 606"/>
                <a:gd name="T2" fmla="*/ 383 w 4304"/>
                <a:gd name="T3" fmla="*/ 406 h 606"/>
                <a:gd name="T4" fmla="*/ 575 w 4304"/>
                <a:gd name="T5" fmla="*/ 352 h 606"/>
                <a:gd name="T6" fmla="*/ 728 w 4304"/>
                <a:gd name="T7" fmla="*/ 338 h 606"/>
                <a:gd name="T8" fmla="*/ 849 w 4304"/>
                <a:gd name="T9" fmla="*/ 321 h 606"/>
                <a:gd name="T10" fmla="*/ 991 w 4304"/>
                <a:gd name="T11" fmla="*/ 250 h 606"/>
                <a:gd name="T12" fmla="*/ 1148 w 4304"/>
                <a:gd name="T13" fmla="*/ 200 h 606"/>
                <a:gd name="T14" fmla="*/ 1265 w 4304"/>
                <a:gd name="T15" fmla="*/ 171 h 606"/>
                <a:gd name="T16" fmla="*/ 1445 w 4304"/>
                <a:gd name="T17" fmla="*/ 162 h 606"/>
                <a:gd name="T18" fmla="*/ 1581 w 4304"/>
                <a:gd name="T19" fmla="*/ 181 h 606"/>
                <a:gd name="T20" fmla="*/ 1678 w 4304"/>
                <a:gd name="T21" fmla="*/ 157 h 606"/>
                <a:gd name="T22" fmla="*/ 1821 w 4304"/>
                <a:gd name="T23" fmla="*/ 112 h 606"/>
                <a:gd name="T24" fmla="*/ 1961 w 4304"/>
                <a:gd name="T25" fmla="*/ 90 h 606"/>
                <a:gd name="T26" fmla="*/ 2146 w 4304"/>
                <a:gd name="T27" fmla="*/ 81 h 606"/>
                <a:gd name="T28" fmla="*/ 2339 w 4304"/>
                <a:gd name="T29" fmla="*/ 83 h 606"/>
                <a:gd name="T30" fmla="*/ 2491 w 4304"/>
                <a:gd name="T31" fmla="*/ 100 h 606"/>
                <a:gd name="T32" fmla="*/ 2643 w 4304"/>
                <a:gd name="T33" fmla="*/ 131 h 606"/>
                <a:gd name="T34" fmla="*/ 2774 w 4304"/>
                <a:gd name="T35" fmla="*/ 181 h 606"/>
                <a:gd name="T36" fmla="*/ 2895 w 4304"/>
                <a:gd name="T37" fmla="*/ 164 h 606"/>
                <a:gd name="T38" fmla="*/ 3042 w 4304"/>
                <a:gd name="T39" fmla="*/ 164 h 606"/>
                <a:gd name="T40" fmla="*/ 3166 w 4304"/>
                <a:gd name="T41" fmla="*/ 174 h 606"/>
                <a:gd name="T42" fmla="*/ 3299 w 4304"/>
                <a:gd name="T43" fmla="*/ 200 h 606"/>
                <a:gd name="T44" fmla="*/ 3456 w 4304"/>
                <a:gd name="T45" fmla="*/ 254 h 606"/>
                <a:gd name="T46" fmla="*/ 3579 w 4304"/>
                <a:gd name="T47" fmla="*/ 335 h 606"/>
                <a:gd name="T48" fmla="*/ 3696 w 4304"/>
                <a:gd name="T49" fmla="*/ 328 h 606"/>
                <a:gd name="T50" fmla="*/ 3871 w 4304"/>
                <a:gd name="T51" fmla="*/ 368 h 606"/>
                <a:gd name="T52" fmla="*/ 4038 w 4304"/>
                <a:gd name="T53" fmla="*/ 449 h 606"/>
                <a:gd name="T54" fmla="*/ 4171 w 4304"/>
                <a:gd name="T55" fmla="*/ 575 h 606"/>
                <a:gd name="T56" fmla="*/ 4249 w 4304"/>
                <a:gd name="T57" fmla="*/ 516 h 606"/>
                <a:gd name="T58" fmla="*/ 4102 w 4304"/>
                <a:gd name="T59" fmla="*/ 385 h 606"/>
                <a:gd name="T60" fmla="*/ 3969 w 4304"/>
                <a:gd name="T61" fmla="*/ 319 h 606"/>
                <a:gd name="T62" fmla="*/ 3819 w 4304"/>
                <a:gd name="T63" fmla="*/ 271 h 606"/>
                <a:gd name="T64" fmla="*/ 3677 w 4304"/>
                <a:gd name="T65" fmla="*/ 245 h 606"/>
                <a:gd name="T66" fmla="*/ 3577 w 4304"/>
                <a:gd name="T67" fmla="*/ 216 h 606"/>
                <a:gd name="T68" fmla="*/ 3432 w 4304"/>
                <a:gd name="T69" fmla="*/ 157 h 606"/>
                <a:gd name="T70" fmla="*/ 3303 w 4304"/>
                <a:gd name="T71" fmla="*/ 124 h 606"/>
                <a:gd name="T72" fmla="*/ 3159 w 4304"/>
                <a:gd name="T73" fmla="*/ 98 h 606"/>
                <a:gd name="T74" fmla="*/ 3035 w 4304"/>
                <a:gd name="T75" fmla="*/ 86 h 606"/>
                <a:gd name="T76" fmla="*/ 2895 w 4304"/>
                <a:gd name="T77" fmla="*/ 88 h 606"/>
                <a:gd name="T78" fmla="*/ 2802 w 4304"/>
                <a:gd name="T79" fmla="*/ 100 h 606"/>
                <a:gd name="T80" fmla="*/ 2662 w 4304"/>
                <a:gd name="T81" fmla="*/ 50 h 606"/>
                <a:gd name="T82" fmla="*/ 2524 w 4304"/>
                <a:gd name="T83" fmla="*/ 19 h 606"/>
                <a:gd name="T84" fmla="*/ 2355 w 4304"/>
                <a:gd name="T85" fmla="*/ 3 h 606"/>
                <a:gd name="T86" fmla="*/ 2158 w 4304"/>
                <a:gd name="T87" fmla="*/ 3 h 606"/>
                <a:gd name="T88" fmla="*/ 1961 w 4304"/>
                <a:gd name="T89" fmla="*/ 12 h 606"/>
                <a:gd name="T90" fmla="*/ 1811 w 4304"/>
                <a:gd name="T91" fmla="*/ 36 h 606"/>
                <a:gd name="T92" fmla="*/ 1664 w 4304"/>
                <a:gd name="T93" fmla="*/ 71 h 606"/>
                <a:gd name="T94" fmla="*/ 1574 w 4304"/>
                <a:gd name="T95" fmla="*/ 107 h 606"/>
                <a:gd name="T96" fmla="*/ 1421 w 4304"/>
                <a:gd name="T97" fmla="*/ 88 h 606"/>
                <a:gd name="T98" fmla="*/ 1281 w 4304"/>
                <a:gd name="T99" fmla="*/ 93 h 606"/>
                <a:gd name="T100" fmla="*/ 1148 w 4304"/>
                <a:gd name="T101" fmla="*/ 112 h 606"/>
                <a:gd name="T102" fmla="*/ 1020 w 4304"/>
                <a:gd name="T103" fmla="*/ 147 h 606"/>
                <a:gd name="T104" fmla="*/ 873 w 4304"/>
                <a:gd name="T105" fmla="*/ 202 h 606"/>
                <a:gd name="T106" fmla="*/ 780 w 4304"/>
                <a:gd name="T107" fmla="*/ 257 h 606"/>
                <a:gd name="T108" fmla="*/ 656 w 4304"/>
                <a:gd name="T109" fmla="*/ 259 h 606"/>
                <a:gd name="T110" fmla="*/ 499 w 4304"/>
                <a:gd name="T111" fmla="*/ 285 h 606"/>
                <a:gd name="T112" fmla="*/ 381 w 4304"/>
                <a:gd name="T113" fmla="*/ 328 h 606"/>
                <a:gd name="T114" fmla="*/ 257 w 4304"/>
                <a:gd name="T115" fmla="*/ 376 h 606"/>
                <a:gd name="T116" fmla="*/ 107 w 4304"/>
                <a:gd name="T117" fmla="*/ 464 h 606"/>
                <a:gd name="T118" fmla="*/ 0 w 4304"/>
                <a:gd name="T119" fmla="*/ 594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304" h="606">
                  <a:moveTo>
                    <a:pt x="100" y="585"/>
                  </a:moveTo>
                  <a:lnTo>
                    <a:pt x="103" y="580"/>
                  </a:lnTo>
                  <a:lnTo>
                    <a:pt x="117" y="568"/>
                  </a:lnTo>
                  <a:lnTo>
                    <a:pt x="126" y="556"/>
                  </a:lnTo>
                  <a:lnTo>
                    <a:pt x="141" y="544"/>
                  </a:lnTo>
                  <a:lnTo>
                    <a:pt x="157" y="532"/>
                  </a:lnTo>
                  <a:lnTo>
                    <a:pt x="176" y="521"/>
                  </a:lnTo>
                  <a:lnTo>
                    <a:pt x="186" y="513"/>
                  </a:lnTo>
                  <a:lnTo>
                    <a:pt x="195" y="506"/>
                  </a:lnTo>
                  <a:lnTo>
                    <a:pt x="205" y="497"/>
                  </a:lnTo>
                  <a:lnTo>
                    <a:pt x="219" y="492"/>
                  </a:lnTo>
                  <a:lnTo>
                    <a:pt x="229" y="483"/>
                  </a:lnTo>
                  <a:lnTo>
                    <a:pt x="243" y="478"/>
                  </a:lnTo>
                  <a:lnTo>
                    <a:pt x="255" y="468"/>
                  </a:lnTo>
                  <a:lnTo>
                    <a:pt x="269" y="464"/>
                  </a:lnTo>
                  <a:lnTo>
                    <a:pt x="283" y="454"/>
                  </a:lnTo>
                  <a:lnTo>
                    <a:pt x="297" y="447"/>
                  </a:lnTo>
                  <a:lnTo>
                    <a:pt x="314" y="437"/>
                  </a:lnTo>
                  <a:lnTo>
                    <a:pt x="331" y="433"/>
                  </a:lnTo>
                  <a:lnTo>
                    <a:pt x="347" y="423"/>
                  </a:lnTo>
                  <a:lnTo>
                    <a:pt x="364" y="416"/>
                  </a:lnTo>
                  <a:lnTo>
                    <a:pt x="383" y="406"/>
                  </a:lnTo>
                  <a:lnTo>
                    <a:pt x="402" y="402"/>
                  </a:lnTo>
                  <a:lnTo>
                    <a:pt x="419" y="395"/>
                  </a:lnTo>
                  <a:lnTo>
                    <a:pt x="438" y="387"/>
                  </a:lnTo>
                  <a:lnTo>
                    <a:pt x="454" y="383"/>
                  </a:lnTo>
                  <a:lnTo>
                    <a:pt x="473" y="376"/>
                  </a:lnTo>
                  <a:lnTo>
                    <a:pt x="490" y="371"/>
                  </a:lnTo>
                  <a:lnTo>
                    <a:pt x="509" y="366"/>
                  </a:lnTo>
                  <a:lnTo>
                    <a:pt x="526" y="361"/>
                  </a:lnTo>
                  <a:lnTo>
                    <a:pt x="542" y="359"/>
                  </a:lnTo>
                  <a:lnTo>
                    <a:pt x="559" y="354"/>
                  </a:lnTo>
                  <a:lnTo>
                    <a:pt x="575" y="352"/>
                  </a:lnTo>
                  <a:lnTo>
                    <a:pt x="592" y="347"/>
                  </a:lnTo>
                  <a:lnTo>
                    <a:pt x="606" y="347"/>
                  </a:lnTo>
                  <a:lnTo>
                    <a:pt x="623" y="342"/>
                  </a:lnTo>
                  <a:lnTo>
                    <a:pt x="637" y="342"/>
                  </a:lnTo>
                  <a:lnTo>
                    <a:pt x="652" y="342"/>
                  </a:lnTo>
                  <a:lnTo>
                    <a:pt x="666" y="342"/>
                  </a:lnTo>
                  <a:lnTo>
                    <a:pt x="680" y="340"/>
                  </a:lnTo>
                  <a:lnTo>
                    <a:pt x="692" y="338"/>
                  </a:lnTo>
                  <a:lnTo>
                    <a:pt x="704" y="338"/>
                  </a:lnTo>
                  <a:lnTo>
                    <a:pt x="716" y="338"/>
                  </a:lnTo>
                  <a:lnTo>
                    <a:pt x="728" y="338"/>
                  </a:lnTo>
                  <a:lnTo>
                    <a:pt x="737" y="338"/>
                  </a:lnTo>
                  <a:lnTo>
                    <a:pt x="747" y="338"/>
                  </a:lnTo>
                  <a:lnTo>
                    <a:pt x="758" y="340"/>
                  </a:lnTo>
                  <a:lnTo>
                    <a:pt x="775" y="340"/>
                  </a:lnTo>
                  <a:lnTo>
                    <a:pt x="792" y="342"/>
                  </a:lnTo>
                  <a:lnTo>
                    <a:pt x="801" y="345"/>
                  </a:lnTo>
                  <a:lnTo>
                    <a:pt x="813" y="352"/>
                  </a:lnTo>
                  <a:lnTo>
                    <a:pt x="815" y="345"/>
                  </a:lnTo>
                  <a:lnTo>
                    <a:pt x="827" y="335"/>
                  </a:lnTo>
                  <a:lnTo>
                    <a:pt x="835" y="328"/>
                  </a:lnTo>
                  <a:lnTo>
                    <a:pt x="849" y="321"/>
                  </a:lnTo>
                  <a:lnTo>
                    <a:pt x="863" y="311"/>
                  </a:lnTo>
                  <a:lnTo>
                    <a:pt x="882" y="302"/>
                  </a:lnTo>
                  <a:lnTo>
                    <a:pt x="889" y="295"/>
                  </a:lnTo>
                  <a:lnTo>
                    <a:pt x="899" y="290"/>
                  </a:lnTo>
                  <a:lnTo>
                    <a:pt x="911" y="285"/>
                  </a:lnTo>
                  <a:lnTo>
                    <a:pt x="922" y="278"/>
                  </a:lnTo>
                  <a:lnTo>
                    <a:pt x="932" y="273"/>
                  </a:lnTo>
                  <a:lnTo>
                    <a:pt x="946" y="269"/>
                  </a:lnTo>
                  <a:lnTo>
                    <a:pt x="960" y="262"/>
                  </a:lnTo>
                  <a:lnTo>
                    <a:pt x="977" y="257"/>
                  </a:lnTo>
                  <a:lnTo>
                    <a:pt x="991" y="250"/>
                  </a:lnTo>
                  <a:lnTo>
                    <a:pt x="1008" y="245"/>
                  </a:lnTo>
                  <a:lnTo>
                    <a:pt x="1025" y="238"/>
                  </a:lnTo>
                  <a:lnTo>
                    <a:pt x="1044" y="231"/>
                  </a:lnTo>
                  <a:lnTo>
                    <a:pt x="1060" y="224"/>
                  </a:lnTo>
                  <a:lnTo>
                    <a:pt x="1082" y="219"/>
                  </a:lnTo>
                  <a:lnTo>
                    <a:pt x="1091" y="214"/>
                  </a:lnTo>
                  <a:lnTo>
                    <a:pt x="1103" y="214"/>
                  </a:lnTo>
                  <a:lnTo>
                    <a:pt x="1115" y="209"/>
                  </a:lnTo>
                  <a:lnTo>
                    <a:pt x="1127" y="207"/>
                  </a:lnTo>
                  <a:lnTo>
                    <a:pt x="1136" y="202"/>
                  </a:lnTo>
                  <a:lnTo>
                    <a:pt x="1148" y="200"/>
                  </a:lnTo>
                  <a:lnTo>
                    <a:pt x="1158" y="195"/>
                  </a:lnTo>
                  <a:lnTo>
                    <a:pt x="1170" y="193"/>
                  </a:lnTo>
                  <a:lnTo>
                    <a:pt x="1179" y="188"/>
                  </a:lnTo>
                  <a:lnTo>
                    <a:pt x="1191" y="188"/>
                  </a:lnTo>
                  <a:lnTo>
                    <a:pt x="1203" y="183"/>
                  </a:lnTo>
                  <a:lnTo>
                    <a:pt x="1212" y="183"/>
                  </a:lnTo>
                  <a:lnTo>
                    <a:pt x="1222" y="181"/>
                  </a:lnTo>
                  <a:lnTo>
                    <a:pt x="1234" y="178"/>
                  </a:lnTo>
                  <a:lnTo>
                    <a:pt x="1243" y="174"/>
                  </a:lnTo>
                  <a:lnTo>
                    <a:pt x="1255" y="174"/>
                  </a:lnTo>
                  <a:lnTo>
                    <a:pt x="1265" y="171"/>
                  </a:lnTo>
                  <a:lnTo>
                    <a:pt x="1276" y="171"/>
                  </a:lnTo>
                  <a:lnTo>
                    <a:pt x="1286" y="169"/>
                  </a:lnTo>
                  <a:lnTo>
                    <a:pt x="1298" y="169"/>
                  </a:lnTo>
                  <a:lnTo>
                    <a:pt x="1317" y="164"/>
                  </a:lnTo>
                  <a:lnTo>
                    <a:pt x="1334" y="164"/>
                  </a:lnTo>
                  <a:lnTo>
                    <a:pt x="1353" y="162"/>
                  </a:lnTo>
                  <a:lnTo>
                    <a:pt x="1372" y="162"/>
                  </a:lnTo>
                  <a:lnTo>
                    <a:pt x="1391" y="159"/>
                  </a:lnTo>
                  <a:lnTo>
                    <a:pt x="1410" y="159"/>
                  </a:lnTo>
                  <a:lnTo>
                    <a:pt x="1426" y="159"/>
                  </a:lnTo>
                  <a:lnTo>
                    <a:pt x="1445" y="162"/>
                  </a:lnTo>
                  <a:lnTo>
                    <a:pt x="1459" y="162"/>
                  </a:lnTo>
                  <a:lnTo>
                    <a:pt x="1476" y="162"/>
                  </a:lnTo>
                  <a:lnTo>
                    <a:pt x="1488" y="164"/>
                  </a:lnTo>
                  <a:lnTo>
                    <a:pt x="1502" y="164"/>
                  </a:lnTo>
                  <a:lnTo>
                    <a:pt x="1516" y="164"/>
                  </a:lnTo>
                  <a:lnTo>
                    <a:pt x="1528" y="166"/>
                  </a:lnTo>
                  <a:lnTo>
                    <a:pt x="1540" y="169"/>
                  </a:lnTo>
                  <a:lnTo>
                    <a:pt x="1552" y="171"/>
                  </a:lnTo>
                  <a:lnTo>
                    <a:pt x="1562" y="174"/>
                  </a:lnTo>
                  <a:lnTo>
                    <a:pt x="1571" y="178"/>
                  </a:lnTo>
                  <a:lnTo>
                    <a:pt x="1581" y="181"/>
                  </a:lnTo>
                  <a:lnTo>
                    <a:pt x="1590" y="183"/>
                  </a:lnTo>
                  <a:lnTo>
                    <a:pt x="1600" y="188"/>
                  </a:lnTo>
                  <a:lnTo>
                    <a:pt x="1612" y="195"/>
                  </a:lnTo>
                  <a:lnTo>
                    <a:pt x="1612" y="193"/>
                  </a:lnTo>
                  <a:lnTo>
                    <a:pt x="1616" y="188"/>
                  </a:lnTo>
                  <a:lnTo>
                    <a:pt x="1626" y="181"/>
                  </a:lnTo>
                  <a:lnTo>
                    <a:pt x="1640" y="176"/>
                  </a:lnTo>
                  <a:lnTo>
                    <a:pt x="1645" y="171"/>
                  </a:lnTo>
                  <a:lnTo>
                    <a:pt x="1657" y="166"/>
                  </a:lnTo>
                  <a:lnTo>
                    <a:pt x="1666" y="162"/>
                  </a:lnTo>
                  <a:lnTo>
                    <a:pt x="1678" y="157"/>
                  </a:lnTo>
                  <a:lnTo>
                    <a:pt x="1690" y="152"/>
                  </a:lnTo>
                  <a:lnTo>
                    <a:pt x="1704" y="147"/>
                  </a:lnTo>
                  <a:lnTo>
                    <a:pt x="1718" y="140"/>
                  </a:lnTo>
                  <a:lnTo>
                    <a:pt x="1735" y="138"/>
                  </a:lnTo>
                  <a:lnTo>
                    <a:pt x="1752" y="133"/>
                  </a:lnTo>
                  <a:lnTo>
                    <a:pt x="1771" y="126"/>
                  </a:lnTo>
                  <a:lnTo>
                    <a:pt x="1778" y="124"/>
                  </a:lnTo>
                  <a:lnTo>
                    <a:pt x="1790" y="121"/>
                  </a:lnTo>
                  <a:lnTo>
                    <a:pt x="1799" y="117"/>
                  </a:lnTo>
                  <a:lnTo>
                    <a:pt x="1811" y="117"/>
                  </a:lnTo>
                  <a:lnTo>
                    <a:pt x="1821" y="112"/>
                  </a:lnTo>
                  <a:lnTo>
                    <a:pt x="1830" y="109"/>
                  </a:lnTo>
                  <a:lnTo>
                    <a:pt x="1842" y="109"/>
                  </a:lnTo>
                  <a:lnTo>
                    <a:pt x="1856" y="107"/>
                  </a:lnTo>
                  <a:lnTo>
                    <a:pt x="1866" y="102"/>
                  </a:lnTo>
                  <a:lnTo>
                    <a:pt x="1880" y="102"/>
                  </a:lnTo>
                  <a:lnTo>
                    <a:pt x="1892" y="100"/>
                  </a:lnTo>
                  <a:lnTo>
                    <a:pt x="1906" y="100"/>
                  </a:lnTo>
                  <a:lnTo>
                    <a:pt x="1918" y="95"/>
                  </a:lnTo>
                  <a:lnTo>
                    <a:pt x="1932" y="93"/>
                  </a:lnTo>
                  <a:lnTo>
                    <a:pt x="1944" y="93"/>
                  </a:lnTo>
                  <a:lnTo>
                    <a:pt x="1961" y="90"/>
                  </a:lnTo>
                  <a:lnTo>
                    <a:pt x="1977" y="88"/>
                  </a:lnTo>
                  <a:lnTo>
                    <a:pt x="1992" y="86"/>
                  </a:lnTo>
                  <a:lnTo>
                    <a:pt x="2008" y="83"/>
                  </a:lnTo>
                  <a:lnTo>
                    <a:pt x="2025" y="83"/>
                  </a:lnTo>
                  <a:lnTo>
                    <a:pt x="2042" y="83"/>
                  </a:lnTo>
                  <a:lnTo>
                    <a:pt x="2058" y="83"/>
                  </a:lnTo>
                  <a:lnTo>
                    <a:pt x="2073" y="81"/>
                  </a:lnTo>
                  <a:lnTo>
                    <a:pt x="2092" y="81"/>
                  </a:lnTo>
                  <a:lnTo>
                    <a:pt x="2108" y="81"/>
                  </a:lnTo>
                  <a:lnTo>
                    <a:pt x="2130" y="81"/>
                  </a:lnTo>
                  <a:lnTo>
                    <a:pt x="2146" y="81"/>
                  </a:lnTo>
                  <a:lnTo>
                    <a:pt x="2168" y="81"/>
                  </a:lnTo>
                  <a:lnTo>
                    <a:pt x="2184" y="79"/>
                  </a:lnTo>
                  <a:lnTo>
                    <a:pt x="2201" y="79"/>
                  </a:lnTo>
                  <a:lnTo>
                    <a:pt x="2220" y="79"/>
                  </a:lnTo>
                  <a:lnTo>
                    <a:pt x="2239" y="79"/>
                  </a:lnTo>
                  <a:lnTo>
                    <a:pt x="2256" y="79"/>
                  </a:lnTo>
                  <a:lnTo>
                    <a:pt x="2272" y="81"/>
                  </a:lnTo>
                  <a:lnTo>
                    <a:pt x="2289" y="81"/>
                  </a:lnTo>
                  <a:lnTo>
                    <a:pt x="2305" y="83"/>
                  </a:lnTo>
                  <a:lnTo>
                    <a:pt x="2322" y="83"/>
                  </a:lnTo>
                  <a:lnTo>
                    <a:pt x="2339" y="83"/>
                  </a:lnTo>
                  <a:lnTo>
                    <a:pt x="2353" y="83"/>
                  </a:lnTo>
                  <a:lnTo>
                    <a:pt x="2370" y="86"/>
                  </a:lnTo>
                  <a:lnTo>
                    <a:pt x="2384" y="86"/>
                  </a:lnTo>
                  <a:lnTo>
                    <a:pt x="2398" y="88"/>
                  </a:lnTo>
                  <a:lnTo>
                    <a:pt x="2412" y="90"/>
                  </a:lnTo>
                  <a:lnTo>
                    <a:pt x="2427" y="93"/>
                  </a:lnTo>
                  <a:lnTo>
                    <a:pt x="2441" y="93"/>
                  </a:lnTo>
                  <a:lnTo>
                    <a:pt x="2453" y="93"/>
                  </a:lnTo>
                  <a:lnTo>
                    <a:pt x="2467" y="95"/>
                  </a:lnTo>
                  <a:lnTo>
                    <a:pt x="2479" y="98"/>
                  </a:lnTo>
                  <a:lnTo>
                    <a:pt x="2491" y="100"/>
                  </a:lnTo>
                  <a:lnTo>
                    <a:pt x="2503" y="100"/>
                  </a:lnTo>
                  <a:lnTo>
                    <a:pt x="2515" y="102"/>
                  </a:lnTo>
                  <a:lnTo>
                    <a:pt x="2526" y="107"/>
                  </a:lnTo>
                  <a:lnTo>
                    <a:pt x="2538" y="107"/>
                  </a:lnTo>
                  <a:lnTo>
                    <a:pt x="2548" y="109"/>
                  </a:lnTo>
                  <a:lnTo>
                    <a:pt x="2560" y="109"/>
                  </a:lnTo>
                  <a:lnTo>
                    <a:pt x="2572" y="114"/>
                  </a:lnTo>
                  <a:lnTo>
                    <a:pt x="2588" y="117"/>
                  </a:lnTo>
                  <a:lnTo>
                    <a:pt x="2610" y="124"/>
                  </a:lnTo>
                  <a:lnTo>
                    <a:pt x="2626" y="126"/>
                  </a:lnTo>
                  <a:lnTo>
                    <a:pt x="2643" y="131"/>
                  </a:lnTo>
                  <a:lnTo>
                    <a:pt x="2657" y="133"/>
                  </a:lnTo>
                  <a:lnTo>
                    <a:pt x="2671" y="140"/>
                  </a:lnTo>
                  <a:lnTo>
                    <a:pt x="2683" y="143"/>
                  </a:lnTo>
                  <a:lnTo>
                    <a:pt x="2698" y="147"/>
                  </a:lnTo>
                  <a:lnTo>
                    <a:pt x="2709" y="152"/>
                  </a:lnTo>
                  <a:lnTo>
                    <a:pt x="2721" y="157"/>
                  </a:lnTo>
                  <a:lnTo>
                    <a:pt x="2738" y="164"/>
                  </a:lnTo>
                  <a:lnTo>
                    <a:pt x="2752" y="171"/>
                  </a:lnTo>
                  <a:lnTo>
                    <a:pt x="2764" y="178"/>
                  </a:lnTo>
                  <a:lnTo>
                    <a:pt x="2774" y="183"/>
                  </a:lnTo>
                  <a:lnTo>
                    <a:pt x="2774" y="181"/>
                  </a:lnTo>
                  <a:lnTo>
                    <a:pt x="2781" y="181"/>
                  </a:lnTo>
                  <a:lnTo>
                    <a:pt x="2790" y="178"/>
                  </a:lnTo>
                  <a:lnTo>
                    <a:pt x="2807" y="176"/>
                  </a:lnTo>
                  <a:lnTo>
                    <a:pt x="2812" y="171"/>
                  </a:lnTo>
                  <a:lnTo>
                    <a:pt x="2821" y="171"/>
                  </a:lnTo>
                  <a:lnTo>
                    <a:pt x="2831" y="169"/>
                  </a:lnTo>
                  <a:lnTo>
                    <a:pt x="2842" y="169"/>
                  </a:lnTo>
                  <a:lnTo>
                    <a:pt x="2854" y="166"/>
                  </a:lnTo>
                  <a:lnTo>
                    <a:pt x="2866" y="164"/>
                  </a:lnTo>
                  <a:lnTo>
                    <a:pt x="2878" y="164"/>
                  </a:lnTo>
                  <a:lnTo>
                    <a:pt x="2895" y="164"/>
                  </a:lnTo>
                  <a:lnTo>
                    <a:pt x="2909" y="164"/>
                  </a:lnTo>
                  <a:lnTo>
                    <a:pt x="2926" y="162"/>
                  </a:lnTo>
                  <a:lnTo>
                    <a:pt x="2942" y="162"/>
                  </a:lnTo>
                  <a:lnTo>
                    <a:pt x="2959" y="162"/>
                  </a:lnTo>
                  <a:lnTo>
                    <a:pt x="2976" y="159"/>
                  </a:lnTo>
                  <a:lnTo>
                    <a:pt x="2992" y="159"/>
                  </a:lnTo>
                  <a:lnTo>
                    <a:pt x="3002" y="159"/>
                  </a:lnTo>
                  <a:lnTo>
                    <a:pt x="3011" y="162"/>
                  </a:lnTo>
                  <a:lnTo>
                    <a:pt x="3023" y="162"/>
                  </a:lnTo>
                  <a:lnTo>
                    <a:pt x="3033" y="164"/>
                  </a:lnTo>
                  <a:lnTo>
                    <a:pt x="3042" y="164"/>
                  </a:lnTo>
                  <a:lnTo>
                    <a:pt x="3054" y="164"/>
                  </a:lnTo>
                  <a:lnTo>
                    <a:pt x="3063" y="164"/>
                  </a:lnTo>
                  <a:lnTo>
                    <a:pt x="3073" y="164"/>
                  </a:lnTo>
                  <a:lnTo>
                    <a:pt x="3085" y="164"/>
                  </a:lnTo>
                  <a:lnTo>
                    <a:pt x="3097" y="164"/>
                  </a:lnTo>
                  <a:lnTo>
                    <a:pt x="3106" y="166"/>
                  </a:lnTo>
                  <a:lnTo>
                    <a:pt x="3120" y="169"/>
                  </a:lnTo>
                  <a:lnTo>
                    <a:pt x="3130" y="169"/>
                  </a:lnTo>
                  <a:lnTo>
                    <a:pt x="3142" y="171"/>
                  </a:lnTo>
                  <a:lnTo>
                    <a:pt x="3151" y="171"/>
                  </a:lnTo>
                  <a:lnTo>
                    <a:pt x="3166" y="174"/>
                  </a:lnTo>
                  <a:lnTo>
                    <a:pt x="3175" y="174"/>
                  </a:lnTo>
                  <a:lnTo>
                    <a:pt x="3189" y="178"/>
                  </a:lnTo>
                  <a:lnTo>
                    <a:pt x="3201" y="181"/>
                  </a:lnTo>
                  <a:lnTo>
                    <a:pt x="3216" y="183"/>
                  </a:lnTo>
                  <a:lnTo>
                    <a:pt x="3225" y="183"/>
                  </a:lnTo>
                  <a:lnTo>
                    <a:pt x="3239" y="188"/>
                  </a:lnTo>
                  <a:lnTo>
                    <a:pt x="3251" y="188"/>
                  </a:lnTo>
                  <a:lnTo>
                    <a:pt x="3265" y="193"/>
                  </a:lnTo>
                  <a:lnTo>
                    <a:pt x="3275" y="195"/>
                  </a:lnTo>
                  <a:lnTo>
                    <a:pt x="3289" y="197"/>
                  </a:lnTo>
                  <a:lnTo>
                    <a:pt x="3299" y="200"/>
                  </a:lnTo>
                  <a:lnTo>
                    <a:pt x="3313" y="205"/>
                  </a:lnTo>
                  <a:lnTo>
                    <a:pt x="3320" y="205"/>
                  </a:lnTo>
                  <a:lnTo>
                    <a:pt x="3332" y="209"/>
                  </a:lnTo>
                  <a:lnTo>
                    <a:pt x="3344" y="212"/>
                  </a:lnTo>
                  <a:lnTo>
                    <a:pt x="3353" y="214"/>
                  </a:lnTo>
                  <a:lnTo>
                    <a:pt x="3372" y="221"/>
                  </a:lnTo>
                  <a:lnTo>
                    <a:pt x="3394" y="228"/>
                  </a:lnTo>
                  <a:lnTo>
                    <a:pt x="3410" y="233"/>
                  </a:lnTo>
                  <a:lnTo>
                    <a:pt x="3425" y="238"/>
                  </a:lnTo>
                  <a:lnTo>
                    <a:pt x="3441" y="245"/>
                  </a:lnTo>
                  <a:lnTo>
                    <a:pt x="3456" y="254"/>
                  </a:lnTo>
                  <a:lnTo>
                    <a:pt x="3467" y="259"/>
                  </a:lnTo>
                  <a:lnTo>
                    <a:pt x="3482" y="264"/>
                  </a:lnTo>
                  <a:lnTo>
                    <a:pt x="3491" y="271"/>
                  </a:lnTo>
                  <a:lnTo>
                    <a:pt x="3505" y="278"/>
                  </a:lnTo>
                  <a:lnTo>
                    <a:pt x="3522" y="288"/>
                  </a:lnTo>
                  <a:lnTo>
                    <a:pt x="3539" y="300"/>
                  </a:lnTo>
                  <a:lnTo>
                    <a:pt x="3551" y="309"/>
                  </a:lnTo>
                  <a:lnTo>
                    <a:pt x="3562" y="319"/>
                  </a:lnTo>
                  <a:lnTo>
                    <a:pt x="3574" y="330"/>
                  </a:lnTo>
                  <a:lnTo>
                    <a:pt x="3579" y="335"/>
                  </a:lnTo>
                  <a:lnTo>
                    <a:pt x="3579" y="335"/>
                  </a:lnTo>
                  <a:lnTo>
                    <a:pt x="3586" y="333"/>
                  </a:lnTo>
                  <a:lnTo>
                    <a:pt x="3591" y="330"/>
                  </a:lnTo>
                  <a:lnTo>
                    <a:pt x="3603" y="330"/>
                  </a:lnTo>
                  <a:lnTo>
                    <a:pt x="3615" y="328"/>
                  </a:lnTo>
                  <a:lnTo>
                    <a:pt x="3631" y="328"/>
                  </a:lnTo>
                  <a:lnTo>
                    <a:pt x="3641" y="328"/>
                  </a:lnTo>
                  <a:lnTo>
                    <a:pt x="3650" y="328"/>
                  </a:lnTo>
                  <a:lnTo>
                    <a:pt x="3660" y="328"/>
                  </a:lnTo>
                  <a:lnTo>
                    <a:pt x="3674" y="328"/>
                  </a:lnTo>
                  <a:lnTo>
                    <a:pt x="3684" y="328"/>
                  </a:lnTo>
                  <a:lnTo>
                    <a:pt x="3696" y="328"/>
                  </a:lnTo>
                  <a:lnTo>
                    <a:pt x="3707" y="330"/>
                  </a:lnTo>
                  <a:lnTo>
                    <a:pt x="3724" y="333"/>
                  </a:lnTo>
                  <a:lnTo>
                    <a:pt x="3738" y="335"/>
                  </a:lnTo>
                  <a:lnTo>
                    <a:pt x="3753" y="338"/>
                  </a:lnTo>
                  <a:lnTo>
                    <a:pt x="3769" y="340"/>
                  </a:lnTo>
                  <a:lnTo>
                    <a:pt x="3786" y="345"/>
                  </a:lnTo>
                  <a:lnTo>
                    <a:pt x="3802" y="347"/>
                  </a:lnTo>
                  <a:lnTo>
                    <a:pt x="3819" y="352"/>
                  </a:lnTo>
                  <a:lnTo>
                    <a:pt x="3836" y="359"/>
                  </a:lnTo>
                  <a:lnTo>
                    <a:pt x="3855" y="364"/>
                  </a:lnTo>
                  <a:lnTo>
                    <a:pt x="3871" y="368"/>
                  </a:lnTo>
                  <a:lnTo>
                    <a:pt x="3893" y="378"/>
                  </a:lnTo>
                  <a:lnTo>
                    <a:pt x="3900" y="383"/>
                  </a:lnTo>
                  <a:lnTo>
                    <a:pt x="3912" y="385"/>
                  </a:lnTo>
                  <a:lnTo>
                    <a:pt x="3924" y="390"/>
                  </a:lnTo>
                  <a:lnTo>
                    <a:pt x="3933" y="397"/>
                  </a:lnTo>
                  <a:lnTo>
                    <a:pt x="3952" y="404"/>
                  </a:lnTo>
                  <a:lnTo>
                    <a:pt x="3974" y="414"/>
                  </a:lnTo>
                  <a:lnTo>
                    <a:pt x="3988" y="423"/>
                  </a:lnTo>
                  <a:lnTo>
                    <a:pt x="4007" y="433"/>
                  </a:lnTo>
                  <a:lnTo>
                    <a:pt x="4021" y="440"/>
                  </a:lnTo>
                  <a:lnTo>
                    <a:pt x="4038" y="449"/>
                  </a:lnTo>
                  <a:lnTo>
                    <a:pt x="4052" y="459"/>
                  </a:lnTo>
                  <a:lnTo>
                    <a:pt x="4066" y="471"/>
                  </a:lnTo>
                  <a:lnTo>
                    <a:pt x="4078" y="478"/>
                  </a:lnTo>
                  <a:lnTo>
                    <a:pt x="4088" y="487"/>
                  </a:lnTo>
                  <a:lnTo>
                    <a:pt x="4100" y="497"/>
                  </a:lnTo>
                  <a:lnTo>
                    <a:pt x="4109" y="504"/>
                  </a:lnTo>
                  <a:lnTo>
                    <a:pt x="4126" y="521"/>
                  </a:lnTo>
                  <a:lnTo>
                    <a:pt x="4142" y="537"/>
                  </a:lnTo>
                  <a:lnTo>
                    <a:pt x="4154" y="551"/>
                  </a:lnTo>
                  <a:lnTo>
                    <a:pt x="4166" y="563"/>
                  </a:lnTo>
                  <a:lnTo>
                    <a:pt x="4171" y="575"/>
                  </a:lnTo>
                  <a:lnTo>
                    <a:pt x="4178" y="585"/>
                  </a:lnTo>
                  <a:lnTo>
                    <a:pt x="4185" y="601"/>
                  </a:lnTo>
                  <a:lnTo>
                    <a:pt x="4187" y="606"/>
                  </a:lnTo>
                  <a:lnTo>
                    <a:pt x="4304" y="594"/>
                  </a:lnTo>
                  <a:lnTo>
                    <a:pt x="4302" y="592"/>
                  </a:lnTo>
                  <a:lnTo>
                    <a:pt x="4297" y="585"/>
                  </a:lnTo>
                  <a:lnTo>
                    <a:pt x="4292" y="578"/>
                  </a:lnTo>
                  <a:lnTo>
                    <a:pt x="4287" y="566"/>
                  </a:lnTo>
                  <a:lnTo>
                    <a:pt x="4275" y="551"/>
                  </a:lnTo>
                  <a:lnTo>
                    <a:pt x="4263" y="535"/>
                  </a:lnTo>
                  <a:lnTo>
                    <a:pt x="4249" y="516"/>
                  </a:lnTo>
                  <a:lnTo>
                    <a:pt x="4235" y="497"/>
                  </a:lnTo>
                  <a:lnTo>
                    <a:pt x="4223" y="487"/>
                  </a:lnTo>
                  <a:lnTo>
                    <a:pt x="4214" y="475"/>
                  </a:lnTo>
                  <a:lnTo>
                    <a:pt x="4202" y="464"/>
                  </a:lnTo>
                  <a:lnTo>
                    <a:pt x="4190" y="454"/>
                  </a:lnTo>
                  <a:lnTo>
                    <a:pt x="4176" y="440"/>
                  </a:lnTo>
                  <a:lnTo>
                    <a:pt x="4164" y="430"/>
                  </a:lnTo>
                  <a:lnTo>
                    <a:pt x="4149" y="418"/>
                  </a:lnTo>
                  <a:lnTo>
                    <a:pt x="4135" y="406"/>
                  </a:lnTo>
                  <a:lnTo>
                    <a:pt x="4119" y="397"/>
                  </a:lnTo>
                  <a:lnTo>
                    <a:pt x="4102" y="385"/>
                  </a:lnTo>
                  <a:lnTo>
                    <a:pt x="4083" y="376"/>
                  </a:lnTo>
                  <a:lnTo>
                    <a:pt x="4064" y="364"/>
                  </a:lnTo>
                  <a:lnTo>
                    <a:pt x="4054" y="359"/>
                  </a:lnTo>
                  <a:lnTo>
                    <a:pt x="4045" y="352"/>
                  </a:lnTo>
                  <a:lnTo>
                    <a:pt x="4033" y="347"/>
                  </a:lnTo>
                  <a:lnTo>
                    <a:pt x="4023" y="342"/>
                  </a:lnTo>
                  <a:lnTo>
                    <a:pt x="4014" y="335"/>
                  </a:lnTo>
                  <a:lnTo>
                    <a:pt x="4002" y="333"/>
                  </a:lnTo>
                  <a:lnTo>
                    <a:pt x="3990" y="328"/>
                  </a:lnTo>
                  <a:lnTo>
                    <a:pt x="3981" y="326"/>
                  </a:lnTo>
                  <a:lnTo>
                    <a:pt x="3969" y="319"/>
                  </a:lnTo>
                  <a:lnTo>
                    <a:pt x="3957" y="314"/>
                  </a:lnTo>
                  <a:lnTo>
                    <a:pt x="3945" y="311"/>
                  </a:lnTo>
                  <a:lnTo>
                    <a:pt x="3933" y="307"/>
                  </a:lnTo>
                  <a:lnTo>
                    <a:pt x="3924" y="302"/>
                  </a:lnTo>
                  <a:lnTo>
                    <a:pt x="3912" y="297"/>
                  </a:lnTo>
                  <a:lnTo>
                    <a:pt x="3900" y="295"/>
                  </a:lnTo>
                  <a:lnTo>
                    <a:pt x="3893" y="292"/>
                  </a:lnTo>
                  <a:lnTo>
                    <a:pt x="3871" y="285"/>
                  </a:lnTo>
                  <a:lnTo>
                    <a:pt x="3852" y="281"/>
                  </a:lnTo>
                  <a:lnTo>
                    <a:pt x="3836" y="276"/>
                  </a:lnTo>
                  <a:lnTo>
                    <a:pt x="3819" y="271"/>
                  </a:lnTo>
                  <a:lnTo>
                    <a:pt x="3802" y="266"/>
                  </a:lnTo>
                  <a:lnTo>
                    <a:pt x="3786" y="262"/>
                  </a:lnTo>
                  <a:lnTo>
                    <a:pt x="3772" y="259"/>
                  </a:lnTo>
                  <a:lnTo>
                    <a:pt x="3757" y="257"/>
                  </a:lnTo>
                  <a:lnTo>
                    <a:pt x="3743" y="254"/>
                  </a:lnTo>
                  <a:lnTo>
                    <a:pt x="3731" y="252"/>
                  </a:lnTo>
                  <a:lnTo>
                    <a:pt x="3719" y="250"/>
                  </a:lnTo>
                  <a:lnTo>
                    <a:pt x="3707" y="250"/>
                  </a:lnTo>
                  <a:lnTo>
                    <a:pt x="3698" y="247"/>
                  </a:lnTo>
                  <a:lnTo>
                    <a:pt x="3686" y="245"/>
                  </a:lnTo>
                  <a:lnTo>
                    <a:pt x="3677" y="245"/>
                  </a:lnTo>
                  <a:lnTo>
                    <a:pt x="3669" y="245"/>
                  </a:lnTo>
                  <a:lnTo>
                    <a:pt x="3655" y="245"/>
                  </a:lnTo>
                  <a:lnTo>
                    <a:pt x="3643" y="245"/>
                  </a:lnTo>
                  <a:lnTo>
                    <a:pt x="3629" y="245"/>
                  </a:lnTo>
                  <a:lnTo>
                    <a:pt x="3627" y="247"/>
                  </a:lnTo>
                  <a:lnTo>
                    <a:pt x="3624" y="245"/>
                  </a:lnTo>
                  <a:lnTo>
                    <a:pt x="3620" y="243"/>
                  </a:lnTo>
                  <a:lnTo>
                    <a:pt x="3612" y="238"/>
                  </a:lnTo>
                  <a:lnTo>
                    <a:pt x="3603" y="233"/>
                  </a:lnTo>
                  <a:lnTo>
                    <a:pt x="3591" y="224"/>
                  </a:lnTo>
                  <a:lnTo>
                    <a:pt x="3577" y="216"/>
                  </a:lnTo>
                  <a:lnTo>
                    <a:pt x="3567" y="212"/>
                  </a:lnTo>
                  <a:lnTo>
                    <a:pt x="3558" y="207"/>
                  </a:lnTo>
                  <a:lnTo>
                    <a:pt x="3546" y="202"/>
                  </a:lnTo>
                  <a:lnTo>
                    <a:pt x="3539" y="197"/>
                  </a:lnTo>
                  <a:lnTo>
                    <a:pt x="3522" y="190"/>
                  </a:lnTo>
                  <a:lnTo>
                    <a:pt x="3510" y="185"/>
                  </a:lnTo>
                  <a:lnTo>
                    <a:pt x="3496" y="181"/>
                  </a:lnTo>
                  <a:lnTo>
                    <a:pt x="3482" y="174"/>
                  </a:lnTo>
                  <a:lnTo>
                    <a:pt x="3465" y="169"/>
                  </a:lnTo>
                  <a:lnTo>
                    <a:pt x="3451" y="164"/>
                  </a:lnTo>
                  <a:lnTo>
                    <a:pt x="3432" y="157"/>
                  </a:lnTo>
                  <a:lnTo>
                    <a:pt x="3415" y="152"/>
                  </a:lnTo>
                  <a:lnTo>
                    <a:pt x="3403" y="147"/>
                  </a:lnTo>
                  <a:lnTo>
                    <a:pt x="3394" y="147"/>
                  </a:lnTo>
                  <a:lnTo>
                    <a:pt x="3382" y="143"/>
                  </a:lnTo>
                  <a:lnTo>
                    <a:pt x="3372" y="140"/>
                  </a:lnTo>
                  <a:lnTo>
                    <a:pt x="3360" y="138"/>
                  </a:lnTo>
                  <a:lnTo>
                    <a:pt x="3351" y="136"/>
                  </a:lnTo>
                  <a:lnTo>
                    <a:pt x="3339" y="133"/>
                  </a:lnTo>
                  <a:lnTo>
                    <a:pt x="3330" y="131"/>
                  </a:lnTo>
                  <a:lnTo>
                    <a:pt x="3315" y="126"/>
                  </a:lnTo>
                  <a:lnTo>
                    <a:pt x="3303" y="124"/>
                  </a:lnTo>
                  <a:lnTo>
                    <a:pt x="3289" y="121"/>
                  </a:lnTo>
                  <a:lnTo>
                    <a:pt x="3280" y="119"/>
                  </a:lnTo>
                  <a:lnTo>
                    <a:pt x="3265" y="117"/>
                  </a:lnTo>
                  <a:lnTo>
                    <a:pt x="3254" y="114"/>
                  </a:lnTo>
                  <a:lnTo>
                    <a:pt x="3239" y="109"/>
                  </a:lnTo>
                  <a:lnTo>
                    <a:pt x="3227" y="109"/>
                  </a:lnTo>
                  <a:lnTo>
                    <a:pt x="3211" y="107"/>
                  </a:lnTo>
                  <a:lnTo>
                    <a:pt x="3199" y="105"/>
                  </a:lnTo>
                  <a:lnTo>
                    <a:pt x="3185" y="100"/>
                  </a:lnTo>
                  <a:lnTo>
                    <a:pt x="3173" y="100"/>
                  </a:lnTo>
                  <a:lnTo>
                    <a:pt x="3159" y="98"/>
                  </a:lnTo>
                  <a:lnTo>
                    <a:pt x="3144" y="95"/>
                  </a:lnTo>
                  <a:lnTo>
                    <a:pt x="3135" y="93"/>
                  </a:lnTo>
                  <a:lnTo>
                    <a:pt x="3123" y="93"/>
                  </a:lnTo>
                  <a:lnTo>
                    <a:pt x="3111" y="93"/>
                  </a:lnTo>
                  <a:lnTo>
                    <a:pt x="3097" y="90"/>
                  </a:lnTo>
                  <a:lnTo>
                    <a:pt x="3087" y="88"/>
                  </a:lnTo>
                  <a:lnTo>
                    <a:pt x="3075" y="88"/>
                  </a:lnTo>
                  <a:lnTo>
                    <a:pt x="3063" y="86"/>
                  </a:lnTo>
                  <a:lnTo>
                    <a:pt x="3054" y="86"/>
                  </a:lnTo>
                  <a:lnTo>
                    <a:pt x="3044" y="86"/>
                  </a:lnTo>
                  <a:lnTo>
                    <a:pt x="3035" y="86"/>
                  </a:lnTo>
                  <a:lnTo>
                    <a:pt x="3023" y="83"/>
                  </a:lnTo>
                  <a:lnTo>
                    <a:pt x="3014" y="83"/>
                  </a:lnTo>
                  <a:lnTo>
                    <a:pt x="3004" y="83"/>
                  </a:lnTo>
                  <a:lnTo>
                    <a:pt x="2995" y="83"/>
                  </a:lnTo>
                  <a:lnTo>
                    <a:pt x="2978" y="83"/>
                  </a:lnTo>
                  <a:lnTo>
                    <a:pt x="2961" y="83"/>
                  </a:lnTo>
                  <a:lnTo>
                    <a:pt x="2945" y="83"/>
                  </a:lnTo>
                  <a:lnTo>
                    <a:pt x="2933" y="83"/>
                  </a:lnTo>
                  <a:lnTo>
                    <a:pt x="2919" y="86"/>
                  </a:lnTo>
                  <a:lnTo>
                    <a:pt x="2907" y="88"/>
                  </a:lnTo>
                  <a:lnTo>
                    <a:pt x="2895" y="88"/>
                  </a:lnTo>
                  <a:lnTo>
                    <a:pt x="2883" y="88"/>
                  </a:lnTo>
                  <a:lnTo>
                    <a:pt x="2871" y="90"/>
                  </a:lnTo>
                  <a:lnTo>
                    <a:pt x="2861" y="93"/>
                  </a:lnTo>
                  <a:lnTo>
                    <a:pt x="2845" y="95"/>
                  </a:lnTo>
                  <a:lnTo>
                    <a:pt x="2835" y="100"/>
                  </a:lnTo>
                  <a:lnTo>
                    <a:pt x="2821" y="100"/>
                  </a:lnTo>
                  <a:lnTo>
                    <a:pt x="2816" y="102"/>
                  </a:lnTo>
                  <a:lnTo>
                    <a:pt x="2814" y="105"/>
                  </a:lnTo>
                  <a:lnTo>
                    <a:pt x="2814" y="107"/>
                  </a:lnTo>
                  <a:lnTo>
                    <a:pt x="2809" y="105"/>
                  </a:lnTo>
                  <a:lnTo>
                    <a:pt x="2802" y="100"/>
                  </a:lnTo>
                  <a:lnTo>
                    <a:pt x="2795" y="98"/>
                  </a:lnTo>
                  <a:lnTo>
                    <a:pt x="2788" y="93"/>
                  </a:lnTo>
                  <a:lnTo>
                    <a:pt x="2778" y="90"/>
                  </a:lnTo>
                  <a:lnTo>
                    <a:pt x="2769" y="88"/>
                  </a:lnTo>
                  <a:lnTo>
                    <a:pt x="2757" y="83"/>
                  </a:lnTo>
                  <a:lnTo>
                    <a:pt x="2745" y="76"/>
                  </a:lnTo>
                  <a:lnTo>
                    <a:pt x="2731" y="71"/>
                  </a:lnTo>
                  <a:lnTo>
                    <a:pt x="2717" y="67"/>
                  </a:lnTo>
                  <a:lnTo>
                    <a:pt x="2700" y="62"/>
                  </a:lnTo>
                  <a:lnTo>
                    <a:pt x="2683" y="57"/>
                  </a:lnTo>
                  <a:lnTo>
                    <a:pt x="2662" y="50"/>
                  </a:lnTo>
                  <a:lnTo>
                    <a:pt x="2645" y="48"/>
                  </a:lnTo>
                  <a:lnTo>
                    <a:pt x="2633" y="43"/>
                  </a:lnTo>
                  <a:lnTo>
                    <a:pt x="2621" y="43"/>
                  </a:lnTo>
                  <a:lnTo>
                    <a:pt x="2612" y="38"/>
                  </a:lnTo>
                  <a:lnTo>
                    <a:pt x="2600" y="36"/>
                  </a:lnTo>
                  <a:lnTo>
                    <a:pt x="2588" y="33"/>
                  </a:lnTo>
                  <a:lnTo>
                    <a:pt x="2574" y="31"/>
                  </a:lnTo>
                  <a:lnTo>
                    <a:pt x="2562" y="26"/>
                  </a:lnTo>
                  <a:lnTo>
                    <a:pt x="2550" y="26"/>
                  </a:lnTo>
                  <a:lnTo>
                    <a:pt x="2536" y="22"/>
                  </a:lnTo>
                  <a:lnTo>
                    <a:pt x="2524" y="19"/>
                  </a:lnTo>
                  <a:lnTo>
                    <a:pt x="2507" y="19"/>
                  </a:lnTo>
                  <a:lnTo>
                    <a:pt x="2496" y="17"/>
                  </a:lnTo>
                  <a:lnTo>
                    <a:pt x="2481" y="14"/>
                  </a:lnTo>
                  <a:lnTo>
                    <a:pt x="2467" y="12"/>
                  </a:lnTo>
                  <a:lnTo>
                    <a:pt x="2450" y="12"/>
                  </a:lnTo>
                  <a:lnTo>
                    <a:pt x="2438" y="12"/>
                  </a:lnTo>
                  <a:lnTo>
                    <a:pt x="2422" y="7"/>
                  </a:lnTo>
                  <a:lnTo>
                    <a:pt x="2405" y="5"/>
                  </a:lnTo>
                  <a:lnTo>
                    <a:pt x="2389" y="3"/>
                  </a:lnTo>
                  <a:lnTo>
                    <a:pt x="2374" y="3"/>
                  </a:lnTo>
                  <a:lnTo>
                    <a:pt x="2355" y="3"/>
                  </a:lnTo>
                  <a:lnTo>
                    <a:pt x="2339" y="0"/>
                  </a:lnTo>
                  <a:lnTo>
                    <a:pt x="2322" y="0"/>
                  </a:lnTo>
                  <a:lnTo>
                    <a:pt x="2305" y="0"/>
                  </a:lnTo>
                  <a:lnTo>
                    <a:pt x="2289" y="0"/>
                  </a:lnTo>
                  <a:lnTo>
                    <a:pt x="2270" y="0"/>
                  </a:lnTo>
                  <a:lnTo>
                    <a:pt x="2251" y="0"/>
                  </a:lnTo>
                  <a:lnTo>
                    <a:pt x="2234" y="0"/>
                  </a:lnTo>
                  <a:lnTo>
                    <a:pt x="2215" y="0"/>
                  </a:lnTo>
                  <a:lnTo>
                    <a:pt x="2196" y="0"/>
                  </a:lnTo>
                  <a:lnTo>
                    <a:pt x="2177" y="0"/>
                  </a:lnTo>
                  <a:lnTo>
                    <a:pt x="2158" y="3"/>
                  </a:lnTo>
                  <a:lnTo>
                    <a:pt x="2137" y="3"/>
                  </a:lnTo>
                  <a:lnTo>
                    <a:pt x="2118" y="3"/>
                  </a:lnTo>
                  <a:lnTo>
                    <a:pt x="2096" y="3"/>
                  </a:lnTo>
                  <a:lnTo>
                    <a:pt x="2082" y="3"/>
                  </a:lnTo>
                  <a:lnTo>
                    <a:pt x="2061" y="3"/>
                  </a:lnTo>
                  <a:lnTo>
                    <a:pt x="2042" y="5"/>
                  </a:lnTo>
                  <a:lnTo>
                    <a:pt x="2025" y="7"/>
                  </a:lnTo>
                  <a:lnTo>
                    <a:pt x="2008" y="10"/>
                  </a:lnTo>
                  <a:lnTo>
                    <a:pt x="1992" y="10"/>
                  </a:lnTo>
                  <a:lnTo>
                    <a:pt x="1977" y="12"/>
                  </a:lnTo>
                  <a:lnTo>
                    <a:pt x="1961" y="12"/>
                  </a:lnTo>
                  <a:lnTo>
                    <a:pt x="1944" y="14"/>
                  </a:lnTo>
                  <a:lnTo>
                    <a:pt x="1928" y="17"/>
                  </a:lnTo>
                  <a:lnTo>
                    <a:pt x="1916" y="19"/>
                  </a:lnTo>
                  <a:lnTo>
                    <a:pt x="1901" y="19"/>
                  </a:lnTo>
                  <a:lnTo>
                    <a:pt x="1887" y="24"/>
                  </a:lnTo>
                  <a:lnTo>
                    <a:pt x="1873" y="24"/>
                  </a:lnTo>
                  <a:lnTo>
                    <a:pt x="1861" y="26"/>
                  </a:lnTo>
                  <a:lnTo>
                    <a:pt x="1847" y="26"/>
                  </a:lnTo>
                  <a:lnTo>
                    <a:pt x="1835" y="31"/>
                  </a:lnTo>
                  <a:lnTo>
                    <a:pt x="1823" y="33"/>
                  </a:lnTo>
                  <a:lnTo>
                    <a:pt x="1811" y="36"/>
                  </a:lnTo>
                  <a:lnTo>
                    <a:pt x="1799" y="36"/>
                  </a:lnTo>
                  <a:lnTo>
                    <a:pt x="1790" y="41"/>
                  </a:lnTo>
                  <a:lnTo>
                    <a:pt x="1778" y="43"/>
                  </a:lnTo>
                  <a:lnTo>
                    <a:pt x="1766" y="43"/>
                  </a:lnTo>
                  <a:lnTo>
                    <a:pt x="1757" y="45"/>
                  </a:lnTo>
                  <a:lnTo>
                    <a:pt x="1747" y="50"/>
                  </a:lnTo>
                  <a:lnTo>
                    <a:pt x="1728" y="55"/>
                  </a:lnTo>
                  <a:lnTo>
                    <a:pt x="1711" y="60"/>
                  </a:lnTo>
                  <a:lnTo>
                    <a:pt x="1695" y="64"/>
                  </a:lnTo>
                  <a:lnTo>
                    <a:pt x="1678" y="67"/>
                  </a:lnTo>
                  <a:lnTo>
                    <a:pt x="1664" y="71"/>
                  </a:lnTo>
                  <a:lnTo>
                    <a:pt x="1654" y="76"/>
                  </a:lnTo>
                  <a:lnTo>
                    <a:pt x="1640" y="81"/>
                  </a:lnTo>
                  <a:lnTo>
                    <a:pt x="1631" y="83"/>
                  </a:lnTo>
                  <a:lnTo>
                    <a:pt x="1621" y="88"/>
                  </a:lnTo>
                  <a:lnTo>
                    <a:pt x="1614" y="93"/>
                  </a:lnTo>
                  <a:lnTo>
                    <a:pt x="1600" y="100"/>
                  </a:lnTo>
                  <a:lnTo>
                    <a:pt x="1590" y="105"/>
                  </a:lnTo>
                  <a:lnTo>
                    <a:pt x="1585" y="109"/>
                  </a:lnTo>
                  <a:lnTo>
                    <a:pt x="1585" y="109"/>
                  </a:lnTo>
                  <a:lnTo>
                    <a:pt x="1583" y="109"/>
                  </a:lnTo>
                  <a:lnTo>
                    <a:pt x="1574" y="107"/>
                  </a:lnTo>
                  <a:lnTo>
                    <a:pt x="1562" y="102"/>
                  </a:lnTo>
                  <a:lnTo>
                    <a:pt x="1545" y="100"/>
                  </a:lnTo>
                  <a:lnTo>
                    <a:pt x="1533" y="98"/>
                  </a:lnTo>
                  <a:lnTo>
                    <a:pt x="1524" y="98"/>
                  </a:lnTo>
                  <a:lnTo>
                    <a:pt x="1509" y="93"/>
                  </a:lnTo>
                  <a:lnTo>
                    <a:pt x="1500" y="93"/>
                  </a:lnTo>
                  <a:lnTo>
                    <a:pt x="1486" y="93"/>
                  </a:lnTo>
                  <a:lnTo>
                    <a:pt x="1471" y="90"/>
                  </a:lnTo>
                  <a:lnTo>
                    <a:pt x="1455" y="90"/>
                  </a:lnTo>
                  <a:lnTo>
                    <a:pt x="1440" y="90"/>
                  </a:lnTo>
                  <a:lnTo>
                    <a:pt x="1421" y="88"/>
                  </a:lnTo>
                  <a:lnTo>
                    <a:pt x="1405" y="88"/>
                  </a:lnTo>
                  <a:lnTo>
                    <a:pt x="1383" y="88"/>
                  </a:lnTo>
                  <a:lnTo>
                    <a:pt x="1364" y="88"/>
                  </a:lnTo>
                  <a:lnTo>
                    <a:pt x="1355" y="88"/>
                  </a:lnTo>
                  <a:lnTo>
                    <a:pt x="1343" y="88"/>
                  </a:lnTo>
                  <a:lnTo>
                    <a:pt x="1334" y="88"/>
                  </a:lnTo>
                  <a:lnTo>
                    <a:pt x="1324" y="88"/>
                  </a:lnTo>
                  <a:lnTo>
                    <a:pt x="1312" y="88"/>
                  </a:lnTo>
                  <a:lnTo>
                    <a:pt x="1300" y="90"/>
                  </a:lnTo>
                  <a:lnTo>
                    <a:pt x="1291" y="93"/>
                  </a:lnTo>
                  <a:lnTo>
                    <a:pt x="1281" y="93"/>
                  </a:lnTo>
                  <a:lnTo>
                    <a:pt x="1267" y="93"/>
                  </a:lnTo>
                  <a:lnTo>
                    <a:pt x="1257" y="93"/>
                  </a:lnTo>
                  <a:lnTo>
                    <a:pt x="1246" y="95"/>
                  </a:lnTo>
                  <a:lnTo>
                    <a:pt x="1236" y="98"/>
                  </a:lnTo>
                  <a:lnTo>
                    <a:pt x="1222" y="98"/>
                  </a:lnTo>
                  <a:lnTo>
                    <a:pt x="1212" y="100"/>
                  </a:lnTo>
                  <a:lnTo>
                    <a:pt x="1198" y="102"/>
                  </a:lnTo>
                  <a:lnTo>
                    <a:pt x="1186" y="107"/>
                  </a:lnTo>
                  <a:lnTo>
                    <a:pt x="1174" y="107"/>
                  </a:lnTo>
                  <a:lnTo>
                    <a:pt x="1162" y="109"/>
                  </a:lnTo>
                  <a:lnTo>
                    <a:pt x="1148" y="112"/>
                  </a:lnTo>
                  <a:lnTo>
                    <a:pt x="1139" y="117"/>
                  </a:lnTo>
                  <a:lnTo>
                    <a:pt x="1124" y="117"/>
                  </a:lnTo>
                  <a:lnTo>
                    <a:pt x="1113" y="121"/>
                  </a:lnTo>
                  <a:lnTo>
                    <a:pt x="1098" y="124"/>
                  </a:lnTo>
                  <a:lnTo>
                    <a:pt x="1089" y="131"/>
                  </a:lnTo>
                  <a:lnTo>
                    <a:pt x="1075" y="133"/>
                  </a:lnTo>
                  <a:lnTo>
                    <a:pt x="1065" y="136"/>
                  </a:lnTo>
                  <a:lnTo>
                    <a:pt x="1053" y="138"/>
                  </a:lnTo>
                  <a:lnTo>
                    <a:pt x="1044" y="140"/>
                  </a:lnTo>
                  <a:lnTo>
                    <a:pt x="1032" y="143"/>
                  </a:lnTo>
                  <a:lnTo>
                    <a:pt x="1020" y="147"/>
                  </a:lnTo>
                  <a:lnTo>
                    <a:pt x="1010" y="147"/>
                  </a:lnTo>
                  <a:lnTo>
                    <a:pt x="1001" y="152"/>
                  </a:lnTo>
                  <a:lnTo>
                    <a:pt x="982" y="157"/>
                  </a:lnTo>
                  <a:lnTo>
                    <a:pt x="965" y="164"/>
                  </a:lnTo>
                  <a:lnTo>
                    <a:pt x="949" y="169"/>
                  </a:lnTo>
                  <a:lnTo>
                    <a:pt x="937" y="176"/>
                  </a:lnTo>
                  <a:lnTo>
                    <a:pt x="920" y="181"/>
                  </a:lnTo>
                  <a:lnTo>
                    <a:pt x="906" y="188"/>
                  </a:lnTo>
                  <a:lnTo>
                    <a:pt x="894" y="193"/>
                  </a:lnTo>
                  <a:lnTo>
                    <a:pt x="882" y="197"/>
                  </a:lnTo>
                  <a:lnTo>
                    <a:pt x="873" y="202"/>
                  </a:lnTo>
                  <a:lnTo>
                    <a:pt x="861" y="207"/>
                  </a:lnTo>
                  <a:lnTo>
                    <a:pt x="851" y="214"/>
                  </a:lnTo>
                  <a:lnTo>
                    <a:pt x="844" y="219"/>
                  </a:lnTo>
                  <a:lnTo>
                    <a:pt x="827" y="226"/>
                  </a:lnTo>
                  <a:lnTo>
                    <a:pt x="815" y="233"/>
                  </a:lnTo>
                  <a:lnTo>
                    <a:pt x="806" y="238"/>
                  </a:lnTo>
                  <a:lnTo>
                    <a:pt x="801" y="245"/>
                  </a:lnTo>
                  <a:lnTo>
                    <a:pt x="792" y="254"/>
                  </a:lnTo>
                  <a:lnTo>
                    <a:pt x="789" y="259"/>
                  </a:lnTo>
                  <a:lnTo>
                    <a:pt x="785" y="257"/>
                  </a:lnTo>
                  <a:lnTo>
                    <a:pt x="780" y="257"/>
                  </a:lnTo>
                  <a:lnTo>
                    <a:pt x="768" y="254"/>
                  </a:lnTo>
                  <a:lnTo>
                    <a:pt x="758" y="254"/>
                  </a:lnTo>
                  <a:lnTo>
                    <a:pt x="749" y="254"/>
                  </a:lnTo>
                  <a:lnTo>
                    <a:pt x="739" y="254"/>
                  </a:lnTo>
                  <a:lnTo>
                    <a:pt x="730" y="254"/>
                  </a:lnTo>
                  <a:lnTo>
                    <a:pt x="720" y="254"/>
                  </a:lnTo>
                  <a:lnTo>
                    <a:pt x="709" y="254"/>
                  </a:lnTo>
                  <a:lnTo>
                    <a:pt x="697" y="254"/>
                  </a:lnTo>
                  <a:lnTo>
                    <a:pt x="685" y="257"/>
                  </a:lnTo>
                  <a:lnTo>
                    <a:pt x="673" y="259"/>
                  </a:lnTo>
                  <a:lnTo>
                    <a:pt x="656" y="259"/>
                  </a:lnTo>
                  <a:lnTo>
                    <a:pt x="642" y="259"/>
                  </a:lnTo>
                  <a:lnTo>
                    <a:pt x="625" y="262"/>
                  </a:lnTo>
                  <a:lnTo>
                    <a:pt x="611" y="264"/>
                  </a:lnTo>
                  <a:lnTo>
                    <a:pt x="592" y="266"/>
                  </a:lnTo>
                  <a:lnTo>
                    <a:pt x="575" y="269"/>
                  </a:lnTo>
                  <a:lnTo>
                    <a:pt x="559" y="273"/>
                  </a:lnTo>
                  <a:lnTo>
                    <a:pt x="540" y="278"/>
                  </a:lnTo>
                  <a:lnTo>
                    <a:pt x="528" y="278"/>
                  </a:lnTo>
                  <a:lnTo>
                    <a:pt x="518" y="283"/>
                  </a:lnTo>
                  <a:lnTo>
                    <a:pt x="509" y="283"/>
                  </a:lnTo>
                  <a:lnTo>
                    <a:pt x="499" y="285"/>
                  </a:lnTo>
                  <a:lnTo>
                    <a:pt x="488" y="288"/>
                  </a:lnTo>
                  <a:lnTo>
                    <a:pt x="478" y="292"/>
                  </a:lnTo>
                  <a:lnTo>
                    <a:pt x="469" y="295"/>
                  </a:lnTo>
                  <a:lnTo>
                    <a:pt x="459" y="300"/>
                  </a:lnTo>
                  <a:lnTo>
                    <a:pt x="447" y="302"/>
                  </a:lnTo>
                  <a:lnTo>
                    <a:pt x="435" y="304"/>
                  </a:lnTo>
                  <a:lnTo>
                    <a:pt x="423" y="309"/>
                  </a:lnTo>
                  <a:lnTo>
                    <a:pt x="414" y="314"/>
                  </a:lnTo>
                  <a:lnTo>
                    <a:pt x="402" y="319"/>
                  </a:lnTo>
                  <a:lnTo>
                    <a:pt x="390" y="321"/>
                  </a:lnTo>
                  <a:lnTo>
                    <a:pt x="381" y="328"/>
                  </a:lnTo>
                  <a:lnTo>
                    <a:pt x="369" y="333"/>
                  </a:lnTo>
                  <a:lnTo>
                    <a:pt x="357" y="335"/>
                  </a:lnTo>
                  <a:lnTo>
                    <a:pt x="343" y="340"/>
                  </a:lnTo>
                  <a:lnTo>
                    <a:pt x="333" y="342"/>
                  </a:lnTo>
                  <a:lnTo>
                    <a:pt x="321" y="349"/>
                  </a:lnTo>
                  <a:lnTo>
                    <a:pt x="309" y="352"/>
                  </a:lnTo>
                  <a:lnTo>
                    <a:pt x="300" y="359"/>
                  </a:lnTo>
                  <a:lnTo>
                    <a:pt x="288" y="361"/>
                  </a:lnTo>
                  <a:lnTo>
                    <a:pt x="278" y="366"/>
                  </a:lnTo>
                  <a:lnTo>
                    <a:pt x="269" y="371"/>
                  </a:lnTo>
                  <a:lnTo>
                    <a:pt x="257" y="376"/>
                  </a:lnTo>
                  <a:lnTo>
                    <a:pt x="248" y="380"/>
                  </a:lnTo>
                  <a:lnTo>
                    <a:pt x="238" y="385"/>
                  </a:lnTo>
                  <a:lnTo>
                    <a:pt x="221" y="392"/>
                  </a:lnTo>
                  <a:lnTo>
                    <a:pt x="205" y="404"/>
                  </a:lnTo>
                  <a:lnTo>
                    <a:pt x="191" y="411"/>
                  </a:lnTo>
                  <a:lnTo>
                    <a:pt x="174" y="421"/>
                  </a:lnTo>
                  <a:lnTo>
                    <a:pt x="157" y="430"/>
                  </a:lnTo>
                  <a:lnTo>
                    <a:pt x="145" y="440"/>
                  </a:lnTo>
                  <a:lnTo>
                    <a:pt x="131" y="447"/>
                  </a:lnTo>
                  <a:lnTo>
                    <a:pt x="117" y="456"/>
                  </a:lnTo>
                  <a:lnTo>
                    <a:pt x="107" y="464"/>
                  </a:lnTo>
                  <a:lnTo>
                    <a:pt x="98" y="475"/>
                  </a:lnTo>
                  <a:lnTo>
                    <a:pt x="86" y="483"/>
                  </a:lnTo>
                  <a:lnTo>
                    <a:pt x="76" y="490"/>
                  </a:lnTo>
                  <a:lnTo>
                    <a:pt x="67" y="497"/>
                  </a:lnTo>
                  <a:lnTo>
                    <a:pt x="60" y="506"/>
                  </a:lnTo>
                  <a:lnTo>
                    <a:pt x="43" y="523"/>
                  </a:lnTo>
                  <a:lnTo>
                    <a:pt x="31" y="540"/>
                  </a:lnTo>
                  <a:lnTo>
                    <a:pt x="19" y="554"/>
                  </a:lnTo>
                  <a:lnTo>
                    <a:pt x="12" y="568"/>
                  </a:lnTo>
                  <a:lnTo>
                    <a:pt x="5" y="580"/>
                  </a:lnTo>
                  <a:lnTo>
                    <a:pt x="0" y="594"/>
                  </a:lnTo>
                  <a:lnTo>
                    <a:pt x="100" y="585"/>
                  </a:lnTo>
                  <a:lnTo>
                    <a:pt x="10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solidFill>
                  <a:prstClr val="black"/>
                </a:solidFill>
              </a:endParaRPr>
            </a:p>
          </p:txBody>
        </p:sp>
        <p:sp>
          <p:nvSpPr>
            <p:cNvPr id="23" name="Freeform 22"/>
            <p:cNvSpPr>
              <a:spLocks/>
            </p:cNvSpPr>
            <p:nvPr/>
          </p:nvSpPr>
          <p:spPr bwMode="auto">
            <a:xfrm>
              <a:off x="1294765" y="102870"/>
              <a:ext cx="256540" cy="775335"/>
            </a:xfrm>
            <a:custGeom>
              <a:avLst/>
              <a:gdLst>
                <a:gd name="T0" fmla="*/ 21 w 404"/>
                <a:gd name="T1" fmla="*/ 14 h 1221"/>
                <a:gd name="T2" fmla="*/ 64 w 404"/>
                <a:gd name="T3" fmla="*/ 54 h 1221"/>
                <a:gd name="T4" fmla="*/ 85 w 404"/>
                <a:gd name="T5" fmla="*/ 80 h 1221"/>
                <a:gd name="T6" fmla="*/ 114 w 404"/>
                <a:gd name="T7" fmla="*/ 121 h 1221"/>
                <a:gd name="T8" fmla="*/ 138 w 404"/>
                <a:gd name="T9" fmla="*/ 164 h 1221"/>
                <a:gd name="T10" fmla="*/ 154 w 404"/>
                <a:gd name="T11" fmla="*/ 194 h 1221"/>
                <a:gd name="T12" fmla="*/ 169 w 404"/>
                <a:gd name="T13" fmla="*/ 225 h 1221"/>
                <a:gd name="T14" fmla="*/ 185 w 404"/>
                <a:gd name="T15" fmla="*/ 259 h 1221"/>
                <a:gd name="T16" fmla="*/ 202 w 404"/>
                <a:gd name="T17" fmla="*/ 299 h 1221"/>
                <a:gd name="T18" fmla="*/ 218 w 404"/>
                <a:gd name="T19" fmla="*/ 344 h 1221"/>
                <a:gd name="T20" fmla="*/ 230 w 404"/>
                <a:gd name="T21" fmla="*/ 387 h 1221"/>
                <a:gd name="T22" fmla="*/ 242 w 404"/>
                <a:gd name="T23" fmla="*/ 437 h 1221"/>
                <a:gd name="T24" fmla="*/ 254 w 404"/>
                <a:gd name="T25" fmla="*/ 484 h 1221"/>
                <a:gd name="T26" fmla="*/ 266 w 404"/>
                <a:gd name="T27" fmla="*/ 539 h 1221"/>
                <a:gd name="T28" fmla="*/ 276 w 404"/>
                <a:gd name="T29" fmla="*/ 591 h 1221"/>
                <a:gd name="T30" fmla="*/ 283 w 404"/>
                <a:gd name="T31" fmla="*/ 646 h 1221"/>
                <a:gd name="T32" fmla="*/ 290 w 404"/>
                <a:gd name="T33" fmla="*/ 698 h 1221"/>
                <a:gd name="T34" fmla="*/ 297 w 404"/>
                <a:gd name="T35" fmla="*/ 753 h 1221"/>
                <a:gd name="T36" fmla="*/ 302 w 404"/>
                <a:gd name="T37" fmla="*/ 805 h 1221"/>
                <a:gd name="T38" fmla="*/ 309 w 404"/>
                <a:gd name="T39" fmla="*/ 857 h 1221"/>
                <a:gd name="T40" fmla="*/ 311 w 404"/>
                <a:gd name="T41" fmla="*/ 910 h 1221"/>
                <a:gd name="T42" fmla="*/ 316 w 404"/>
                <a:gd name="T43" fmla="*/ 957 h 1221"/>
                <a:gd name="T44" fmla="*/ 318 w 404"/>
                <a:gd name="T45" fmla="*/ 1002 h 1221"/>
                <a:gd name="T46" fmla="*/ 318 w 404"/>
                <a:gd name="T47" fmla="*/ 1043 h 1221"/>
                <a:gd name="T48" fmla="*/ 321 w 404"/>
                <a:gd name="T49" fmla="*/ 1083 h 1221"/>
                <a:gd name="T50" fmla="*/ 325 w 404"/>
                <a:gd name="T51" fmla="*/ 1119 h 1221"/>
                <a:gd name="T52" fmla="*/ 325 w 404"/>
                <a:gd name="T53" fmla="*/ 1171 h 1221"/>
                <a:gd name="T54" fmla="*/ 325 w 404"/>
                <a:gd name="T55" fmla="*/ 1204 h 1221"/>
                <a:gd name="T56" fmla="*/ 404 w 404"/>
                <a:gd name="T57" fmla="*/ 1221 h 1221"/>
                <a:gd name="T58" fmla="*/ 401 w 404"/>
                <a:gd name="T59" fmla="*/ 1197 h 1221"/>
                <a:gd name="T60" fmla="*/ 401 w 404"/>
                <a:gd name="T61" fmla="*/ 1157 h 1221"/>
                <a:gd name="T62" fmla="*/ 401 w 404"/>
                <a:gd name="T63" fmla="*/ 1114 h 1221"/>
                <a:gd name="T64" fmla="*/ 401 w 404"/>
                <a:gd name="T65" fmla="*/ 1069 h 1221"/>
                <a:gd name="T66" fmla="*/ 397 w 404"/>
                <a:gd name="T67" fmla="*/ 1009 h 1221"/>
                <a:gd name="T68" fmla="*/ 394 w 404"/>
                <a:gd name="T69" fmla="*/ 945 h 1221"/>
                <a:gd name="T70" fmla="*/ 390 w 404"/>
                <a:gd name="T71" fmla="*/ 879 h 1221"/>
                <a:gd name="T72" fmla="*/ 382 w 404"/>
                <a:gd name="T73" fmla="*/ 808 h 1221"/>
                <a:gd name="T74" fmla="*/ 375 w 404"/>
                <a:gd name="T75" fmla="*/ 734 h 1221"/>
                <a:gd name="T76" fmla="*/ 366 w 404"/>
                <a:gd name="T77" fmla="*/ 655 h 1221"/>
                <a:gd name="T78" fmla="*/ 352 w 404"/>
                <a:gd name="T79" fmla="*/ 577 h 1221"/>
                <a:gd name="T80" fmla="*/ 340 w 404"/>
                <a:gd name="T81" fmla="*/ 501 h 1221"/>
                <a:gd name="T82" fmla="*/ 323 w 404"/>
                <a:gd name="T83" fmla="*/ 423 h 1221"/>
                <a:gd name="T84" fmla="*/ 302 w 404"/>
                <a:gd name="T85" fmla="*/ 349 h 1221"/>
                <a:gd name="T86" fmla="*/ 280 w 404"/>
                <a:gd name="T87" fmla="*/ 280 h 1221"/>
                <a:gd name="T88" fmla="*/ 254 w 404"/>
                <a:gd name="T89" fmla="*/ 211 h 1221"/>
                <a:gd name="T90" fmla="*/ 223 w 404"/>
                <a:gd name="T91" fmla="*/ 149 h 1221"/>
                <a:gd name="T92" fmla="*/ 190 w 404"/>
                <a:gd name="T93" fmla="*/ 97 h 1221"/>
                <a:gd name="T94" fmla="*/ 154 w 404"/>
                <a:gd name="T95" fmla="*/ 47 h 1221"/>
                <a:gd name="T96" fmla="*/ 0 w 404"/>
                <a:gd name="T97" fmla="*/ 0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 h="1221">
                  <a:moveTo>
                    <a:pt x="0" y="0"/>
                  </a:moveTo>
                  <a:lnTo>
                    <a:pt x="12" y="7"/>
                  </a:lnTo>
                  <a:lnTo>
                    <a:pt x="21" y="14"/>
                  </a:lnTo>
                  <a:lnTo>
                    <a:pt x="35" y="23"/>
                  </a:lnTo>
                  <a:lnTo>
                    <a:pt x="47" y="35"/>
                  </a:lnTo>
                  <a:lnTo>
                    <a:pt x="64" y="54"/>
                  </a:lnTo>
                  <a:lnTo>
                    <a:pt x="69" y="61"/>
                  </a:lnTo>
                  <a:lnTo>
                    <a:pt x="78" y="71"/>
                  </a:lnTo>
                  <a:lnTo>
                    <a:pt x="85" y="80"/>
                  </a:lnTo>
                  <a:lnTo>
                    <a:pt x="95" y="95"/>
                  </a:lnTo>
                  <a:lnTo>
                    <a:pt x="104" y="107"/>
                  </a:lnTo>
                  <a:lnTo>
                    <a:pt x="114" y="121"/>
                  </a:lnTo>
                  <a:lnTo>
                    <a:pt x="123" y="137"/>
                  </a:lnTo>
                  <a:lnTo>
                    <a:pt x="133" y="156"/>
                  </a:lnTo>
                  <a:lnTo>
                    <a:pt x="138" y="164"/>
                  </a:lnTo>
                  <a:lnTo>
                    <a:pt x="142" y="173"/>
                  </a:lnTo>
                  <a:lnTo>
                    <a:pt x="150" y="183"/>
                  </a:lnTo>
                  <a:lnTo>
                    <a:pt x="154" y="194"/>
                  </a:lnTo>
                  <a:lnTo>
                    <a:pt x="157" y="202"/>
                  </a:lnTo>
                  <a:lnTo>
                    <a:pt x="164" y="213"/>
                  </a:lnTo>
                  <a:lnTo>
                    <a:pt x="169" y="225"/>
                  </a:lnTo>
                  <a:lnTo>
                    <a:pt x="173" y="237"/>
                  </a:lnTo>
                  <a:lnTo>
                    <a:pt x="180" y="249"/>
                  </a:lnTo>
                  <a:lnTo>
                    <a:pt x="185" y="259"/>
                  </a:lnTo>
                  <a:lnTo>
                    <a:pt x="190" y="273"/>
                  </a:lnTo>
                  <a:lnTo>
                    <a:pt x="197" y="287"/>
                  </a:lnTo>
                  <a:lnTo>
                    <a:pt x="202" y="299"/>
                  </a:lnTo>
                  <a:lnTo>
                    <a:pt x="207" y="313"/>
                  </a:lnTo>
                  <a:lnTo>
                    <a:pt x="214" y="328"/>
                  </a:lnTo>
                  <a:lnTo>
                    <a:pt x="218" y="344"/>
                  </a:lnTo>
                  <a:lnTo>
                    <a:pt x="221" y="356"/>
                  </a:lnTo>
                  <a:lnTo>
                    <a:pt x="226" y="370"/>
                  </a:lnTo>
                  <a:lnTo>
                    <a:pt x="230" y="387"/>
                  </a:lnTo>
                  <a:lnTo>
                    <a:pt x="235" y="404"/>
                  </a:lnTo>
                  <a:lnTo>
                    <a:pt x="237" y="420"/>
                  </a:lnTo>
                  <a:lnTo>
                    <a:pt x="242" y="437"/>
                  </a:lnTo>
                  <a:lnTo>
                    <a:pt x="245" y="453"/>
                  </a:lnTo>
                  <a:lnTo>
                    <a:pt x="252" y="468"/>
                  </a:lnTo>
                  <a:lnTo>
                    <a:pt x="254" y="484"/>
                  </a:lnTo>
                  <a:lnTo>
                    <a:pt x="259" y="501"/>
                  </a:lnTo>
                  <a:lnTo>
                    <a:pt x="261" y="520"/>
                  </a:lnTo>
                  <a:lnTo>
                    <a:pt x="266" y="539"/>
                  </a:lnTo>
                  <a:lnTo>
                    <a:pt x="268" y="556"/>
                  </a:lnTo>
                  <a:lnTo>
                    <a:pt x="271" y="575"/>
                  </a:lnTo>
                  <a:lnTo>
                    <a:pt x="276" y="591"/>
                  </a:lnTo>
                  <a:lnTo>
                    <a:pt x="278" y="610"/>
                  </a:lnTo>
                  <a:lnTo>
                    <a:pt x="280" y="627"/>
                  </a:lnTo>
                  <a:lnTo>
                    <a:pt x="283" y="646"/>
                  </a:lnTo>
                  <a:lnTo>
                    <a:pt x="285" y="663"/>
                  </a:lnTo>
                  <a:lnTo>
                    <a:pt x="287" y="682"/>
                  </a:lnTo>
                  <a:lnTo>
                    <a:pt x="290" y="698"/>
                  </a:lnTo>
                  <a:lnTo>
                    <a:pt x="292" y="717"/>
                  </a:lnTo>
                  <a:lnTo>
                    <a:pt x="295" y="736"/>
                  </a:lnTo>
                  <a:lnTo>
                    <a:pt x="297" y="753"/>
                  </a:lnTo>
                  <a:lnTo>
                    <a:pt x="297" y="769"/>
                  </a:lnTo>
                  <a:lnTo>
                    <a:pt x="302" y="788"/>
                  </a:lnTo>
                  <a:lnTo>
                    <a:pt x="302" y="805"/>
                  </a:lnTo>
                  <a:lnTo>
                    <a:pt x="304" y="824"/>
                  </a:lnTo>
                  <a:lnTo>
                    <a:pt x="304" y="841"/>
                  </a:lnTo>
                  <a:lnTo>
                    <a:pt x="309" y="857"/>
                  </a:lnTo>
                  <a:lnTo>
                    <a:pt x="309" y="876"/>
                  </a:lnTo>
                  <a:lnTo>
                    <a:pt x="311" y="895"/>
                  </a:lnTo>
                  <a:lnTo>
                    <a:pt x="311" y="910"/>
                  </a:lnTo>
                  <a:lnTo>
                    <a:pt x="314" y="926"/>
                  </a:lnTo>
                  <a:lnTo>
                    <a:pt x="314" y="941"/>
                  </a:lnTo>
                  <a:lnTo>
                    <a:pt x="316" y="957"/>
                  </a:lnTo>
                  <a:lnTo>
                    <a:pt x="316" y="971"/>
                  </a:lnTo>
                  <a:lnTo>
                    <a:pt x="318" y="986"/>
                  </a:lnTo>
                  <a:lnTo>
                    <a:pt x="318" y="1002"/>
                  </a:lnTo>
                  <a:lnTo>
                    <a:pt x="318" y="1019"/>
                  </a:lnTo>
                  <a:lnTo>
                    <a:pt x="318" y="1031"/>
                  </a:lnTo>
                  <a:lnTo>
                    <a:pt x="318" y="1043"/>
                  </a:lnTo>
                  <a:lnTo>
                    <a:pt x="318" y="1057"/>
                  </a:lnTo>
                  <a:lnTo>
                    <a:pt x="321" y="1071"/>
                  </a:lnTo>
                  <a:lnTo>
                    <a:pt x="321" y="1083"/>
                  </a:lnTo>
                  <a:lnTo>
                    <a:pt x="323" y="1095"/>
                  </a:lnTo>
                  <a:lnTo>
                    <a:pt x="323" y="1107"/>
                  </a:lnTo>
                  <a:lnTo>
                    <a:pt x="325" y="1119"/>
                  </a:lnTo>
                  <a:lnTo>
                    <a:pt x="325" y="1138"/>
                  </a:lnTo>
                  <a:lnTo>
                    <a:pt x="325" y="1157"/>
                  </a:lnTo>
                  <a:lnTo>
                    <a:pt x="325" y="1171"/>
                  </a:lnTo>
                  <a:lnTo>
                    <a:pt x="325" y="1185"/>
                  </a:lnTo>
                  <a:lnTo>
                    <a:pt x="325" y="1195"/>
                  </a:lnTo>
                  <a:lnTo>
                    <a:pt x="325" y="1204"/>
                  </a:lnTo>
                  <a:lnTo>
                    <a:pt x="325" y="1207"/>
                  </a:lnTo>
                  <a:lnTo>
                    <a:pt x="325" y="1211"/>
                  </a:lnTo>
                  <a:lnTo>
                    <a:pt x="404" y="1221"/>
                  </a:lnTo>
                  <a:lnTo>
                    <a:pt x="401" y="1219"/>
                  </a:lnTo>
                  <a:lnTo>
                    <a:pt x="401" y="1209"/>
                  </a:lnTo>
                  <a:lnTo>
                    <a:pt x="401" y="1197"/>
                  </a:lnTo>
                  <a:lnTo>
                    <a:pt x="401" y="1181"/>
                  </a:lnTo>
                  <a:lnTo>
                    <a:pt x="401" y="1166"/>
                  </a:lnTo>
                  <a:lnTo>
                    <a:pt x="401" y="1157"/>
                  </a:lnTo>
                  <a:lnTo>
                    <a:pt x="401" y="1143"/>
                  </a:lnTo>
                  <a:lnTo>
                    <a:pt x="401" y="1131"/>
                  </a:lnTo>
                  <a:lnTo>
                    <a:pt x="401" y="1114"/>
                  </a:lnTo>
                  <a:lnTo>
                    <a:pt x="401" y="1100"/>
                  </a:lnTo>
                  <a:lnTo>
                    <a:pt x="401" y="1083"/>
                  </a:lnTo>
                  <a:lnTo>
                    <a:pt x="401" y="1069"/>
                  </a:lnTo>
                  <a:lnTo>
                    <a:pt x="399" y="1048"/>
                  </a:lnTo>
                  <a:lnTo>
                    <a:pt x="399" y="1028"/>
                  </a:lnTo>
                  <a:lnTo>
                    <a:pt x="397" y="1009"/>
                  </a:lnTo>
                  <a:lnTo>
                    <a:pt x="397" y="988"/>
                  </a:lnTo>
                  <a:lnTo>
                    <a:pt x="394" y="967"/>
                  </a:lnTo>
                  <a:lnTo>
                    <a:pt x="394" y="945"/>
                  </a:lnTo>
                  <a:lnTo>
                    <a:pt x="392" y="922"/>
                  </a:lnTo>
                  <a:lnTo>
                    <a:pt x="392" y="903"/>
                  </a:lnTo>
                  <a:lnTo>
                    <a:pt x="390" y="879"/>
                  </a:lnTo>
                  <a:lnTo>
                    <a:pt x="387" y="855"/>
                  </a:lnTo>
                  <a:lnTo>
                    <a:pt x="385" y="831"/>
                  </a:lnTo>
                  <a:lnTo>
                    <a:pt x="382" y="808"/>
                  </a:lnTo>
                  <a:lnTo>
                    <a:pt x="380" y="784"/>
                  </a:lnTo>
                  <a:lnTo>
                    <a:pt x="378" y="760"/>
                  </a:lnTo>
                  <a:lnTo>
                    <a:pt x="375" y="734"/>
                  </a:lnTo>
                  <a:lnTo>
                    <a:pt x="375" y="710"/>
                  </a:lnTo>
                  <a:lnTo>
                    <a:pt x="368" y="682"/>
                  </a:lnTo>
                  <a:lnTo>
                    <a:pt x="366" y="655"/>
                  </a:lnTo>
                  <a:lnTo>
                    <a:pt x="361" y="632"/>
                  </a:lnTo>
                  <a:lnTo>
                    <a:pt x="359" y="606"/>
                  </a:lnTo>
                  <a:lnTo>
                    <a:pt x="352" y="577"/>
                  </a:lnTo>
                  <a:lnTo>
                    <a:pt x="349" y="551"/>
                  </a:lnTo>
                  <a:lnTo>
                    <a:pt x="342" y="525"/>
                  </a:lnTo>
                  <a:lnTo>
                    <a:pt x="340" y="501"/>
                  </a:lnTo>
                  <a:lnTo>
                    <a:pt x="335" y="475"/>
                  </a:lnTo>
                  <a:lnTo>
                    <a:pt x="328" y="449"/>
                  </a:lnTo>
                  <a:lnTo>
                    <a:pt x="323" y="423"/>
                  </a:lnTo>
                  <a:lnTo>
                    <a:pt x="318" y="399"/>
                  </a:lnTo>
                  <a:lnTo>
                    <a:pt x="311" y="373"/>
                  </a:lnTo>
                  <a:lnTo>
                    <a:pt x="302" y="349"/>
                  </a:lnTo>
                  <a:lnTo>
                    <a:pt x="295" y="325"/>
                  </a:lnTo>
                  <a:lnTo>
                    <a:pt x="290" y="304"/>
                  </a:lnTo>
                  <a:lnTo>
                    <a:pt x="280" y="280"/>
                  </a:lnTo>
                  <a:lnTo>
                    <a:pt x="271" y="256"/>
                  </a:lnTo>
                  <a:lnTo>
                    <a:pt x="261" y="235"/>
                  </a:lnTo>
                  <a:lnTo>
                    <a:pt x="254" y="211"/>
                  </a:lnTo>
                  <a:lnTo>
                    <a:pt x="245" y="190"/>
                  </a:lnTo>
                  <a:lnTo>
                    <a:pt x="235" y="168"/>
                  </a:lnTo>
                  <a:lnTo>
                    <a:pt x="223" y="149"/>
                  </a:lnTo>
                  <a:lnTo>
                    <a:pt x="214" y="133"/>
                  </a:lnTo>
                  <a:lnTo>
                    <a:pt x="202" y="114"/>
                  </a:lnTo>
                  <a:lnTo>
                    <a:pt x="190" y="97"/>
                  </a:lnTo>
                  <a:lnTo>
                    <a:pt x="180" y="80"/>
                  </a:lnTo>
                  <a:lnTo>
                    <a:pt x="169" y="64"/>
                  </a:lnTo>
                  <a:lnTo>
                    <a:pt x="154" y="47"/>
                  </a:lnTo>
                  <a:lnTo>
                    <a:pt x="140" y="33"/>
                  </a:lnTo>
                  <a:lnTo>
                    <a:pt x="128" y="21"/>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solidFill>
                  <a:prstClr val="black"/>
                </a:solidFill>
              </a:endParaRPr>
            </a:p>
          </p:txBody>
        </p:sp>
        <p:sp>
          <p:nvSpPr>
            <p:cNvPr id="24" name="Freeform 23"/>
            <p:cNvSpPr>
              <a:spLocks/>
            </p:cNvSpPr>
            <p:nvPr/>
          </p:nvSpPr>
          <p:spPr bwMode="auto">
            <a:xfrm>
              <a:off x="2456815" y="196215"/>
              <a:ext cx="256540" cy="687705"/>
            </a:xfrm>
            <a:custGeom>
              <a:avLst/>
              <a:gdLst>
                <a:gd name="T0" fmla="*/ 396 w 404"/>
                <a:gd name="T1" fmla="*/ 14 h 1083"/>
                <a:gd name="T2" fmla="*/ 366 w 404"/>
                <a:gd name="T3" fmla="*/ 36 h 1083"/>
                <a:gd name="T4" fmla="*/ 335 w 404"/>
                <a:gd name="T5" fmla="*/ 64 h 1083"/>
                <a:gd name="T6" fmla="*/ 309 w 404"/>
                <a:gd name="T7" fmla="*/ 93 h 1083"/>
                <a:gd name="T8" fmla="*/ 282 w 404"/>
                <a:gd name="T9" fmla="*/ 133 h 1083"/>
                <a:gd name="T10" fmla="*/ 259 w 404"/>
                <a:gd name="T11" fmla="*/ 171 h 1083"/>
                <a:gd name="T12" fmla="*/ 244 w 404"/>
                <a:gd name="T13" fmla="*/ 202 h 1083"/>
                <a:gd name="T14" fmla="*/ 228 w 404"/>
                <a:gd name="T15" fmla="*/ 233 h 1083"/>
                <a:gd name="T16" fmla="*/ 216 w 404"/>
                <a:gd name="T17" fmla="*/ 266 h 1083"/>
                <a:gd name="T18" fmla="*/ 202 w 404"/>
                <a:gd name="T19" fmla="*/ 304 h 1083"/>
                <a:gd name="T20" fmla="*/ 187 w 404"/>
                <a:gd name="T21" fmla="*/ 344 h 1083"/>
                <a:gd name="T22" fmla="*/ 175 w 404"/>
                <a:gd name="T23" fmla="*/ 390 h 1083"/>
                <a:gd name="T24" fmla="*/ 164 w 404"/>
                <a:gd name="T25" fmla="*/ 435 h 1083"/>
                <a:gd name="T26" fmla="*/ 152 w 404"/>
                <a:gd name="T27" fmla="*/ 482 h 1083"/>
                <a:gd name="T28" fmla="*/ 142 w 404"/>
                <a:gd name="T29" fmla="*/ 530 h 1083"/>
                <a:gd name="T30" fmla="*/ 130 w 404"/>
                <a:gd name="T31" fmla="*/ 573 h 1083"/>
                <a:gd name="T32" fmla="*/ 123 w 404"/>
                <a:gd name="T33" fmla="*/ 620 h 1083"/>
                <a:gd name="T34" fmla="*/ 114 w 404"/>
                <a:gd name="T35" fmla="*/ 665 h 1083"/>
                <a:gd name="T36" fmla="*/ 107 w 404"/>
                <a:gd name="T37" fmla="*/ 710 h 1083"/>
                <a:gd name="T38" fmla="*/ 102 w 404"/>
                <a:gd name="T39" fmla="*/ 751 h 1083"/>
                <a:gd name="T40" fmla="*/ 99 w 404"/>
                <a:gd name="T41" fmla="*/ 791 h 1083"/>
                <a:gd name="T42" fmla="*/ 95 w 404"/>
                <a:gd name="T43" fmla="*/ 832 h 1083"/>
                <a:gd name="T44" fmla="*/ 92 w 404"/>
                <a:gd name="T45" fmla="*/ 872 h 1083"/>
                <a:gd name="T46" fmla="*/ 88 w 404"/>
                <a:gd name="T47" fmla="*/ 905 h 1083"/>
                <a:gd name="T48" fmla="*/ 83 w 404"/>
                <a:gd name="T49" fmla="*/ 936 h 1083"/>
                <a:gd name="T50" fmla="*/ 83 w 404"/>
                <a:gd name="T51" fmla="*/ 974 h 1083"/>
                <a:gd name="T52" fmla="*/ 80 w 404"/>
                <a:gd name="T53" fmla="*/ 1024 h 1083"/>
                <a:gd name="T54" fmla="*/ 80 w 404"/>
                <a:gd name="T55" fmla="*/ 1057 h 1083"/>
                <a:gd name="T56" fmla="*/ 80 w 404"/>
                <a:gd name="T57" fmla="*/ 1083 h 1083"/>
                <a:gd name="T58" fmla="*/ 0 w 404"/>
                <a:gd name="T59" fmla="*/ 1074 h 1083"/>
                <a:gd name="T60" fmla="*/ 0 w 404"/>
                <a:gd name="T61" fmla="*/ 1034 h 1083"/>
                <a:gd name="T62" fmla="*/ 2 w 404"/>
                <a:gd name="T63" fmla="*/ 998 h 1083"/>
                <a:gd name="T64" fmla="*/ 4 w 404"/>
                <a:gd name="T65" fmla="*/ 955 h 1083"/>
                <a:gd name="T66" fmla="*/ 9 w 404"/>
                <a:gd name="T67" fmla="*/ 905 h 1083"/>
                <a:gd name="T68" fmla="*/ 11 w 404"/>
                <a:gd name="T69" fmla="*/ 848 h 1083"/>
                <a:gd name="T70" fmla="*/ 21 w 404"/>
                <a:gd name="T71" fmla="*/ 791 h 1083"/>
                <a:gd name="T72" fmla="*/ 28 w 404"/>
                <a:gd name="T73" fmla="*/ 725 h 1083"/>
                <a:gd name="T74" fmla="*/ 38 w 404"/>
                <a:gd name="T75" fmla="*/ 658 h 1083"/>
                <a:gd name="T76" fmla="*/ 49 w 404"/>
                <a:gd name="T77" fmla="*/ 589 h 1083"/>
                <a:gd name="T78" fmla="*/ 61 w 404"/>
                <a:gd name="T79" fmla="*/ 520 h 1083"/>
                <a:gd name="T80" fmla="*/ 78 w 404"/>
                <a:gd name="T81" fmla="*/ 449 h 1083"/>
                <a:gd name="T82" fmla="*/ 95 w 404"/>
                <a:gd name="T83" fmla="*/ 378 h 1083"/>
                <a:gd name="T84" fmla="*/ 114 w 404"/>
                <a:gd name="T85" fmla="*/ 314 h 1083"/>
                <a:gd name="T86" fmla="*/ 137 w 404"/>
                <a:gd name="T87" fmla="*/ 249 h 1083"/>
                <a:gd name="T88" fmla="*/ 159 w 404"/>
                <a:gd name="T89" fmla="*/ 188 h 1083"/>
                <a:gd name="T90" fmla="*/ 185 w 404"/>
                <a:gd name="T91" fmla="*/ 133 h 1083"/>
                <a:gd name="T92" fmla="*/ 216 w 404"/>
                <a:gd name="T93" fmla="*/ 85 h 1083"/>
                <a:gd name="T94" fmla="*/ 249 w 404"/>
                <a:gd name="T95" fmla="*/ 43 h 1083"/>
                <a:gd name="T96" fmla="*/ 282 w 404"/>
                <a:gd name="T97" fmla="*/ 7 h 1083"/>
                <a:gd name="T98" fmla="*/ 404 w 404"/>
                <a:gd name="T99" fmla="*/ 14 h 1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4" h="1083">
                  <a:moveTo>
                    <a:pt x="404" y="14"/>
                  </a:moveTo>
                  <a:lnTo>
                    <a:pt x="401" y="14"/>
                  </a:lnTo>
                  <a:lnTo>
                    <a:pt x="396" y="14"/>
                  </a:lnTo>
                  <a:lnTo>
                    <a:pt x="387" y="19"/>
                  </a:lnTo>
                  <a:lnTo>
                    <a:pt x="380" y="26"/>
                  </a:lnTo>
                  <a:lnTo>
                    <a:pt x="366" y="36"/>
                  </a:lnTo>
                  <a:lnTo>
                    <a:pt x="351" y="47"/>
                  </a:lnTo>
                  <a:lnTo>
                    <a:pt x="342" y="55"/>
                  </a:lnTo>
                  <a:lnTo>
                    <a:pt x="335" y="64"/>
                  </a:lnTo>
                  <a:lnTo>
                    <a:pt x="328" y="71"/>
                  </a:lnTo>
                  <a:lnTo>
                    <a:pt x="320" y="83"/>
                  </a:lnTo>
                  <a:lnTo>
                    <a:pt x="309" y="93"/>
                  </a:lnTo>
                  <a:lnTo>
                    <a:pt x="299" y="104"/>
                  </a:lnTo>
                  <a:lnTo>
                    <a:pt x="292" y="116"/>
                  </a:lnTo>
                  <a:lnTo>
                    <a:pt x="282" y="133"/>
                  </a:lnTo>
                  <a:lnTo>
                    <a:pt x="273" y="147"/>
                  </a:lnTo>
                  <a:lnTo>
                    <a:pt x="263" y="164"/>
                  </a:lnTo>
                  <a:lnTo>
                    <a:pt x="259" y="171"/>
                  </a:lnTo>
                  <a:lnTo>
                    <a:pt x="254" y="181"/>
                  </a:lnTo>
                  <a:lnTo>
                    <a:pt x="249" y="192"/>
                  </a:lnTo>
                  <a:lnTo>
                    <a:pt x="244" y="202"/>
                  </a:lnTo>
                  <a:lnTo>
                    <a:pt x="240" y="211"/>
                  </a:lnTo>
                  <a:lnTo>
                    <a:pt x="235" y="221"/>
                  </a:lnTo>
                  <a:lnTo>
                    <a:pt x="228" y="233"/>
                  </a:lnTo>
                  <a:lnTo>
                    <a:pt x="225" y="242"/>
                  </a:lnTo>
                  <a:lnTo>
                    <a:pt x="218" y="254"/>
                  </a:lnTo>
                  <a:lnTo>
                    <a:pt x="216" y="266"/>
                  </a:lnTo>
                  <a:lnTo>
                    <a:pt x="211" y="278"/>
                  </a:lnTo>
                  <a:lnTo>
                    <a:pt x="206" y="292"/>
                  </a:lnTo>
                  <a:lnTo>
                    <a:pt x="202" y="304"/>
                  </a:lnTo>
                  <a:lnTo>
                    <a:pt x="194" y="316"/>
                  </a:lnTo>
                  <a:lnTo>
                    <a:pt x="192" y="330"/>
                  </a:lnTo>
                  <a:lnTo>
                    <a:pt x="187" y="344"/>
                  </a:lnTo>
                  <a:lnTo>
                    <a:pt x="183" y="359"/>
                  </a:lnTo>
                  <a:lnTo>
                    <a:pt x="178" y="373"/>
                  </a:lnTo>
                  <a:lnTo>
                    <a:pt x="175" y="390"/>
                  </a:lnTo>
                  <a:lnTo>
                    <a:pt x="173" y="406"/>
                  </a:lnTo>
                  <a:lnTo>
                    <a:pt x="168" y="421"/>
                  </a:lnTo>
                  <a:lnTo>
                    <a:pt x="164" y="435"/>
                  </a:lnTo>
                  <a:lnTo>
                    <a:pt x="159" y="451"/>
                  </a:lnTo>
                  <a:lnTo>
                    <a:pt x="154" y="468"/>
                  </a:lnTo>
                  <a:lnTo>
                    <a:pt x="152" y="482"/>
                  </a:lnTo>
                  <a:lnTo>
                    <a:pt x="147" y="499"/>
                  </a:lnTo>
                  <a:lnTo>
                    <a:pt x="145" y="513"/>
                  </a:lnTo>
                  <a:lnTo>
                    <a:pt x="142" y="530"/>
                  </a:lnTo>
                  <a:lnTo>
                    <a:pt x="137" y="544"/>
                  </a:lnTo>
                  <a:lnTo>
                    <a:pt x="135" y="558"/>
                  </a:lnTo>
                  <a:lnTo>
                    <a:pt x="130" y="573"/>
                  </a:lnTo>
                  <a:lnTo>
                    <a:pt x="130" y="589"/>
                  </a:lnTo>
                  <a:lnTo>
                    <a:pt x="126" y="606"/>
                  </a:lnTo>
                  <a:lnTo>
                    <a:pt x="123" y="620"/>
                  </a:lnTo>
                  <a:lnTo>
                    <a:pt x="121" y="637"/>
                  </a:lnTo>
                  <a:lnTo>
                    <a:pt x="118" y="653"/>
                  </a:lnTo>
                  <a:lnTo>
                    <a:pt x="114" y="665"/>
                  </a:lnTo>
                  <a:lnTo>
                    <a:pt x="114" y="680"/>
                  </a:lnTo>
                  <a:lnTo>
                    <a:pt x="109" y="694"/>
                  </a:lnTo>
                  <a:lnTo>
                    <a:pt x="107" y="710"/>
                  </a:lnTo>
                  <a:lnTo>
                    <a:pt x="107" y="722"/>
                  </a:lnTo>
                  <a:lnTo>
                    <a:pt x="104" y="737"/>
                  </a:lnTo>
                  <a:lnTo>
                    <a:pt x="102" y="751"/>
                  </a:lnTo>
                  <a:lnTo>
                    <a:pt x="102" y="767"/>
                  </a:lnTo>
                  <a:lnTo>
                    <a:pt x="99" y="779"/>
                  </a:lnTo>
                  <a:lnTo>
                    <a:pt x="99" y="791"/>
                  </a:lnTo>
                  <a:lnTo>
                    <a:pt x="97" y="805"/>
                  </a:lnTo>
                  <a:lnTo>
                    <a:pt x="97" y="820"/>
                  </a:lnTo>
                  <a:lnTo>
                    <a:pt x="95" y="832"/>
                  </a:lnTo>
                  <a:lnTo>
                    <a:pt x="92" y="846"/>
                  </a:lnTo>
                  <a:lnTo>
                    <a:pt x="92" y="855"/>
                  </a:lnTo>
                  <a:lnTo>
                    <a:pt x="92" y="872"/>
                  </a:lnTo>
                  <a:lnTo>
                    <a:pt x="90" y="881"/>
                  </a:lnTo>
                  <a:lnTo>
                    <a:pt x="90" y="893"/>
                  </a:lnTo>
                  <a:lnTo>
                    <a:pt x="88" y="905"/>
                  </a:lnTo>
                  <a:lnTo>
                    <a:pt x="88" y="915"/>
                  </a:lnTo>
                  <a:lnTo>
                    <a:pt x="85" y="924"/>
                  </a:lnTo>
                  <a:lnTo>
                    <a:pt x="83" y="936"/>
                  </a:lnTo>
                  <a:lnTo>
                    <a:pt x="83" y="946"/>
                  </a:lnTo>
                  <a:lnTo>
                    <a:pt x="83" y="955"/>
                  </a:lnTo>
                  <a:lnTo>
                    <a:pt x="83" y="974"/>
                  </a:lnTo>
                  <a:lnTo>
                    <a:pt x="80" y="993"/>
                  </a:lnTo>
                  <a:lnTo>
                    <a:pt x="80" y="1007"/>
                  </a:lnTo>
                  <a:lnTo>
                    <a:pt x="80" y="1024"/>
                  </a:lnTo>
                  <a:lnTo>
                    <a:pt x="80" y="1034"/>
                  </a:lnTo>
                  <a:lnTo>
                    <a:pt x="80" y="1048"/>
                  </a:lnTo>
                  <a:lnTo>
                    <a:pt x="80" y="1057"/>
                  </a:lnTo>
                  <a:lnTo>
                    <a:pt x="80" y="1067"/>
                  </a:lnTo>
                  <a:lnTo>
                    <a:pt x="80" y="1079"/>
                  </a:lnTo>
                  <a:lnTo>
                    <a:pt x="80" y="1083"/>
                  </a:lnTo>
                  <a:lnTo>
                    <a:pt x="0" y="1083"/>
                  </a:lnTo>
                  <a:lnTo>
                    <a:pt x="0" y="1081"/>
                  </a:lnTo>
                  <a:lnTo>
                    <a:pt x="0" y="1074"/>
                  </a:lnTo>
                  <a:lnTo>
                    <a:pt x="0" y="1060"/>
                  </a:lnTo>
                  <a:lnTo>
                    <a:pt x="0" y="1043"/>
                  </a:lnTo>
                  <a:lnTo>
                    <a:pt x="0" y="1034"/>
                  </a:lnTo>
                  <a:lnTo>
                    <a:pt x="0" y="1022"/>
                  </a:lnTo>
                  <a:lnTo>
                    <a:pt x="0" y="1010"/>
                  </a:lnTo>
                  <a:lnTo>
                    <a:pt x="2" y="998"/>
                  </a:lnTo>
                  <a:lnTo>
                    <a:pt x="2" y="984"/>
                  </a:lnTo>
                  <a:lnTo>
                    <a:pt x="2" y="969"/>
                  </a:lnTo>
                  <a:lnTo>
                    <a:pt x="4" y="955"/>
                  </a:lnTo>
                  <a:lnTo>
                    <a:pt x="7" y="941"/>
                  </a:lnTo>
                  <a:lnTo>
                    <a:pt x="7" y="922"/>
                  </a:lnTo>
                  <a:lnTo>
                    <a:pt x="9" y="905"/>
                  </a:lnTo>
                  <a:lnTo>
                    <a:pt x="9" y="889"/>
                  </a:lnTo>
                  <a:lnTo>
                    <a:pt x="11" y="870"/>
                  </a:lnTo>
                  <a:lnTo>
                    <a:pt x="11" y="848"/>
                  </a:lnTo>
                  <a:lnTo>
                    <a:pt x="16" y="829"/>
                  </a:lnTo>
                  <a:lnTo>
                    <a:pt x="19" y="808"/>
                  </a:lnTo>
                  <a:lnTo>
                    <a:pt x="21" y="791"/>
                  </a:lnTo>
                  <a:lnTo>
                    <a:pt x="23" y="767"/>
                  </a:lnTo>
                  <a:lnTo>
                    <a:pt x="26" y="746"/>
                  </a:lnTo>
                  <a:lnTo>
                    <a:pt x="28" y="725"/>
                  </a:lnTo>
                  <a:lnTo>
                    <a:pt x="33" y="703"/>
                  </a:lnTo>
                  <a:lnTo>
                    <a:pt x="33" y="680"/>
                  </a:lnTo>
                  <a:lnTo>
                    <a:pt x="38" y="658"/>
                  </a:lnTo>
                  <a:lnTo>
                    <a:pt x="42" y="637"/>
                  </a:lnTo>
                  <a:lnTo>
                    <a:pt x="47" y="613"/>
                  </a:lnTo>
                  <a:lnTo>
                    <a:pt x="49" y="589"/>
                  </a:lnTo>
                  <a:lnTo>
                    <a:pt x="52" y="565"/>
                  </a:lnTo>
                  <a:lnTo>
                    <a:pt x="57" y="542"/>
                  </a:lnTo>
                  <a:lnTo>
                    <a:pt x="61" y="520"/>
                  </a:lnTo>
                  <a:lnTo>
                    <a:pt x="66" y="497"/>
                  </a:lnTo>
                  <a:lnTo>
                    <a:pt x="73" y="473"/>
                  </a:lnTo>
                  <a:lnTo>
                    <a:pt x="78" y="449"/>
                  </a:lnTo>
                  <a:lnTo>
                    <a:pt x="83" y="428"/>
                  </a:lnTo>
                  <a:lnTo>
                    <a:pt x="90" y="404"/>
                  </a:lnTo>
                  <a:lnTo>
                    <a:pt x="95" y="378"/>
                  </a:lnTo>
                  <a:lnTo>
                    <a:pt x="99" y="356"/>
                  </a:lnTo>
                  <a:lnTo>
                    <a:pt x="107" y="335"/>
                  </a:lnTo>
                  <a:lnTo>
                    <a:pt x="114" y="314"/>
                  </a:lnTo>
                  <a:lnTo>
                    <a:pt x="121" y="290"/>
                  </a:lnTo>
                  <a:lnTo>
                    <a:pt x="128" y="271"/>
                  </a:lnTo>
                  <a:lnTo>
                    <a:pt x="137" y="249"/>
                  </a:lnTo>
                  <a:lnTo>
                    <a:pt x="142" y="228"/>
                  </a:lnTo>
                  <a:lnTo>
                    <a:pt x="152" y="209"/>
                  </a:lnTo>
                  <a:lnTo>
                    <a:pt x="159" y="188"/>
                  </a:lnTo>
                  <a:lnTo>
                    <a:pt x="168" y="169"/>
                  </a:lnTo>
                  <a:lnTo>
                    <a:pt x="175" y="152"/>
                  </a:lnTo>
                  <a:lnTo>
                    <a:pt x="185" y="133"/>
                  </a:lnTo>
                  <a:lnTo>
                    <a:pt x="194" y="116"/>
                  </a:lnTo>
                  <a:lnTo>
                    <a:pt x="206" y="102"/>
                  </a:lnTo>
                  <a:lnTo>
                    <a:pt x="216" y="85"/>
                  </a:lnTo>
                  <a:lnTo>
                    <a:pt x="228" y="71"/>
                  </a:lnTo>
                  <a:lnTo>
                    <a:pt x="237" y="55"/>
                  </a:lnTo>
                  <a:lnTo>
                    <a:pt x="249" y="43"/>
                  </a:lnTo>
                  <a:lnTo>
                    <a:pt x="259" y="31"/>
                  </a:lnTo>
                  <a:lnTo>
                    <a:pt x="270" y="19"/>
                  </a:lnTo>
                  <a:lnTo>
                    <a:pt x="282" y="7"/>
                  </a:lnTo>
                  <a:lnTo>
                    <a:pt x="299" y="0"/>
                  </a:lnTo>
                  <a:lnTo>
                    <a:pt x="404" y="14"/>
                  </a:lnTo>
                  <a:lnTo>
                    <a:pt x="404"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solidFill>
                  <a:prstClr val="black"/>
                </a:solidFill>
              </a:endParaRPr>
            </a:p>
          </p:txBody>
        </p:sp>
        <p:sp>
          <p:nvSpPr>
            <p:cNvPr id="25" name="Freeform 24"/>
            <p:cNvSpPr>
              <a:spLocks/>
            </p:cNvSpPr>
            <p:nvPr/>
          </p:nvSpPr>
          <p:spPr bwMode="auto">
            <a:xfrm>
              <a:off x="1953895" y="100965"/>
              <a:ext cx="258445" cy="775970"/>
            </a:xfrm>
            <a:custGeom>
              <a:avLst/>
              <a:gdLst>
                <a:gd name="T0" fmla="*/ 385 w 407"/>
                <a:gd name="T1" fmla="*/ 10 h 1222"/>
                <a:gd name="T2" fmla="*/ 350 w 407"/>
                <a:gd name="T3" fmla="*/ 33 h 1222"/>
                <a:gd name="T4" fmla="*/ 319 w 407"/>
                <a:gd name="T5" fmla="*/ 69 h 1222"/>
                <a:gd name="T6" fmla="*/ 293 w 407"/>
                <a:gd name="T7" fmla="*/ 107 h 1222"/>
                <a:gd name="T8" fmla="*/ 266 w 407"/>
                <a:gd name="T9" fmla="*/ 155 h 1222"/>
                <a:gd name="T10" fmla="*/ 250 w 407"/>
                <a:gd name="T11" fmla="*/ 181 h 1222"/>
                <a:gd name="T12" fmla="*/ 236 w 407"/>
                <a:gd name="T13" fmla="*/ 214 h 1222"/>
                <a:gd name="T14" fmla="*/ 221 w 407"/>
                <a:gd name="T15" fmla="*/ 247 h 1222"/>
                <a:gd name="T16" fmla="*/ 207 w 407"/>
                <a:gd name="T17" fmla="*/ 285 h 1222"/>
                <a:gd name="T18" fmla="*/ 190 w 407"/>
                <a:gd name="T19" fmla="*/ 326 h 1222"/>
                <a:gd name="T20" fmla="*/ 176 w 407"/>
                <a:gd name="T21" fmla="*/ 371 h 1222"/>
                <a:gd name="T22" fmla="*/ 159 w 407"/>
                <a:gd name="T23" fmla="*/ 421 h 1222"/>
                <a:gd name="T24" fmla="*/ 150 w 407"/>
                <a:gd name="T25" fmla="*/ 471 h 1222"/>
                <a:gd name="T26" fmla="*/ 136 w 407"/>
                <a:gd name="T27" fmla="*/ 521 h 1222"/>
                <a:gd name="T28" fmla="*/ 129 w 407"/>
                <a:gd name="T29" fmla="*/ 575 h 1222"/>
                <a:gd name="T30" fmla="*/ 119 w 407"/>
                <a:gd name="T31" fmla="*/ 628 h 1222"/>
                <a:gd name="T32" fmla="*/ 112 w 407"/>
                <a:gd name="T33" fmla="*/ 682 h 1222"/>
                <a:gd name="T34" fmla="*/ 102 w 407"/>
                <a:gd name="T35" fmla="*/ 737 h 1222"/>
                <a:gd name="T36" fmla="*/ 98 w 407"/>
                <a:gd name="T37" fmla="*/ 789 h 1222"/>
                <a:gd name="T38" fmla="*/ 93 w 407"/>
                <a:gd name="T39" fmla="*/ 841 h 1222"/>
                <a:gd name="T40" fmla="*/ 93 w 407"/>
                <a:gd name="T41" fmla="*/ 896 h 1222"/>
                <a:gd name="T42" fmla="*/ 86 w 407"/>
                <a:gd name="T43" fmla="*/ 941 h 1222"/>
                <a:gd name="T44" fmla="*/ 83 w 407"/>
                <a:gd name="T45" fmla="*/ 989 h 1222"/>
                <a:gd name="T46" fmla="*/ 81 w 407"/>
                <a:gd name="T47" fmla="*/ 1031 h 1222"/>
                <a:gd name="T48" fmla="*/ 79 w 407"/>
                <a:gd name="T49" fmla="*/ 1072 h 1222"/>
                <a:gd name="T50" fmla="*/ 79 w 407"/>
                <a:gd name="T51" fmla="*/ 1108 h 1222"/>
                <a:gd name="T52" fmla="*/ 79 w 407"/>
                <a:gd name="T53" fmla="*/ 1157 h 1222"/>
                <a:gd name="T54" fmla="*/ 79 w 407"/>
                <a:gd name="T55" fmla="*/ 1195 h 1222"/>
                <a:gd name="T56" fmla="*/ 79 w 407"/>
                <a:gd name="T57" fmla="*/ 1212 h 1222"/>
                <a:gd name="T58" fmla="*/ 0 w 407"/>
                <a:gd name="T59" fmla="*/ 1207 h 1222"/>
                <a:gd name="T60" fmla="*/ 0 w 407"/>
                <a:gd name="T61" fmla="*/ 1167 h 1222"/>
                <a:gd name="T62" fmla="*/ 0 w 407"/>
                <a:gd name="T63" fmla="*/ 1129 h 1222"/>
                <a:gd name="T64" fmla="*/ 0 w 407"/>
                <a:gd name="T65" fmla="*/ 1081 h 1222"/>
                <a:gd name="T66" fmla="*/ 3 w 407"/>
                <a:gd name="T67" fmla="*/ 1027 h 1222"/>
                <a:gd name="T68" fmla="*/ 3 w 407"/>
                <a:gd name="T69" fmla="*/ 965 h 1222"/>
                <a:gd name="T70" fmla="*/ 10 w 407"/>
                <a:gd name="T71" fmla="*/ 901 h 1222"/>
                <a:gd name="T72" fmla="*/ 12 w 407"/>
                <a:gd name="T73" fmla="*/ 830 h 1222"/>
                <a:gd name="T74" fmla="*/ 22 w 407"/>
                <a:gd name="T75" fmla="*/ 756 h 1222"/>
                <a:gd name="T76" fmla="*/ 29 w 407"/>
                <a:gd name="T77" fmla="*/ 680 h 1222"/>
                <a:gd name="T78" fmla="*/ 41 w 407"/>
                <a:gd name="T79" fmla="*/ 601 h 1222"/>
                <a:gd name="T80" fmla="*/ 53 w 407"/>
                <a:gd name="T81" fmla="*/ 523 h 1222"/>
                <a:gd name="T82" fmla="*/ 69 w 407"/>
                <a:gd name="T83" fmla="*/ 447 h 1222"/>
                <a:gd name="T84" fmla="*/ 88 w 407"/>
                <a:gd name="T85" fmla="*/ 371 h 1222"/>
                <a:gd name="T86" fmla="*/ 112 w 407"/>
                <a:gd name="T87" fmla="*/ 302 h 1222"/>
                <a:gd name="T88" fmla="*/ 133 w 407"/>
                <a:gd name="T89" fmla="*/ 228 h 1222"/>
                <a:gd name="T90" fmla="*/ 164 w 407"/>
                <a:gd name="T91" fmla="*/ 164 h 1222"/>
                <a:gd name="T92" fmla="*/ 198 w 407"/>
                <a:gd name="T93" fmla="*/ 107 h 1222"/>
                <a:gd name="T94" fmla="*/ 233 w 407"/>
                <a:gd name="T95" fmla="*/ 57 h 1222"/>
                <a:gd name="T96" fmla="*/ 274 w 407"/>
                <a:gd name="T97" fmla="*/ 17 h 1222"/>
                <a:gd name="T98" fmla="*/ 407 w 407"/>
                <a:gd name="T99" fmla="*/ 0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7" h="1222">
                  <a:moveTo>
                    <a:pt x="407" y="0"/>
                  </a:moveTo>
                  <a:lnTo>
                    <a:pt x="400" y="3"/>
                  </a:lnTo>
                  <a:lnTo>
                    <a:pt x="385" y="10"/>
                  </a:lnTo>
                  <a:lnTo>
                    <a:pt x="376" y="14"/>
                  </a:lnTo>
                  <a:lnTo>
                    <a:pt x="364" y="24"/>
                  </a:lnTo>
                  <a:lnTo>
                    <a:pt x="350" y="33"/>
                  </a:lnTo>
                  <a:lnTo>
                    <a:pt x="338" y="52"/>
                  </a:lnTo>
                  <a:lnTo>
                    <a:pt x="328" y="60"/>
                  </a:lnTo>
                  <a:lnTo>
                    <a:pt x="319" y="69"/>
                  </a:lnTo>
                  <a:lnTo>
                    <a:pt x="312" y="81"/>
                  </a:lnTo>
                  <a:lnTo>
                    <a:pt x="302" y="93"/>
                  </a:lnTo>
                  <a:lnTo>
                    <a:pt x="293" y="107"/>
                  </a:lnTo>
                  <a:lnTo>
                    <a:pt x="285" y="121"/>
                  </a:lnTo>
                  <a:lnTo>
                    <a:pt x="274" y="138"/>
                  </a:lnTo>
                  <a:lnTo>
                    <a:pt x="266" y="155"/>
                  </a:lnTo>
                  <a:lnTo>
                    <a:pt x="262" y="164"/>
                  </a:lnTo>
                  <a:lnTo>
                    <a:pt x="255" y="171"/>
                  </a:lnTo>
                  <a:lnTo>
                    <a:pt x="250" y="181"/>
                  </a:lnTo>
                  <a:lnTo>
                    <a:pt x="245" y="193"/>
                  </a:lnTo>
                  <a:lnTo>
                    <a:pt x="240" y="202"/>
                  </a:lnTo>
                  <a:lnTo>
                    <a:pt x="236" y="214"/>
                  </a:lnTo>
                  <a:lnTo>
                    <a:pt x="231" y="224"/>
                  </a:lnTo>
                  <a:lnTo>
                    <a:pt x="226" y="238"/>
                  </a:lnTo>
                  <a:lnTo>
                    <a:pt x="221" y="247"/>
                  </a:lnTo>
                  <a:lnTo>
                    <a:pt x="214" y="259"/>
                  </a:lnTo>
                  <a:lnTo>
                    <a:pt x="209" y="271"/>
                  </a:lnTo>
                  <a:lnTo>
                    <a:pt x="207" y="285"/>
                  </a:lnTo>
                  <a:lnTo>
                    <a:pt x="200" y="297"/>
                  </a:lnTo>
                  <a:lnTo>
                    <a:pt x="198" y="311"/>
                  </a:lnTo>
                  <a:lnTo>
                    <a:pt x="190" y="326"/>
                  </a:lnTo>
                  <a:lnTo>
                    <a:pt x="188" y="342"/>
                  </a:lnTo>
                  <a:lnTo>
                    <a:pt x="181" y="357"/>
                  </a:lnTo>
                  <a:lnTo>
                    <a:pt x="176" y="371"/>
                  </a:lnTo>
                  <a:lnTo>
                    <a:pt x="171" y="388"/>
                  </a:lnTo>
                  <a:lnTo>
                    <a:pt x="164" y="404"/>
                  </a:lnTo>
                  <a:lnTo>
                    <a:pt x="159" y="421"/>
                  </a:lnTo>
                  <a:lnTo>
                    <a:pt x="157" y="437"/>
                  </a:lnTo>
                  <a:lnTo>
                    <a:pt x="152" y="454"/>
                  </a:lnTo>
                  <a:lnTo>
                    <a:pt x="150" y="471"/>
                  </a:lnTo>
                  <a:lnTo>
                    <a:pt x="143" y="487"/>
                  </a:lnTo>
                  <a:lnTo>
                    <a:pt x="140" y="504"/>
                  </a:lnTo>
                  <a:lnTo>
                    <a:pt x="136" y="521"/>
                  </a:lnTo>
                  <a:lnTo>
                    <a:pt x="133" y="540"/>
                  </a:lnTo>
                  <a:lnTo>
                    <a:pt x="131" y="556"/>
                  </a:lnTo>
                  <a:lnTo>
                    <a:pt x="129" y="575"/>
                  </a:lnTo>
                  <a:lnTo>
                    <a:pt x="126" y="592"/>
                  </a:lnTo>
                  <a:lnTo>
                    <a:pt x="124" y="611"/>
                  </a:lnTo>
                  <a:lnTo>
                    <a:pt x="119" y="628"/>
                  </a:lnTo>
                  <a:lnTo>
                    <a:pt x="117" y="647"/>
                  </a:lnTo>
                  <a:lnTo>
                    <a:pt x="114" y="666"/>
                  </a:lnTo>
                  <a:lnTo>
                    <a:pt x="112" y="682"/>
                  </a:lnTo>
                  <a:lnTo>
                    <a:pt x="110" y="699"/>
                  </a:lnTo>
                  <a:lnTo>
                    <a:pt x="107" y="718"/>
                  </a:lnTo>
                  <a:lnTo>
                    <a:pt x="102" y="737"/>
                  </a:lnTo>
                  <a:lnTo>
                    <a:pt x="102" y="756"/>
                  </a:lnTo>
                  <a:lnTo>
                    <a:pt x="100" y="770"/>
                  </a:lnTo>
                  <a:lnTo>
                    <a:pt x="98" y="789"/>
                  </a:lnTo>
                  <a:lnTo>
                    <a:pt x="95" y="806"/>
                  </a:lnTo>
                  <a:lnTo>
                    <a:pt x="95" y="825"/>
                  </a:lnTo>
                  <a:lnTo>
                    <a:pt x="93" y="841"/>
                  </a:lnTo>
                  <a:lnTo>
                    <a:pt x="93" y="860"/>
                  </a:lnTo>
                  <a:lnTo>
                    <a:pt x="93" y="877"/>
                  </a:lnTo>
                  <a:lnTo>
                    <a:pt x="93" y="896"/>
                  </a:lnTo>
                  <a:lnTo>
                    <a:pt x="91" y="910"/>
                  </a:lnTo>
                  <a:lnTo>
                    <a:pt x="88" y="927"/>
                  </a:lnTo>
                  <a:lnTo>
                    <a:pt x="86" y="941"/>
                  </a:lnTo>
                  <a:lnTo>
                    <a:pt x="86" y="958"/>
                  </a:lnTo>
                  <a:lnTo>
                    <a:pt x="86" y="974"/>
                  </a:lnTo>
                  <a:lnTo>
                    <a:pt x="83" y="989"/>
                  </a:lnTo>
                  <a:lnTo>
                    <a:pt x="83" y="1003"/>
                  </a:lnTo>
                  <a:lnTo>
                    <a:pt x="83" y="1020"/>
                  </a:lnTo>
                  <a:lnTo>
                    <a:pt x="81" y="1031"/>
                  </a:lnTo>
                  <a:lnTo>
                    <a:pt x="81" y="1046"/>
                  </a:lnTo>
                  <a:lnTo>
                    <a:pt x="79" y="1058"/>
                  </a:lnTo>
                  <a:lnTo>
                    <a:pt x="79" y="1072"/>
                  </a:lnTo>
                  <a:lnTo>
                    <a:pt x="79" y="1084"/>
                  </a:lnTo>
                  <a:lnTo>
                    <a:pt x="79" y="1096"/>
                  </a:lnTo>
                  <a:lnTo>
                    <a:pt x="79" y="1108"/>
                  </a:lnTo>
                  <a:lnTo>
                    <a:pt x="79" y="1119"/>
                  </a:lnTo>
                  <a:lnTo>
                    <a:pt x="79" y="1138"/>
                  </a:lnTo>
                  <a:lnTo>
                    <a:pt x="79" y="1157"/>
                  </a:lnTo>
                  <a:lnTo>
                    <a:pt x="79" y="1172"/>
                  </a:lnTo>
                  <a:lnTo>
                    <a:pt x="79" y="1186"/>
                  </a:lnTo>
                  <a:lnTo>
                    <a:pt x="79" y="1195"/>
                  </a:lnTo>
                  <a:lnTo>
                    <a:pt x="79" y="1205"/>
                  </a:lnTo>
                  <a:lnTo>
                    <a:pt x="79" y="1207"/>
                  </a:lnTo>
                  <a:lnTo>
                    <a:pt x="79" y="1212"/>
                  </a:lnTo>
                  <a:lnTo>
                    <a:pt x="3" y="1222"/>
                  </a:lnTo>
                  <a:lnTo>
                    <a:pt x="0" y="1217"/>
                  </a:lnTo>
                  <a:lnTo>
                    <a:pt x="0" y="1207"/>
                  </a:lnTo>
                  <a:lnTo>
                    <a:pt x="0" y="1195"/>
                  </a:lnTo>
                  <a:lnTo>
                    <a:pt x="0" y="1179"/>
                  </a:lnTo>
                  <a:lnTo>
                    <a:pt x="0" y="1167"/>
                  </a:lnTo>
                  <a:lnTo>
                    <a:pt x="0" y="1155"/>
                  </a:lnTo>
                  <a:lnTo>
                    <a:pt x="0" y="1143"/>
                  </a:lnTo>
                  <a:lnTo>
                    <a:pt x="0" y="1129"/>
                  </a:lnTo>
                  <a:lnTo>
                    <a:pt x="0" y="1112"/>
                  </a:lnTo>
                  <a:lnTo>
                    <a:pt x="0" y="1098"/>
                  </a:lnTo>
                  <a:lnTo>
                    <a:pt x="0" y="1081"/>
                  </a:lnTo>
                  <a:lnTo>
                    <a:pt x="3" y="1065"/>
                  </a:lnTo>
                  <a:lnTo>
                    <a:pt x="3" y="1046"/>
                  </a:lnTo>
                  <a:lnTo>
                    <a:pt x="3" y="1027"/>
                  </a:lnTo>
                  <a:lnTo>
                    <a:pt x="3" y="1005"/>
                  </a:lnTo>
                  <a:lnTo>
                    <a:pt x="3" y="989"/>
                  </a:lnTo>
                  <a:lnTo>
                    <a:pt x="3" y="965"/>
                  </a:lnTo>
                  <a:lnTo>
                    <a:pt x="5" y="944"/>
                  </a:lnTo>
                  <a:lnTo>
                    <a:pt x="5" y="922"/>
                  </a:lnTo>
                  <a:lnTo>
                    <a:pt x="10" y="901"/>
                  </a:lnTo>
                  <a:lnTo>
                    <a:pt x="10" y="877"/>
                  </a:lnTo>
                  <a:lnTo>
                    <a:pt x="12" y="853"/>
                  </a:lnTo>
                  <a:lnTo>
                    <a:pt x="12" y="830"/>
                  </a:lnTo>
                  <a:lnTo>
                    <a:pt x="15" y="806"/>
                  </a:lnTo>
                  <a:lnTo>
                    <a:pt x="17" y="780"/>
                  </a:lnTo>
                  <a:lnTo>
                    <a:pt x="22" y="756"/>
                  </a:lnTo>
                  <a:lnTo>
                    <a:pt x="22" y="730"/>
                  </a:lnTo>
                  <a:lnTo>
                    <a:pt x="29" y="706"/>
                  </a:lnTo>
                  <a:lnTo>
                    <a:pt x="29" y="680"/>
                  </a:lnTo>
                  <a:lnTo>
                    <a:pt x="34" y="654"/>
                  </a:lnTo>
                  <a:lnTo>
                    <a:pt x="36" y="628"/>
                  </a:lnTo>
                  <a:lnTo>
                    <a:pt x="41" y="601"/>
                  </a:lnTo>
                  <a:lnTo>
                    <a:pt x="45" y="575"/>
                  </a:lnTo>
                  <a:lnTo>
                    <a:pt x="48" y="549"/>
                  </a:lnTo>
                  <a:lnTo>
                    <a:pt x="53" y="523"/>
                  </a:lnTo>
                  <a:lnTo>
                    <a:pt x="60" y="499"/>
                  </a:lnTo>
                  <a:lnTo>
                    <a:pt x="64" y="471"/>
                  </a:lnTo>
                  <a:lnTo>
                    <a:pt x="69" y="447"/>
                  </a:lnTo>
                  <a:lnTo>
                    <a:pt x="76" y="421"/>
                  </a:lnTo>
                  <a:lnTo>
                    <a:pt x="83" y="397"/>
                  </a:lnTo>
                  <a:lnTo>
                    <a:pt x="88" y="371"/>
                  </a:lnTo>
                  <a:lnTo>
                    <a:pt x="95" y="347"/>
                  </a:lnTo>
                  <a:lnTo>
                    <a:pt x="102" y="323"/>
                  </a:lnTo>
                  <a:lnTo>
                    <a:pt x="112" y="302"/>
                  </a:lnTo>
                  <a:lnTo>
                    <a:pt x="117" y="276"/>
                  </a:lnTo>
                  <a:lnTo>
                    <a:pt x="126" y="252"/>
                  </a:lnTo>
                  <a:lnTo>
                    <a:pt x="133" y="228"/>
                  </a:lnTo>
                  <a:lnTo>
                    <a:pt x="145" y="209"/>
                  </a:lnTo>
                  <a:lnTo>
                    <a:pt x="152" y="188"/>
                  </a:lnTo>
                  <a:lnTo>
                    <a:pt x="164" y="164"/>
                  </a:lnTo>
                  <a:lnTo>
                    <a:pt x="174" y="145"/>
                  </a:lnTo>
                  <a:lnTo>
                    <a:pt x="186" y="129"/>
                  </a:lnTo>
                  <a:lnTo>
                    <a:pt x="198" y="107"/>
                  </a:lnTo>
                  <a:lnTo>
                    <a:pt x="207" y="91"/>
                  </a:lnTo>
                  <a:lnTo>
                    <a:pt x="219" y="74"/>
                  </a:lnTo>
                  <a:lnTo>
                    <a:pt x="233" y="57"/>
                  </a:lnTo>
                  <a:lnTo>
                    <a:pt x="245" y="43"/>
                  </a:lnTo>
                  <a:lnTo>
                    <a:pt x="259" y="29"/>
                  </a:lnTo>
                  <a:lnTo>
                    <a:pt x="274" y="17"/>
                  </a:lnTo>
                  <a:lnTo>
                    <a:pt x="290" y="5"/>
                  </a:lnTo>
                  <a:lnTo>
                    <a:pt x="407" y="0"/>
                  </a:lnTo>
                  <a:lnTo>
                    <a:pt x="4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solidFill>
                  <a:prstClr val="black"/>
                </a:solidFill>
              </a:endParaRPr>
            </a:p>
          </p:txBody>
        </p:sp>
        <p:sp>
          <p:nvSpPr>
            <p:cNvPr id="26" name="Freeform 25"/>
            <p:cNvSpPr>
              <a:spLocks/>
            </p:cNvSpPr>
            <p:nvPr/>
          </p:nvSpPr>
          <p:spPr bwMode="auto">
            <a:xfrm>
              <a:off x="920750" y="188595"/>
              <a:ext cx="141605" cy="111760"/>
            </a:xfrm>
            <a:custGeom>
              <a:avLst/>
              <a:gdLst>
                <a:gd name="T0" fmla="*/ 0 w 223"/>
                <a:gd name="T1" fmla="*/ 86 h 176"/>
                <a:gd name="T2" fmla="*/ 2 w 223"/>
                <a:gd name="T3" fmla="*/ 83 h 176"/>
                <a:gd name="T4" fmla="*/ 14 w 223"/>
                <a:gd name="T5" fmla="*/ 76 h 176"/>
                <a:gd name="T6" fmla="*/ 19 w 223"/>
                <a:gd name="T7" fmla="*/ 67 h 176"/>
                <a:gd name="T8" fmla="*/ 28 w 223"/>
                <a:gd name="T9" fmla="*/ 62 h 176"/>
                <a:gd name="T10" fmla="*/ 38 w 223"/>
                <a:gd name="T11" fmla="*/ 57 h 176"/>
                <a:gd name="T12" fmla="*/ 49 w 223"/>
                <a:gd name="T13" fmla="*/ 50 h 176"/>
                <a:gd name="T14" fmla="*/ 61 w 223"/>
                <a:gd name="T15" fmla="*/ 43 h 176"/>
                <a:gd name="T16" fmla="*/ 73 w 223"/>
                <a:gd name="T17" fmla="*/ 36 h 176"/>
                <a:gd name="T18" fmla="*/ 85 w 223"/>
                <a:gd name="T19" fmla="*/ 26 h 176"/>
                <a:gd name="T20" fmla="*/ 102 w 223"/>
                <a:gd name="T21" fmla="*/ 21 h 176"/>
                <a:gd name="T22" fmla="*/ 118 w 223"/>
                <a:gd name="T23" fmla="*/ 14 h 176"/>
                <a:gd name="T24" fmla="*/ 135 w 223"/>
                <a:gd name="T25" fmla="*/ 10 h 176"/>
                <a:gd name="T26" fmla="*/ 152 w 223"/>
                <a:gd name="T27" fmla="*/ 2 h 176"/>
                <a:gd name="T28" fmla="*/ 171 w 223"/>
                <a:gd name="T29" fmla="*/ 0 h 176"/>
                <a:gd name="T30" fmla="*/ 223 w 223"/>
                <a:gd name="T31" fmla="*/ 102 h 176"/>
                <a:gd name="T32" fmla="*/ 218 w 223"/>
                <a:gd name="T33" fmla="*/ 102 h 176"/>
                <a:gd name="T34" fmla="*/ 209 w 223"/>
                <a:gd name="T35" fmla="*/ 105 h 176"/>
                <a:gd name="T36" fmla="*/ 199 w 223"/>
                <a:gd name="T37" fmla="*/ 105 h 176"/>
                <a:gd name="T38" fmla="*/ 192 w 223"/>
                <a:gd name="T39" fmla="*/ 107 h 176"/>
                <a:gd name="T40" fmla="*/ 183 w 223"/>
                <a:gd name="T41" fmla="*/ 107 h 176"/>
                <a:gd name="T42" fmla="*/ 175 w 223"/>
                <a:gd name="T43" fmla="*/ 114 h 176"/>
                <a:gd name="T44" fmla="*/ 161 w 223"/>
                <a:gd name="T45" fmla="*/ 116 h 176"/>
                <a:gd name="T46" fmla="*/ 149 w 223"/>
                <a:gd name="T47" fmla="*/ 124 h 176"/>
                <a:gd name="T48" fmla="*/ 135 w 223"/>
                <a:gd name="T49" fmla="*/ 128 h 176"/>
                <a:gd name="T50" fmla="*/ 121 w 223"/>
                <a:gd name="T51" fmla="*/ 135 h 176"/>
                <a:gd name="T52" fmla="*/ 104 w 223"/>
                <a:gd name="T53" fmla="*/ 143 h 176"/>
                <a:gd name="T54" fmla="*/ 87 w 223"/>
                <a:gd name="T55" fmla="*/ 152 h 176"/>
                <a:gd name="T56" fmla="*/ 71 w 223"/>
                <a:gd name="T57" fmla="*/ 164 h 176"/>
                <a:gd name="T58" fmla="*/ 54 w 223"/>
                <a:gd name="T59" fmla="*/ 176 h 176"/>
                <a:gd name="T60" fmla="*/ 0 w 223"/>
                <a:gd name="T61" fmla="*/ 86 h 176"/>
                <a:gd name="T62" fmla="*/ 0 w 223"/>
                <a:gd name="T63" fmla="*/ 8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3" h="176">
                  <a:moveTo>
                    <a:pt x="0" y="86"/>
                  </a:moveTo>
                  <a:lnTo>
                    <a:pt x="2" y="83"/>
                  </a:lnTo>
                  <a:lnTo>
                    <a:pt x="14" y="76"/>
                  </a:lnTo>
                  <a:lnTo>
                    <a:pt x="19" y="67"/>
                  </a:lnTo>
                  <a:lnTo>
                    <a:pt x="28" y="62"/>
                  </a:lnTo>
                  <a:lnTo>
                    <a:pt x="38" y="57"/>
                  </a:lnTo>
                  <a:lnTo>
                    <a:pt x="49" y="50"/>
                  </a:lnTo>
                  <a:lnTo>
                    <a:pt x="61" y="43"/>
                  </a:lnTo>
                  <a:lnTo>
                    <a:pt x="73" y="36"/>
                  </a:lnTo>
                  <a:lnTo>
                    <a:pt x="85" y="26"/>
                  </a:lnTo>
                  <a:lnTo>
                    <a:pt x="102" y="21"/>
                  </a:lnTo>
                  <a:lnTo>
                    <a:pt x="118" y="14"/>
                  </a:lnTo>
                  <a:lnTo>
                    <a:pt x="135" y="10"/>
                  </a:lnTo>
                  <a:lnTo>
                    <a:pt x="152" y="2"/>
                  </a:lnTo>
                  <a:lnTo>
                    <a:pt x="171" y="0"/>
                  </a:lnTo>
                  <a:lnTo>
                    <a:pt x="223" y="102"/>
                  </a:lnTo>
                  <a:lnTo>
                    <a:pt x="218" y="102"/>
                  </a:lnTo>
                  <a:lnTo>
                    <a:pt x="209" y="105"/>
                  </a:lnTo>
                  <a:lnTo>
                    <a:pt x="199" y="105"/>
                  </a:lnTo>
                  <a:lnTo>
                    <a:pt x="192" y="107"/>
                  </a:lnTo>
                  <a:lnTo>
                    <a:pt x="183" y="107"/>
                  </a:lnTo>
                  <a:lnTo>
                    <a:pt x="175" y="114"/>
                  </a:lnTo>
                  <a:lnTo>
                    <a:pt x="161" y="116"/>
                  </a:lnTo>
                  <a:lnTo>
                    <a:pt x="149" y="124"/>
                  </a:lnTo>
                  <a:lnTo>
                    <a:pt x="135" y="128"/>
                  </a:lnTo>
                  <a:lnTo>
                    <a:pt x="121" y="135"/>
                  </a:lnTo>
                  <a:lnTo>
                    <a:pt x="104" y="143"/>
                  </a:lnTo>
                  <a:lnTo>
                    <a:pt x="87" y="152"/>
                  </a:lnTo>
                  <a:lnTo>
                    <a:pt x="71" y="164"/>
                  </a:lnTo>
                  <a:lnTo>
                    <a:pt x="54" y="176"/>
                  </a:lnTo>
                  <a:lnTo>
                    <a:pt x="0" y="86"/>
                  </a:lnTo>
                  <a:lnTo>
                    <a:pt x="0"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solidFill>
                  <a:prstClr val="black"/>
                </a:solidFill>
              </a:endParaRPr>
            </a:p>
          </p:txBody>
        </p:sp>
        <p:sp>
          <p:nvSpPr>
            <p:cNvPr id="27" name="Freeform 26"/>
            <p:cNvSpPr>
              <a:spLocks/>
            </p:cNvSpPr>
            <p:nvPr/>
          </p:nvSpPr>
          <p:spPr bwMode="auto">
            <a:xfrm>
              <a:off x="974725" y="300355"/>
              <a:ext cx="125095" cy="116205"/>
            </a:xfrm>
            <a:custGeom>
              <a:avLst/>
              <a:gdLst>
                <a:gd name="T0" fmla="*/ 0 w 197"/>
                <a:gd name="T1" fmla="*/ 76 h 183"/>
                <a:gd name="T2" fmla="*/ 0 w 197"/>
                <a:gd name="T3" fmla="*/ 74 h 183"/>
                <a:gd name="T4" fmla="*/ 10 w 197"/>
                <a:gd name="T5" fmla="*/ 66 h 183"/>
                <a:gd name="T6" fmla="*/ 14 w 197"/>
                <a:gd name="T7" fmla="*/ 59 h 183"/>
                <a:gd name="T8" fmla="*/ 21 w 197"/>
                <a:gd name="T9" fmla="*/ 55 h 183"/>
                <a:gd name="T10" fmla="*/ 31 w 197"/>
                <a:gd name="T11" fmla="*/ 50 h 183"/>
                <a:gd name="T12" fmla="*/ 40 w 197"/>
                <a:gd name="T13" fmla="*/ 45 h 183"/>
                <a:gd name="T14" fmla="*/ 52 w 197"/>
                <a:gd name="T15" fmla="*/ 38 h 183"/>
                <a:gd name="T16" fmla="*/ 67 w 197"/>
                <a:gd name="T17" fmla="*/ 31 h 183"/>
                <a:gd name="T18" fmla="*/ 78 w 197"/>
                <a:gd name="T19" fmla="*/ 26 h 183"/>
                <a:gd name="T20" fmla="*/ 95 w 197"/>
                <a:gd name="T21" fmla="*/ 21 h 183"/>
                <a:gd name="T22" fmla="*/ 109 w 197"/>
                <a:gd name="T23" fmla="*/ 12 h 183"/>
                <a:gd name="T24" fmla="*/ 128 w 197"/>
                <a:gd name="T25" fmla="*/ 7 h 183"/>
                <a:gd name="T26" fmla="*/ 136 w 197"/>
                <a:gd name="T27" fmla="*/ 5 h 183"/>
                <a:gd name="T28" fmla="*/ 145 w 197"/>
                <a:gd name="T29" fmla="*/ 2 h 183"/>
                <a:gd name="T30" fmla="*/ 155 w 197"/>
                <a:gd name="T31" fmla="*/ 0 h 183"/>
                <a:gd name="T32" fmla="*/ 166 w 197"/>
                <a:gd name="T33" fmla="*/ 0 h 183"/>
                <a:gd name="T34" fmla="*/ 197 w 197"/>
                <a:gd name="T35" fmla="*/ 102 h 183"/>
                <a:gd name="T36" fmla="*/ 195 w 197"/>
                <a:gd name="T37" fmla="*/ 102 h 183"/>
                <a:gd name="T38" fmla="*/ 185 w 197"/>
                <a:gd name="T39" fmla="*/ 104 h 183"/>
                <a:gd name="T40" fmla="*/ 176 w 197"/>
                <a:gd name="T41" fmla="*/ 104 h 183"/>
                <a:gd name="T42" fmla="*/ 169 w 197"/>
                <a:gd name="T43" fmla="*/ 109 h 183"/>
                <a:gd name="T44" fmla="*/ 159 w 197"/>
                <a:gd name="T45" fmla="*/ 112 h 183"/>
                <a:gd name="T46" fmla="*/ 150 w 197"/>
                <a:gd name="T47" fmla="*/ 116 h 183"/>
                <a:gd name="T48" fmla="*/ 138 w 197"/>
                <a:gd name="T49" fmla="*/ 121 h 183"/>
                <a:gd name="T50" fmla="*/ 124 w 197"/>
                <a:gd name="T51" fmla="*/ 126 h 183"/>
                <a:gd name="T52" fmla="*/ 109 w 197"/>
                <a:gd name="T53" fmla="*/ 133 h 183"/>
                <a:gd name="T54" fmla="*/ 98 w 197"/>
                <a:gd name="T55" fmla="*/ 142 h 183"/>
                <a:gd name="T56" fmla="*/ 81 w 197"/>
                <a:gd name="T57" fmla="*/ 150 h 183"/>
                <a:gd name="T58" fmla="*/ 64 w 197"/>
                <a:gd name="T59" fmla="*/ 159 h 183"/>
                <a:gd name="T60" fmla="*/ 48 w 197"/>
                <a:gd name="T61" fmla="*/ 169 h 183"/>
                <a:gd name="T62" fmla="*/ 31 w 197"/>
                <a:gd name="T63" fmla="*/ 183 h 183"/>
                <a:gd name="T64" fmla="*/ 0 w 197"/>
                <a:gd name="T65" fmla="*/ 76 h 183"/>
                <a:gd name="T66" fmla="*/ 0 w 197"/>
                <a:gd name="T67" fmla="*/ 7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7" h="183">
                  <a:moveTo>
                    <a:pt x="0" y="76"/>
                  </a:moveTo>
                  <a:lnTo>
                    <a:pt x="0" y="74"/>
                  </a:lnTo>
                  <a:lnTo>
                    <a:pt x="10" y="66"/>
                  </a:lnTo>
                  <a:lnTo>
                    <a:pt x="14" y="59"/>
                  </a:lnTo>
                  <a:lnTo>
                    <a:pt x="21" y="55"/>
                  </a:lnTo>
                  <a:lnTo>
                    <a:pt x="31" y="50"/>
                  </a:lnTo>
                  <a:lnTo>
                    <a:pt x="40" y="45"/>
                  </a:lnTo>
                  <a:lnTo>
                    <a:pt x="52" y="38"/>
                  </a:lnTo>
                  <a:lnTo>
                    <a:pt x="67" y="31"/>
                  </a:lnTo>
                  <a:lnTo>
                    <a:pt x="78" y="26"/>
                  </a:lnTo>
                  <a:lnTo>
                    <a:pt x="95" y="21"/>
                  </a:lnTo>
                  <a:lnTo>
                    <a:pt x="109" y="12"/>
                  </a:lnTo>
                  <a:lnTo>
                    <a:pt x="128" y="7"/>
                  </a:lnTo>
                  <a:lnTo>
                    <a:pt x="136" y="5"/>
                  </a:lnTo>
                  <a:lnTo>
                    <a:pt x="145" y="2"/>
                  </a:lnTo>
                  <a:lnTo>
                    <a:pt x="155" y="0"/>
                  </a:lnTo>
                  <a:lnTo>
                    <a:pt x="166" y="0"/>
                  </a:lnTo>
                  <a:lnTo>
                    <a:pt x="197" y="102"/>
                  </a:lnTo>
                  <a:lnTo>
                    <a:pt x="195" y="102"/>
                  </a:lnTo>
                  <a:lnTo>
                    <a:pt x="185" y="104"/>
                  </a:lnTo>
                  <a:lnTo>
                    <a:pt x="176" y="104"/>
                  </a:lnTo>
                  <a:lnTo>
                    <a:pt x="169" y="109"/>
                  </a:lnTo>
                  <a:lnTo>
                    <a:pt x="159" y="112"/>
                  </a:lnTo>
                  <a:lnTo>
                    <a:pt x="150" y="116"/>
                  </a:lnTo>
                  <a:lnTo>
                    <a:pt x="138" y="121"/>
                  </a:lnTo>
                  <a:lnTo>
                    <a:pt x="124" y="126"/>
                  </a:lnTo>
                  <a:lnTo>
                    <a:pt x="109" y="133"/>
                  </a:lnTo>
                  <a:lnTo>
                    <a:pt x="98" y="142"/>
                  </a:lnTo>
                  <a:lnTo>
                    <a:pt x="81" y="150"/>
                  </a:lnTo>
                  <a:lnTo>
                    <a:pt x="64" y="159"/>
                  </a:lnTo>
                  <a:lnTo>
                    <a:pt x="48" y="169"/>
                  </a:lnTo>
                  <a:lnTo>
                    <a:pt x="31" y="183"/>
                  </a:lnTo>
                  <a:lnTo>
                    <a:pt x="0" y="76"/>
                  </a:lnTo>
                  <a:lnTo>
                    <a:pt x="0" y="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solidFill>
                  <a:prstClr val="black"/>
                </a:solidFill>
              </a:endParaRPr>
            </a:p>
          </p:txBody>
        </p:sp>
        <p:sp>
          <p:nvSpPr>
            <p:cNvPr id="28" name="Freeform 27"/>
            <p:cNvSpPr>
              <a:spLocks/>
            </p:cNvSpPr>
            <p:nvPr/>
          </p:nvSpPr>
          <p:spPr bwMode="auto">
            <a:xfrm>
              <a:off x="1006475" y="414655"/>
              <a:ext cx="125095" cy="113665"/>
            </a:xfrm>
            <a:custGeom>
              <a:avLst/>
              <a:gdLst>
                <a:gd name="T0" fmla="*/ 0 w 197"/>
                <a:gd name="T1" fmla="*/ 77 h 179"/>
                <a:gd name="T2" fmla="*/ 2 w 197"/>
                <a:gd name="T3" fmla="*/ 74 h 179"/>
                <a:gd name="T4" fmla="*/ 14 w 197"/>
                <a:gd name="T5" fmla="*/ 67 h 179"/>
                <a:gd name="T6" fmla="*/ 19 w 197"/>
                <a:gd name="T7" fmla="*/ 60 h 179"/>
                <a:gd name="T8" fmla="*/ 31 w 197"/>
                <a:gd name="T9" fmla="*/ 55 h 179"/>
                <a:gd name="T10" fmla="*/ 40 w 197"/>
                <a:gd name="T11" fmla="*/ 50 h 179"/>
                <a:gd name="T12" fmla="*/ 52 w 197"/>
                <a:gd name="T13" fmla="*/ 43 h 179"/>
                <a:gd name="T14" fmla="*/ 64 w 197"/>
                <a:gd name="T15" fmla="*/ 36 h 179"/>
                <a:gd name="T16" fmla="*/ 78 w 197"/>
                <a:gd name="T17" fmla="*/ 29 h 179"/>
                <a:gd name="T18" fmla="*/ 90 w 197"/>
                <a:gd name="T19" fmla="*/ 24 h 179"/>
                <a:gd name="T20" fmla="*/ 107 w 197"/>
                <a:gd name="T21" fmla="*/ 17 h 179"/>
                <a:gd name="T22" fmla="*/ 121 w 197"/>
                <a:gd name="T23" fmla="*/ 10 h 179"/>
                <a:gd name="T24" fmla="*/ 138 w 197"/>
                <a:gd name="T25" fmla="*/ 5 h 179"/>
                <a:gd name="T26" fmla="*/ 154 w 197"/>
                <a:gd name="T27" fmla="*/ 0 h 179"/>
                <a:gd name="T28" fmla="*/ 173 w 197"/>
                <a:gd name="T29" fmla="*/ 0 h 179"/>
                <a:gd name="T30" fmla="*/ 197 w 197"/>
                <a:gd name="T31" fmla="*/ 119 h 179"/>
                <a:gd name="T32" fmla="*/ 192 w 197"/>
                <a:gd name="T33" fmla="*/ 119 h 179"/>
                <a:gd name="T34" fmla="*/ 183 w 197"/>
                <a:gd name="T35" fmla="*/ 119 h 179"/>
                <a:gd name="T36" fmla="*/ 173 w 197"/>
                <a:gd name="T37" fmla="*/ 119 h 179"/>
                <a:gd name="T38" fmla="*/ 166 w 197"/>
                <a:gd name="T39" fmla="*/ 122 h 179"/>
                <a:gd name="T40" fmla="*/ 154 w 197"/>
                <a:gd name="T41" fmla="*/ 124 h 179"/>
                <a:gd name="T42" fmla="*/ 145 w 197"/>
                <a:gd name="T43" fmla="*/ 126 h 179"/>
                <a:gd name="T44" fmla="*/ 131 w 197"/>
                <a:gd name="T45" fmla="*/ 129 h 179"/>
                <a:gd name="T46" fmla="*/ 119 w 197"/>
                <a:gd name="T47" fmla="*/ 131 h 179"/>
                <a:gd name="T48" fmla="*/ 105 w 197"/>
                <a:gd name="T49" fmla="*/ 138 h 179"/>
                <a:gd name="T50" fmla="*/ 90 w 197"/>
                <a:gd name="T51" fmla="*/ 143 h 179"/>
                <a:gd name="T52" fmla="*/ 74 w 197"/>
                <a:gd name="T53" fmla="*/ 148 h 179"/>
                <a:gd name="T54" fmla="*/ 57 w 197"/>
                <a:gd name="T55" fmla="*/ 157 h 179"/>
                <a:gd name="T56" fmla="*/ 40 w 197"/>
                <a:gd name="T57" fmla="*/ 167 h 179"/>
                <a:gd name="T58" fmla="*/ 24 w 197"/>
                <a:gd name="T59" fmla="*/ 179 h 179"/>
                <a:gd name="T60" fmla="*/ 0 w 197"/>
                <a:gd name="T61" fmla="*/ 77 h 179"/>
                <a:gd name="T62" fmla="*/ 0 w 197"/>
                <a:gd name="T63" fmla="*/ 77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7" h="179">
                  <a:moveTo>
                    <a:pt x="0" y="77"/>
                  </a:moveTo>
                  <a:lnTo>
                    <a:pt x="2" y="74"/>
                  </a:lnTo>
                  <a:lnTo>
                    <a:pt x="14" y="67"/>
                  </a:lnTo>
                  <a:lnTo>
                    <a:pt x="19" y="60"/>
                  </a:lnTo>
                  <a:lnTo>
                    <a:pt x="31" y="55"/>
                  </a:lnTo>
                  <a:lnTo>
                    <a:pt x="40" y="50"/>
                  </a:lnTo>
                  <a:lnTo>
                    <a:pt x="52" y="43"/>
                  </a:lnTo>
                  <a:lnTo>
                    <a:pt x="64" y="36"/>
                  </a:lnTo>
                  <a:lnTo>
                    <a:pt x="78" y="29"/>
                  </a:lnTo>
                  <a:lnTo>
                    <a:pt x="90" y="24"/>
                  </a:lnTo>
                  <a:lnTo>
                    <a:pt x="107" y="17"/>
                  </a:lnTo>
                  <a:lnTo>
                    <a:pt x="121" y="10"/>
                  </a:lnTo>
                  <a:lnTo>
                    <a:pt x="138" y="5"/>
                  </a:lnTo>
                  <a:lnTo>
                    <a:pt x="154" y="0"/>
                  </a:lnTo>
                  <a:lnTo>
                    <a:pt x="173" y="0"/>
                  </a:lnTo>
                  <a:lnTo>
                    <a:pt x="197" y="119"/>
                  </a:lnTo>
                  <a:lnTo>
                    <a:pt x="192" y="119"/>
                  </a:lnTo>
                  <a:lnTo>
                    <a:pt x="183" y="119"/>
                  </a:lnTo>
                  <a:lnTo>
                    <a:pt x="173" y="119"/>
                  </a:lnTo>
                  <a:lnTo>
                    <a:pt x="166" y="122"/>
                  </a:lnTo>
                  <a:lnTo>
                    <a:pt x="154" y="124"/>
                  </a:lnTo>
                  <a:lnTo>
                    <a:pt x="145" y="126"/>
                  </a:lnTo>
                  <a:lnTo>
                    <a:pt x="131" y="129"/>
                  </a:lnTo>
                  <a:lnTo>
                    <a:pt x="119" y="131"/>
                  </a:lnTo>
                  <a:lnTo>
                    <a:pt x="105" y="138"/>
                  </a:lnTo>
                  <a:lnTo>
                    <a:pt x="90" y="143"/>
                  </a:lnTo>
                  <a:lnTo>
                    <a:pt x="74" y="148"/>
                  </a:lnTo>
                  <a:lnTo>
                    <a:pt x="57" y="157"/>
                  </a:lnTo>
                  <a:lnTo>
                    <a:pt x="40" y="167"/>
                  </a:lnTo>
                  <a:lnTo>
                    <a:pt x="24" y="179"/>
                  </a:lnTo>
                  <a:lnTo>
                    <a:pt x="0" y="77"/>
                  </a:lnTo>
                  <a:lnTo>
                    <a:pt x="0" y="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solidFill>
                  <a:prstClr val="black"/>
                </a:solidFill>
              </a:endParaRPr>
            </a:p>
          </p:txBody>
        </p:sp>
        <p:sp>
          <p:nvSpPr>
            <p:cNvPr id="29" name="Freeform 28"/>
            <p:cNvSpPr>
              <a:spLocks/>
            </p:cNvSpPr>
            <p:nvPr/>
          </p:nvSpPr>
          <p:spPr bwMode="auto">
            <a:xfrm>
              <a:off x="1029335" y="541655"/>
              <a:ext cx="118745" cy="98425"/>
            </a:xfrm>
            <a:custGeom>
              <a:avLst/>
              <a:gdLst>
                <a:gd name="T0" fmla="*/ 0 w 187"/>
                <a:gd name="T1" fmla="*/ 62 h 155"/>
                <a:gd name="T2" fmla="*/ 2 w 187"/>
                <a:gd name="T3" fmla="*/ 57 h 155"/>
                <a:gd name="T4" fmla="*/ 9 w 187"/>
                <a:gd name="T5" fmla="*/ 52 h 155"/>
                <a:gd name="T6" fmla="*/ 14 w 187"/>
                <a:gd name="T7" fmla="*/ 45 h 155"/>
                <a:gd name="T8" fmla="*/ 21 w 187"/>
                <a:gd name="T9" fmla="*/ 43 h 155"/>
                <a:gd name="T10" fmla="*/ 31 w 187"/>
                <a:gd name="T11" fmla="*/ 36 h 155"/>
                <a:gd name="T12" fmla="*/ 42 w 187"/>
                <a:gd name="T13" fmla="*/ 33 h 155"/>
                <a:gd name="T14" fmla="*/ 52 w 187"/>
                <a:gd name="T15" fmla="*/ 29 h 155"/>
                <a:gd name="T16" fmla="*/ 66 w 187"/>
                <a:gd name="T17" fmla="*/ 21 h 155"/>
                <a:gd name="T18" fmla="*/ 80 w 187"/>
                <a:gd name="T19" fmla="*/ 17 h 155"/>
                <a:gd name="T20" fmla="*/ 97 w 187"/>
                <a:gd name="T21" fmla="*/ 12 h 155"/>
                <a:gd name="T22" fmla="*/ 114 w 187"/>
                <a:gd name="T23" fmla="*/ 5 h 155"/>
                <a:gd name="T24" fmla="*/ 133 w 187"/>
                <a:gd name="T25" fmla="*/ 5 h 155"/>
                <a:gd name="T26" fmla="*/ 140 w 187"/>
                <a:gd name="T27" fmla="*/ 2 h 155"/>
                <a:gd name="T28" fmla="*/ 152 w 187"/>
                <a:gd name="T29" fmla="*/ 0 h 155"/>
                <a:gd name="T30" fmla="*/ 164 w 187"/>
                <a:gd name="T31" fmla="*/ 0 h 155"/>
                <a:gd name="T32" fmla="*/ 173 w 187"/>
                <a:gd name="T33" fmla="*/ 0 h 155"/>
                <a:gd name="T34" fmla="*/ 187 w 187"/>
                <a:gd name="T35" fmla="*/ 109 h 155"/>
                <a:gd name="T36" fmla="*/ 180 w 187"/>
                <a:gd name="T37" fmla="*/ 109 h 155"/>
                <a:gd name="T38" fmla="*/ 171 w 187"/>
                <a:gd name="T39" fmla="*/ 109 h 155"/>
                <a:gd name="T40" fmla="*/ 161 w 187"/>
                <a:gd name="T41" fmla="*/ 109 h 155"/>
                <a:gd name="T42" fmla="*/ 152 w 187"/>
                <a:gd name="T43" fmla="*/ 109 h 155"/>
                <a:gd name="T44" fmla="*/ 140 w 187"/>
                <a:gd name="T45" fmla="*/ 109 h 155"/>
                <a:gd name="T46" fmla="*/ 133 w 187"/>
                <a:gd name="T47" fmla="*/ 114 h 155"/>
                <a:gd name="T48" fmla="*/ 116 w 187"/>
                <a:gd name="T49" fmla="*/ 114 h 155"/>
                <a:gd name="T50" fmla="*/ 104 w 187"/>
                <a:gd name="T51" fmla="*/ 117 h 155"/>
                <a:gd name="T52" fmla="*/ 90 w 187"/>
                <a:gd name="T53" fmla="*/ 121 h 155"/>
                <a:gd name="T54" fmla="*/ 76 w 187"/>
                <a:gd name="T55" fmla="*/ 126 h 155"/>
                <a:gd name="T56" fmla="*/ 61 w 187"/>
                <a:gd name="T57" fmla="*/ 131 h 155"/>
                <a:gd name="T58" fmla="*/ 45 w 187"/>
                <a:gd name="T59" fmla="*/ 138 h 155"/>
                <a:gd name="T60" fmla="*/ 31 w 187"/>
                <a:gd name="T61" fmla="*/ 143 h 155"/>
                <a:gd name="T62" fmla="*/ 16 w 187"/>
                <a:gd name="T63" fmla="*/ 155 h 155"/>
                <a:gd name="T64" fmla="*/ 0 w 187"/>
                <a:gd name="T65" fmla="*/ 62 h 155"/>
                <a:gd name="T66" fmla="*/ 0 w 187"/>
                <a:gd name="T67" fmla="*/ 6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7" h="155">
                  <a:moveTo>
                    <a:pt x="0" y="62"/>
                  </a:moveTo>
                  <a:lnTo>
                    <a:pt x="2" y="57"/>
                  </a:lnTo>
                  <a:lnTo>
                    <a:pt x="9" y="52"/>
                  </a:lnTo>
                  <a:lnTo>
                    <a:pt x="14" y="45"/>
                  </a:lnTo>
                  <a:lnTo>
                    <a:pt x="21" y="43"/>
                  </a:lnTo>
                  <a:lnTo>
                    <a:pt x="31" y="36"/>
                  </a:lnTo>
                  <a:lnTo>
                    <a:pt x="42" y="33"/>
                  </a:lnTo>
                  <a:lnTo>
                    <a:pt x="52" y="29"/>
                  </a:lnTo>
                  <a:lnTo>
                    <a:pt x="66" y="21"/>
                  </a:lnTo>
                  <a:lnTo>
                    <a:pt x="80" y="17"/>
                  </a:lnTo>
                  <a:lnTo>
                    <a:pt x="97" y="12"/>
                  </a:lnTo>
                  <a:lnTo>
                    <a:pt x="114" y="5"/>
                  </a:lnTo>
                  <a:lnTo>
                    <a:pt x="133" y="5"/>
                  </a:lnTo>
                  <a:lnTo>
                    <a:pt x="140" y="2"/>
                  </a:lnTo>
                  <a:lnTo>
                    <a:pt x="152" y="0"/>
                  </a:lnTo>
                  <a:lnTo>
                    <a:pt x="164" y="0"/>
                  </a:lnTo>
                  <a:lnTo>
                    <a:pt x="173" y="0"/>
                  </a:lnTo>
                  <a:lnTo>
                    <a:pt x="187" y="109"/>
                  </a:lnTo>
                  <a:lnTo>
                    <a:pt x="180" y="109"/>
                  </a:lnTo>
                  <a:lnTo>
                    <a:pt x="171" y="109"/>
                  </a:lnTo>
                  <a:lnTo>
                    <a:pt x="161" y="109"/>
                  </a:lnTo>
                  <a:lnTo>
                    <a:pt x="152" y="109"/>
                  </a:lnTo>
                  <a:lnTo>
                    <a:pt x="140" y="109"/>
                  </a:lnTo>
                  <a:lnTo>
                    <a:pt x="133" y="114"/>
                  </a:lnTo>
                  <a:lnTo>
                    <a:pt x="116" y="114"/>
                  </a:lnTo>
                  <a:lnTo>
                    <a:pt x="104" y="117"/>
                  </a:lnTo>
                  <a:lnTo>
                    <a:pt x="90" y="121"/>
                  </a:lnTo>
                  <a:lnTo>
                    <a:pt x="76" y="126"/>
                  </a:lnTo>
                  <a:lnTo>
                    <a:pt x="61" y="131"/>
                  </a:lnTo>
                  <a:lnTo>
                    <a:pt x="45" y="138"/>
                  </a:lnTo>
                  <a:lnTo>
                    <a:pt x="31" y="143"/>
                  </a:lnTo>
                  <a:lnTo>
                    <a:pt x="16" y="155"/>
                  </a:lnTo>
                  <a:lnTo>
                    <a:pt x="0" y="62"/>
                  </a:lnTo>
                  <a:lnTo>
                    <a:pt x="0"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solidFill>
                  <a:prstClr val="black"/>
                </a:solidFill>
              </a:endParaRPr>
            </a:p>
          </p:txBody>
        </p:sp>
        <p:sp>
          <p:nvSpPr>
            <p:cNvPr id="30" name="Freeform 29"/>
            <p:cNvSpPr>
              <a:spLocks/>
            </p:cNvSpPr>
            <p:nvPr/>
          </p:nvSpPr>
          <p:spPr bwMode="auto">
            <a:xfrm>
              <a:off x="1047115" y="656590"/>
              <a:ext cx="102870" cy="86995"/>
            </a:xfrm>
            <a:custGeom>
              <a:avLst/>
              <a:gdLst>
                <a:gd name="T0" fmla="*/ 0 w 162"/>
                <a:gd name="T1" fmla="*/ 47 h 137"/>
                <a:gd name="T2" fmla="*/ 0 w 162"/>
                <a:gd name="T3" fmla="*/ 42 h 137"/>
                <a:gd name="T4" fmla="*/ 7 w 162"/>
                <a:gd name="T5" fmla="*/ 40 h 137"/>
                <a:gd name="T6" fmla="*/ 17 w 162"/>
                <a:gd name="T7" fmla="*/ 33 h 137"/>
                <a:gd name="T8" fmla="*/ 33 w 162"/>
                <a:gd name="T9" fmla="*/ 26 h 137"/>
                <a:gd name="T10" fmla="*/ 41 w 162"/>
                <a:gd name="T11" fmla="*/ 19 h 137"/>
                <a:gd name="T12" fmla="*/ 55 w 162"/>
                <a:gd name="T13" fmla="*/ 16 h 137"/>
                <a:gd name="T14" fmla="*/ 64 w 162"/>
                <a:gd name="T15" fmla="*/ 9 h 137"/>
                <a:gd name="T16" fmla="*/ 81 w 162"/>
                <a:gd name="T17" fmla="*/ 9 h 137"/>
                <a:gd name="T18" fmla="*/ 98 w 162"/>
                <a:gd name="T19" fmla="*/ 2 h 137"/>
                <a:gd name="T20" fmla="*/ 117 w 162"/>
                <a:gd name="T21" fmla="*/ 2 h 137"/>
                <a:gd name="T22" fmla="*/ 126 w 162"/>
                <a:gd name="T23" fmla="*/ 0 h 137"/>
                <a:gd name="T24" fmla="*/ 138 w 162"/>
                <a:gd name="T25" fmla="*/ 0 h 137"/>
                <a:gd name="T26" fmla="*/ 147 w 162"/>
                <a:gd name="T27" fmla="*/ 0 h 137"/>
                <a:gd name="T28" fmla="*/ 162 w 162"/>
                <a:gd name="T29" fmla="*/ 0 h 137"/>
                <a:gd name="T30" fmla="*/ 162 w 162"/>
                <a:gd name="T31" fmla="*/ 111 h 137"/>
                <a:gd name="T32" fmla="*/ 157 w 162"/>
                <a:gd name="T33" fmla="*/ 109 h 137"/>
                <a:gd name="T34" fmla="*/ 150 w 162"/>
                <a:gd name="T35" fmla="*/ 109 h 137"/>
                <a:gd name="T36" fmla="*/ 138 w 162"/>
                <a:gd name="T37" fmla="*/ 107 h 137"/>
                <a:gd name="T38" fmla="*/ 121 w 162"/>
                <a:gd name="T39" fmla="*/ 109 h 137"/>
                <a:gd name="T40" fmla="*/ 109 w 162"/>
                <a:gd name="T41" fmla="*/ 109 h 137"/>
                <a:gd name="T42" fmla="*/ 98 w 162"/>
                <a:gd name="T43" fmla="*/ 111 h 137"/>
                <a:gd name="T44" fmla="*/ 86 w 162"/>
                <a:gd name="T45" fmla="*/ 114 h 137"/>
                <a:gd name="T46" fmla="*/ 71 w 162"/>
                <a:gd name="T47" fmla="*/ 116 h 137"/>
                <a:gd name="T48" fmla="*/ 57 w 162"/>
                <a:gd name="T49" fmla="*/ 118 h 137"/>
                <a:gd name="T50" fmla="*/ 43 w 162"/>
                <a:gd name="T51" fmla="*/ 123 h 137"/>
                <a:gd name="T52" fmla="*/ 26 w 162"/>
                <a:gd name="T53" fmla="*/ 130 h 137"/>
                <a:gd name="T54" fmla="*/ 10 w 162"/>
                <a:gd name="T55" fmla="*/ 137 h 137"/>
                <a:gd name="T56" fmla="*/ 0 w 162"/>
                <a:gd name="T57" fmla="*/ 47 h 137"/>
                <a:gd name="T58" fmla="*/ 0 w 162"/>
                <a:gd name="T59" fmla="*/ 4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137">
                  <a:moveTo>
                    <a:pt x="0" y="47"/>
                  </a:moveTo>
                  <a:lnTo>
                    <a:pt x="0" y="42"/>
                  </a:lnTo>
                  <a:lnTo>
                    <a:pt x="7" y="40"/>
                  </a:lnTo>
                  <a:lnTo>
                    <a:pt x="17" y="33"/>
                  </a:lnTo>
                  <a:lnTo>
                    <a:pt x="33" y="26"/>
                  </a:lnTo>
                  <a:lnTo>
                    <a:pt x="41" y="19"/>
                  </a:lnTo>
                  <a:lnTo>
                    <a:pt x="55" y="16"/>
                  </a:lnTo>
                  <a:lnTo>
                    <a:pt x="64" y="9"/>
                  </a:lnTo>
                  <a:lnTo>
                    <a:pt x="81" y="9"/>
                  </a:lnTo>
                  <a:lnTo>
                    <a:pt x="98" y="2"/>
                  </a:lnTo>
                  <a:lnTo>
                    <a:pt x="117" y="2"/>
                  </a:lnTo>
                  <a:lnTo>
                    <a:pt x="126" y="0"/>
                  </a:lnTo>
                  <a:lnTo>
                    <a:pt x="138" y="0"/>
                  </a:lnTo>
                  <a:lnTo>
                    <a:pt x="147" y="0"/>
                  </a:lnTo>
                  <a:lnTo>
                    <a:pt x="162" y="0"/>
                  </a:lnTo>
                  <a:lnTo>
                    <a:pt x="162" y="111"/>
                  </a:lnTo>
                  <a:lnTo>
                    <a:pt x="157" y="109"/>
                  </a:lnTo>
                  <a:lnTo>
                    <a:pt x="150" y="109"/>
                  </a:lnTo>
                  <a:lnTo>
                    <a:pt x="138" y="107"/>
                  </a:lnTo>
                  <a:lnTo>
                    <a:pt x="121" y="109"/>
                  </a:lnTo>
                  <a:lnTo>
                    <a:pt x="109" y="109"/>
                  </a:lnTo>
                  <a:lnTo>
                    <a:pt x="98" y="111"/>
                  </a:lnTo>
                  <a:lnTo>
                    <a:pt x="86" y="114"/>
                  </a:lnTo>
                  <a:lnTo>
                    <a:pt x="71" y="116"/>
                  </a:lnTo>
                  <a:lnTo>
                    <a:pt x="57" y="118"/>
                  </a:lnTo>
                  <a:lnTo>
                    <a:pt x="43" y="123"/>
                  </a:lnTo>
                  <a:lnTo>
                    <a:pt x="26" y="130"/>
                  </a:lnTo>
                  <a:lnTo>
                    <a:pt x="10" y="137"/>
                  </a:lnTo>
                  <a:lnTo>
                    <a:pt x="0" y="47"/>
                  </a:lnTo>
                  <a:lnTo>
                    <a:pt x="0"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solidFill>
                  <a:prstClr val="black"/>
                </a:solidFill>
              </a:endParaRPr>
            </a:p>
          </p:txBody>
        </p:sp>
        <p:sp>
          <p:nvSpPr>
            <p:cNvPr id="31" name="Freeform 30"/>
            <p:cNvSpPr>
              <a:spLocks/>
            </p:cNvSpPr>
            <p:nvPr/>
          </p:nvSpPr>
          <p:spPr bwMode="auto">
            <a:xfrm>
              <a:off x="1053465" y="770890"/>
              <a:ext cx="97790" cy="67945"/>
            </a:xfrm>
            <a:custGeom>
              <a:avLst/>
              <a:gdLst>
                <a:gd name="T0" fmla="*/ 0 w 154"/>
                <a:gd name="T1" fmla="*/ 17 h 107"/>
                <a:gd name="T2" fmla="*/ 0 w 154"/>
                <a:gd name="T3" fmla="*/ 17 h 107"/>
                <a:gd name="T4" fmla="*/ 7 w 154"/>
                <a:gd name="T5" fmla="*/ 15 h 107"/>
                <a:gd name="T6" fmla="*/ 14 w 154"/>
                <a:gd name="T7" fmla="*/ 10 h 107"/>
                <a:gd name="T8" fmla="*/ 31 w 154"/>
                <a:gd name="T9" fmla="*/ 7 h 107"/>
                <a:gd name="T10" fmla="*/ 38 w 154"/>
                <a:gd name="T11" fmla="*/ 7 h 107"/>
                <a:gd name="T12" fmla="*/ 52 w 154"/>
                <a:gd name="T13" fmla="*/ 5 h 107"/>
                <a:gd name="T14" fmla="*/ 61 w 154"/>
                <a:gd name="T15" fmla="*/ 3 h 107"/>
                <a:gd name="T16" fmla="*/ 78 w 154"/>
                <a:gd name="T17" fmla="*/ 3 h 107"/>
                <a:gd name="T18" fmla="*/ 95 w 154"/>
                <a:gd name="T19" fmla="*/ 0 h 107"/>
                <a:gd name="T20" fmla="*/ 111 w 154"/>
                <a:gd name="T21" fmla="*/ 0 h 107"/>
                <a:gd name="T22" fmla="*/ 121 w 154"/>
                <a:gd name="T23" fmla="*/ 0 h 107"/>
                <a:gd name="T24" fmla="*/ 130 w 154"/>
                <a:gd name="T25" fmla="*/ 0 h 107"/>
                <a:gd name="T26" fmla="*/ 142 w 154"/>
                <a:gd name="T27" fmla="*/ 0 h 107"/>
                <a:gd name="T28" fmla="*/ 154 w 154"/>
                <a:gd name="T29" fmla="*/ 0 h 107"/>
                <a:gd name="T30" fmla="*/ 154 w 154"/>
                <a:gd name="T31" fmla="*/ 102 h 107"/>
                <a:gd name="T32" fmla="*/ 152 w 154"/>
                <a:gd name="T33" fmla="*/ 100 h 107"/>
                <a:gd name="T34" fmla="*/ 142 w 154"/>
                <a:gd name="T35" fmla="*/ 100 h 107"/>
                <a:gd name="T36" fmla="*/ 133 w 154"/>
                <a:gd name="T37" fmla="*/ 98 h 107"/>
                <a:gd name="T38" fmla="*/ 116 w 154"/>
                <a:gd name="T39" fmla="*/ 98 h 107"/>
                <a:gd name="T40" fmla="*/ 104 w 154"/>
                <a:gd name="T41" fmla="*/ 98 h 107"/>
                <a:gd name="T42" fmla="*/ 95 w 154"/>
                <a:gd name="T43" fmla="*/ 98 h 107"/>
                <a:gd name="T44" fmla="*/ 80 w 154"/>
                <a:gd name="T45" fmla="*/ 98 h 107"/>
                <a:gd name="T46" fmla="*/ 69 w 154"/>
                <a:gd name="T47" fmla="*/ 100 h 107"/>
                <a:gd name="T48" fmla="*/ 52 w 154"/>
                <a:gd name="T49" fmla="*/ 100 h 107"/>
                <a:gd name="T50" fmla="*/ 38 w 154"/>
                <a:gd name="T51" fmla="*/ 102 h 107"/>
                <a:gd name="T52" fmla="*/ 21 w 154"/>
                <a:gd name="T53" fmla="*/ 105 h 107"/>
                <a:gd name="T54" fmla="*/ 4 w 154"/>
                <a:gd name="T55" fmla="*/ 107 h 107"/>
                <a:gd name="T56" fmla="*/ 0 w 154"/>
                <a:gd name="T57" fmla="*/ 17 h 107"/>
                <a:gd name="T58" fmla="*/ 0 w 154"/>
                <a:gd name="T59" fmla="*/ 1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4" h="107">
                  <a:moveTo>
                    <a:pt x="0" y="17"/>
                  </a:moveTo>
                  <a:lnTo>
                    <a:pt x="0" y="17"/>
                  </a:lnTo>
                  <a:lnTo>
                    <a:pt x="7" y="15"/>
                  </a:lnTo>
                  <a:lnTo>
                    <a:pt x="14" y="10"/>
                  </a:lnTo>
                  <a:lnTo>
                    <a:pt x="31" y="7"/>
                  </a:lnTo>
                  <a:lnTo>
                    <a:pt x="38" y="7"/>
                  </a:lnTo>
                  <a:lnTo>
                    <a:pt x="52" y="5"/>
                  </a:lnTo>
                  <a:lnTo>
                    <a:pt x="61" y="3"/>
                  </a:lnTo>
                  <a:lnTo>
                    <a:pt x="78" y="3"/>
                  </a:lnTo>
                  <a:lnTo>
                    <a:pt x="95" y="0"/>
                  </a:lnTo>
                  <a:lnTo>
                    <a:pt x="111" y="0"/>
                  </a:lnTo>
                  <a:lnTo>
                    <a:pt x="121" y="0"/>
                  </a:lnTo>
                  <a:lnTo>
                    <a:pt x="130" y="0"/>
                  </a:lnTo>
                  <a:lnTo>
                    <a:pt x="142" y="0"/>
                  </a:lnTo>
                  <a:lnTo>
                    <a:pt x="154" y="0"/>
                  </a:lnTo>
                  <a:lnTo>
                    <a:pt x="154" y="102"/>
                  </a:lnTo>
                  <a:lnTo>
                    <a:pt x="152" y="100"/>
                  </a:lnTo>
                  <a:lnTo>
                    <a:pt x="142" y="100"/>
                  </a:lnTo>
                  <a:lnTo>
                    <a:pt x="133" y="98"/>
                  </a:lnTo>
                  <a:lnTo>
                    <a:pt x="116" y="98"/>
                  </a:lnTo>
                  <a:lnTo>
                    <a:pt x="104" y="98"/>
                  </a:lnTo>
                  <a:lnTo>
                    <a:pt x="95" y="98"/>
                  </a:lnTo>
                  <a:lnTo>
                    <a:pt x="80" y="98"/>
                  </a:lnTo>
                  <a:lnTo>
                    <a:pt x="69" y="100"/>
                  </a:lnTo>
                  <a:lnTo>
                    <a:pt x="52" y="100"/>
                  </a:lnTo>
                  <a:lnTo>
                    <a:pt x="38" y="102"/>
                  </a:lnTo>
                  <a:lnTo>
                    <a:pt x="21" y="105"/>
                  </a:lnTo>
                  <a:lnTo>
                    <a:pt x="4" y="107"/>
                  </a:lnTo>
                  <a:lnTo>
                    <a:pt x="0" y="17"/>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solidFill>
                  <a:prstClr val="black"/>
                </a:solidFill>
              </a:endParaRPr>
            </a:p>
          </p:txBody>
        </p:sp>
        <p:sp>
          <p:nvSpPr>
            <p:cNvPr id="32" name="Freeform 31"/>
            <p:cNvSpPr>
              <a:spLocks/>
            </p:cNvSpPr>
            <p:nvPr/>
          </p:nvSpPr>
          <p:spPr bwMode="auto">
            <a:xfrm>
              <a:off x="1435100" y="107315"/>
              <a:ext cx="140335" cy="108585"/>
            </a:xfrm>
            <a:custGeom>
              <a:avLst/>
              <a:gdLst>
                <a:gd name="T0" fmla="*/ 0 w 221"/>
                <a:gd name="T1" fmla="*/ 90 h 171"/>
                <a:gd name="T2" fmla="*/ 0 w 221"/>
                <a:gd name="T3" fmla="*/ 85 h 171"/>
                <a:gd name="T4" fmla="*/ 12 w 221"/>
                <a:gd name="T5" fmla="*/ 76 h 171"/>
                <a:gd name="T6" fmla="*/ 16 w 221"/>
                <a:gd name="T7" fmla="*/ 69 h 171"/>
                <a:gd name="T8" fmla="*/ 28 w 221"/>
                <a:gd name="T9" fmla="*/ 64 h 171"/>
                <a:gd name="T10" fmla="*/ 38 w 221"/>
                <a:gd name="T11" fmla="*/ 57 h 171"/>
                <a:gd name="T12" fmla="*/ 50 w 221"/>
                <a:gd name="T13" fmla="*/ 50 h 171"/>
                <a:gd name="T14" fmla="*/ 62 w 221"/>
                <a:gd name="T15" fmla="*/ 40 h 171"/>
                <a:gd name="T16" fmla="*/ 76 w 221"/>
                <a:gd name="T17" fmla="*/ 33 h 171"/>
                <a:gd name="T18" fmla="*/ 90 w 221"/>
                <a:gd name="T19" fmla="*/ 23 h 171"/>
                <a:gd name="T20" fmla="*/ 107 w 221"/>
                <a:gd name="T21" fmla="*/ 19 h 171"/>
                <a:gd name="T22" fmla="*/ 123 w 221"/>
                <a:gd name="T23" fmla="*/ 12 h 171"/>
                <a:gd name="T24" fmla="*/ 140 w 221"/>
                <a:gd name="T25" fmla="*/ 7 h 171"/>
                <a:gd name="T26" fmla="*/ 159 w 221"/>
                <a:gd name="T27" fmla="*/ 0 h 171"/>
                <a:gd name="T28" fmla="*/ 178 w 221"/>
                <a:gd name="T29" fmla="*/ 0 h 171"/>
                <a:gd name="T30" fmla="*/ 221 w 221"/>
                <a:gd name="T31" fmla="*/ 90 h 171"/>
                <a:gd name="T32" fmla="*/ 218 w 221"/>
                <a:gd name="T33" fmla="*/ 90 h 171"/>
                <a:gd name="T34" fmla="*/ 209 w 221"/>
                <a:gd name="T35" fmla="*/ 90 h 171"/>
                <a:gd name="T36" fmla="*/ 199 w 221"/>
                <a:gd name="T37" fmla="*/ 92 h 171"/>
                <a:gd name="T38" fmla="*/ 192 w 221"/>
                <a:gd name="T39" fmla="*/ 97 h 171"/>
                <a:gd name="T40" fmla="*/ 183 w 221"/>
                <a:gd name="T41" fmla="*/ 97 h 171"/>
                <a:gd name="T42" fmla="*/ 173 w 221"/>
                <a:gd name="T43" fmla="*/ 104 h 171"/>
                <a:gd name="T44" fmla="*/ 159 w 221"/>
                <a:gd name="T45" fmla="*/ 107 h 171"/>
                <a:gd name="T46" fmla="*/ 145 w 221"/>
                <a:gd name="T47" fmla="*/ 114 h 171"/>
                <a:gd name="T48" fmla="*/ 131 w 221"/>
                <a:gd name="T49" fmla="*/ 121 h 171"/>
                <a:gd name="T50" fmla="*/ 119 w 221"/>
                <a:gd name="T51" fmla="*/ 128 h 171"/>
                <a:gd name="T52" fmla="*/ 102 w 221"/>
                <a:gd name="T53" fmla="*/ 135 h 171"/>
                <a:gd name="T54" fmla="*/ 85 w 221"/>
                <a:gd name="T55" fmla="*/ 145 h 171"/>
                <a:gd name="T56" fmla="*/ 66 w 221"/>
                <a:gd name="T57" fmla="*/ 157 h 171"/>
                <a:gd name="T58" fmla="*/ 50 w 221"/>
                <a:gd name="T59" fmla="*/ 171 h 171"/>
                <a:gd name="T60" fmla="*/ 0 w 221"/>
                <a:gd name="T61" fmla="*/ 90 h 171"/>
                <a:gd name="T62" fmla="*/ 0 w 221"/>
                <a:gd name="T63" fmla="*/ 9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1" h="171">
                  <a:moveTo>
                    <a:pt x="0" y="90"/>
                  </a:moveTo>
                  <a:lnTo>
                    <a:pt x="0" y="85"/>
                  </a:lnTo>
                  <a:lnTo>
                    <a:pt x="12" y="76"/>
                  </a:lnTo>
                  <a:lnTo>
                    <a:pt x="16" y="69"/>
                  </a:lnTo>
                  <a:lnTo>
                    <a:pt x="28" y="64"/>
                  </a:lnTo>
                  <a:lnTo>
                    <a:pt x="38" y="57"/>
                  </a:lnTo>
                  <a:lnTo>
                    <a:pt x="50" y="50"/>
                  </a:lnTo>
                  <a:lnTo>
                    <a:pt x="62" y="40"/>
                  </a:lnTo>
                  <a:lnTo>
                    <a:pt x="76" y="33"/>
                  </a:lnTo>
                  <a:lnTo>
                    <a:pt x="90" y="23"/>
                  </a:lnTo>
                  <a:lnTo>
                    <a:pt x="107" y="19"/>
                  </a:lnTo>
                  <a:lnTo>
                    <a:pt x="123" y="12"/>
                  </a:lnTo>
                  <a:lnTo>
                    <a:pt x="140" y="7"/>
                  </a:lnTo>
                  <a:lnTo>
                    <a:pt x="159" y="0"/>
                  </a:lnTo>
                  <a:lnTo>
                    <a:pt x="178" y="0"/>
                  </a:lnTo>
                  <a:lnTo>
                    <a:pt x="221" y="90"/>
                  </a:lnTo>
                  <a:lnTo>
                    <a:pt x="218" y="90"/>
                  </a:lnTo>
                  <a:lnTo>
                    <a:pt x="209" y="90"/>
                  </a:lnTo>
                  <a:lnTo>
                    <a:pt x="199" y="92"/>
                  </a:lnTo>
                  <a:lnTo>
                    <a:pt x="192" y="97"/>
                  </a:lnTo>
                  <a:lnTo>
                    <a:pt x="183" y="97"/>
                  </a:lnTo>
                  <a:lnTo>
                    <a:pt x="173" y="104"/>
                  </a:lnTo>
                  <a:lnTo>
                    <a:pt x="159" y="107"/>
                  </a:lnTo>
                  <a:lnTo>
                    <a:pt x="145" y="114"/>
                  </a:lnTo>
                  <a:lnTo>
                    <a:pt x="131" y="121"/>
                  </a:lnTo>
                  <a:lnTo>
                    <a:pt x="119" y="128"/>
                  </a:lnTo>
                  <a:lnTo>
                    <a:pt x="102" y="135"/>
                  </a:lnTo>
                  <a:lnTo>
                    <a:pt x="85" y="145"/>
                  </a:lnTo>
                  <a:lnTo>
                    <a:pt x="66" y="157"/>
                  </a:lnTo>
                  <a:lnTo>
                    <a:pt x="50" y="171"/>
                  </a:lnTo>
                  <a:lnTo>
                    <a:pt x="0" y="90"/>
                  </a:lnTo>
                  <a:lnTo>
                    <a:pt x="0" y="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solidFill>
                  <a:prstClr val="black"/>
                </a:solidFill>
              </a:endParaRPr>
            </a:p>
          </p:txBody>
        </p:sp>
        <p:sp>
          <p:nvSpPr>
            <p:cNvPr id="33" name="Freeform 32"/>
            <p:cNvSpPr>
              <a:spLocks/>
            </p:cNvSpPr>
            <p:nvPr/>
          </p:nvSpPr>
          <p:spPr bwMode="auto">
            <a:xfrm>
              <a:off x="1477010" y="201930"/>
              <a:ext cx="135890" cy="116205"/>
            </a:xfrm>
            <a:custGeom>
              <a:avLst/>
              <a:gdLst>
                <a:gd name="T0" fmla="*/ 0 w 214"/>
                <a:gd name="T1" fmla="*/ 81 h 183"/>
                <a:gd name="T2" fmla="*/ 3 w 214"/>
                <a:gd name="T3" fmla="*/ 79 h 183"/>
                <a:gd name="T4" fmla="*/ 15 w 214"/>
                <a:gd name="T5" fmla="*/ 69 h 183"/>
                <a:gd name="T6" fmla="*/ 19 w 214"/>
                <a:gd name="T7" fmla="*/ 62 h 183"/>
                <a:gd name="T8" fmla="*/ 31 w 214"/>
                <a:gd name="T9" fmla="*/ 57 h 183"/>
                <a:gd name="T10" fmla="*/ 38 w 214"/>
                <a:gd name="T11" fmla="*/ 53 h 183"/>
                <a:gd name="T12" fmla="*/ 53 w 214"/>
                <a:gd name="T13" fmla="*/ 46 h 183"/>
                <a:gd name="T14" fmla="*/ 62 w 214"/>
                <a:gd name="T15" fmla="*/ 38 h 183"/>
                <a:gd name="T16" fmla="*/ 79 w 214"/>
                <a:gd name="T17" fmla="*/ 31 h 183"/>
                <a:gd name="T18" fmla="*/ 93 w 214"/>
                <a:gd name="T19" fmla="*/ 24 h 183"/>
                <a:gd name="T20" fmla="*/ 110 w 214"/>
                <a:gd name="T21" fmla="*/ 19 h 183"/>
                <a:gd name="T22" fmla="*/ 126 w 214"/>
                <a:gd name="T23" fmla="*/ 12 h 183"/>
                <a:gd name="T24" fmla="*/ 143 w 214"/>
                <a:gd name="T25" fmla="*/ 5 h 183"/>
                <a:gd name="T26" fmla="*/ 152 w 214"/>
                <a:gd name="T27" fmla="*/ 5 h 183"/>
                <a:gd name="T28" fmla="*/ 162 w 214"/>
                <a:gd name="T29" fmla="*/ 3 h 183"/>
                <a:gd name="T30" fmla="*/ 174 w 214"/>
                <a:gd name="T31" fmla="*/ 0 h 183"/>
                <a:gd name="T32" fmla="*/ 183 w 214"/>
                <a:gd name="T33" fmla="*/ 0 h 183"/>
                <a:gd name="T34" fmla="*/ 214 w 214"/>
                <a:gd name="T35" fmla="*/ 103 h 183"/>
                <a:gd name="T36" fmla="*/ 209 w 214"/>
                <a:gd name="T37" fmla="*/ 103 h 183"/>
                <a:gd name="T38" fmla="*/ 200 w 214"/>
                <a:gd name="T39" fmla="*/ 105 h 183"/>
                <a:gd name="T40" fmla="*/ 190 w 214"/>
                <a:gd name="T41" fmla="*/ 105 h 183"/>
                <a:gd name="T42" fmla="*/ 183 w 214"/>
                <a:gd name="T43" fmla="*/ 110 h 183"/>
                <a:gd name="T44" fmla="*/ 171 w 214"/>
                <a:gd name="T45" fmla="*/ 110 h 183"/>
                <a:gd name="T46" fmla="*/ 162 w 214"/>
                <a:gd name="T47" fmla="*/ 117 h 183"/>
                <a:gd name="T48" fmla="*/ 148 w 214"/>
                <a:gd name="T49" fmla="*/ 119 h 183"/>
                <a:gd name="T50" fmla="*/ 136 w 214"/>
                <a:gd name="T51" fmla="*/ 126 h 183"/>
                <a:gd name="T52" fmla="*/ 119 w 214"/>
                <a:gd name="T53" fmla="*/ 131 h 183"/>
                <a:gd name="T54" fmla="*/ 105 w 214"/>
                <a:gd name="T55" fmla="*/ 141 h 183"/>
                <a:gd name="T56" fmla="*/ 88 w 214"/>
                <a:gd name="T57" fmla="*/ 148 h 183"/>
                <a:gd name="T58" fmla="*/ 72 w 214"/>
                <a:gd name="T59" fmla="*/ 160 h 183"/>
                <a:gd name="T60" fmla="*/ 53 w 214"/>
                <a:gd name="T61" fmla="*/ 169 h 183"/>
                <a:gd name="T62" fmla="*/ 36 w 214"/>
                <a:gd name="T63" fmla="*/ 183 h 183"/>
                <a:gd name="T64" fmla="*/ 0 w 214"/>
                <a:gd name="T65" fmla="*/ 81 h 183"/>
                <a:gd name="T66" fmla="*/ 0 w 214"/>
                <a:gd name="T67" fmla="*/ 8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4" h="183">
                  <a:moveTo>
                    <a:pt x="0" y="81"/>
                  </a:moveTo>
                  <a:lnTo>
                    <a:pt x="3" y="79"/>
                  </a:lnTo>
                  <a:lnTo>
                    <a:pt x="15" y="69"/>
                  </a:lnTo>
                  <a:lnTo>
                    <a:pt x="19" y="62"/>
                  </a:lnTo>
                  <a:lnTo>
                    <a:pt x="31" y="57"/>
                  </a:lnTo>
                  <a:lnTo>
                    <a:pt x="38" y="53"/>
                  </a:lnTo>
                  <a:lnTo>
                    <a:pt x="53" y="46"/>
                  </a:lnTo>
                  <a:lnTo>
                    <a:pt x="62" y="38"/>
                  </a:lnTo>
                  <a:lnTo>
                    <a:pt x="79" y="31"/>
                  </a:lnTo>
                  <a:lnTo>
                    <a:pt x="93" y="24"/>
                  </a:lnTo>
                  <a:lnTo>
                    <a:pt x="110" y="19"/>
                  </a:lnTo>
                  <a:lnTo>
                    <a:pt x="126" y="12"/>
                  </a:lnTo>
                  <a:lnTo>
                    <a:pt x="143" y="5"/>
                  </a:lnTo>
                  <a:lnTo>
                    <a:pt x="152" y="5"/>
                  </a:lnTo>
                  <a:lnTo>
                    <a:pt x="162" y="3"/>
                  </a:lnTo>
                  <a:lnTo>
                    <a:pt x="174" y="0"/>
                  </a:lnTo>
                  <a:lnTo>
                    <a:pt x="183" y="0"/>
                  </a:lnTo>
                  <a:lnTo>
                    <a:pt x="214" y="103"/>
                  </a:lnTo>
                  <a:lnTo>
                    <a:pt x="209" y="103"/>
                  </a:lnTo>
                  <a:lnTo>
                    <a:pt x="200" y="105"/>
                  </a:lnTo>
                  <a:lnTo>
                    <a:pt x="190" y="105"/>
                  </a:lnTo>
                  <a:lnTo>
                    <a:pt x="183" y="110"/>
                  </a:lnTo>
                  <a:lnTo>
                    <a:pt x="171" y="110"/>
                  </a:lnTo>
                  <a:lnTo>
                    <a:pt x="162" y="117"/>
                  </a:lnTo>
                  <a:lnTo>
                    <a:pt x="148" y="119"/>
                  </a:lnTo>
                  <a:lnTo>
                    <a:pt x="136" y="126"/>
                  </a:lnTo>
                  <a:lnTo>
                    <a:pt x="119" y="131"/>
                  </a:lnTo>
                  <a:lnTo>
                    <a:pt x="105" y="141"/>
                  </a:lnTo>
                  <a:lnTo>
                    <a:pt x="88" y="148"/>
                  </a:lnTo>
                  <a:lnTo>
                    <a:pt x="72" y="160"/>
                  </a:lnTo>
                  <a:lnTo>
                    <a:pt x="53" y="169"/>
                  </a:lnTo>
                  <a:lnTo>
                    <a:pt x="36" y="183"/>
                  </a:lnTo>
                  <a:lnTo>
                    <a:pt x="0" y="81"/>
                  </a:lnTo>
                  <a:lnTo>
                    <a:pt x="0" y="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solidFill>
                  <a:prstClr val="black"/>
                </a:solidFill>
              </a:endParaRPr>
            </a:p>
          </p:txBody>
        </p:sp>
        <p:sp>
          <p:nvSpPr>
            <p:cNvPr id="34" name="Freeform 33"/>
            <p:cNvSpPr>
              <a:spLocks/>
            </p:cNvSpPr>
            <p:nvPr/>
          </p:nvSpPr>
          <p:spPr bwMode="auto">
            <a:xfrm>
              <a:off x="1515110" y="315595"/>
              <a:ext cx="123825" cy="106680"/>
            </a:xfrm>
            <a:custGeom>
              <a:avLst/>
              <a:gdLst>
                <a:gd name="T0" fmla="*/ 0 w 195"/>
                <a:gd name="T1" fmla="*/ 69 h 168"/>
                <a:gd name="T2" fmla="*/ 2 w 195"/>
                <a:gd name="T3" fmla="*/ 66 h 168"/>
                <a:gd name="T4" fmla="*/ 12 w 195"/>
                <a:gd name="T5" fmla="*/ 59 h 168"/>
                <a:gd name="T6" fmla="*/ 19 w 195"/>
                <a:gd name="T7" fmla="*/ 52 h 168"/>
                <a:gd name="T8" fmla="*/ 28 w 195"/>
                <a:gd name="T9" fmla="*/ 47 h 168"/>
                <a:gd name="T10" fmla="*/ 40 w 195"/>
                <a:gd name="T11" fmla="*/ 42 h 168"/>
                <a:gd name="T12" fmla="*/ 52 w 195"/>
                <a:gd name="T13" fmla="*/ 38 h 168"/>
                <a:gd name="T14" fmla="*/ 64 w 195"/>
                <a:gd name="T15" fmla="*/ 31 h 168"/>
                <a:gd name="T16" fmla="*/ 78 w 195"/>
                <a:gd name="T17" fmla="*/ 26 h 168"/>
                <a:gd name="T18" fmla="*/ 92 w 195"/>
                <a:gd name="T19" fmla="*/ 21 h 168"/>
                <a:gd name="T20" fmla="*/ 107 w 195"/>
                <a:gd name="T21" fmla="*/ 14 h 168"/>
                <a:gd name="T22" fmla="*/ 123 w 195"/>
                <a:gd name="T23" fmla="*/ 9 h 168"/>
                <a:gd name="T24" fmla="*/ 140 w 195"/>
                <a:gd name="T25" fmla="*/ 4 h 168"/>
                <a:gd name="T26" fmla="*/ 157 w 195"/>
                <a:gd name="T27" fmla="*/ 0 h 168"/>
                <a:gd name="T28" fmla="*/ 176 w 195"/>
                <a:gd name="T29" fmla="*/ 0 h 168"/>
                <a:gd name="T30" fmla="*/ 195 w 195"/>
                <a:gd name="T31" fmla="*/ 118 h 168"/>
                <a:gd name="T32" fmla="*/ 188 w 195"/>
                <a:gd name="T33" fmla="*/ 116 h 168"/>
                <a:gd name="T34" fmla="*/ 180 w 195"/>
                <a:gd name="T35" fmla="*/ 118 h 168"/>
                <a:gd name="T36" fmla="*/ 171 w 195"/>
                <a:gd name="T37" fmla="*/ 118 h 168"/>
                <a:gd name="T38" fmla="*/ 164 w 195"/>
                <a:gd name="T39" fmla="*/ 118 h 168"/>
                <a:gd name="T40" fmla="*/ 152 w 195"/>
                <a:gd name="T41" fmla="*/ 118 h 168"/>
                <a:gd name="T42" fmla="*/ 142 w 195"/>
                <a:gd name="T43" fmla="*/ 123 h 168"/>
                <a:gd name="T44" fmla="*/ 128 w 195"/>
                <a:gd name="T45" fmla="*/ 123 h 168"/>
                <a:gd name="T46" fmla="*/ 116 w 195"/>
                <a:gd name="T47" fmla="*/ 126 h 168"/>
                <a:gd name="T48" fmla="*/ 100 w 195"/>
                <a:gd name="T49" fmla="*/ 133 h 168"/>
                <a:gd name="T50" fmla="*/ 85 w 195"/>
                <a:gd name="T51" fmla="*/ 137 h 168"/>
                <a:gd name="T52" fmla="*/ 69 w 195"/>
                <a:gd name="T53" fmla="*/ 142 h 168"/>
                <a:gd name="T54" fmla="*/ 52 w 195"/>
                <a:gd name="T55" fmla="*/ 149 h 168"/>
                <a:gd name="T56" fmla="*/ 35 w 195"/>
                <a:gd name="T57" fmla="*/ 156 h 168"/>
                <a:gd name="T58" fmla="*/ 19 w 195"/>
                <a:gd name="T59" fmla="*/ 168 h 168"/>
                <a:gd name="T60" fmla="*/ 0 w 195"/>
                <a:gd name="T61" fmla="*/ 69 h 168"/>
                <a:gd name="T62" fmla="*/ 0 w 195"/>
                <a:gd name="T63" fmla="*/ 69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5" h="168">
                  <a:moveTo>
                    <a:pt x="0" y="69"/>
                  </a:moveTo>
                  <a:lnTo>
                    <a:pt x="2" y="66"/>
                  </a:lnTo>
                  <a:lnTo>
                    <a:pt x="12" y="59"/>
                  </a:lnTo>
                  <a:lnTo>
                    <a:pt x="19" y="52"/>
                  </a:lnTo>
                  <a:lnTo>
                    <a:pt x="28" y="47"/>
                  </a:lnTo>
                  <a:lnTo>
                    <a:pt x="40" y="42"/>
                  </a:lnTo>
                  <a:lnTo>
                    <a:pt x="52" y="38"/>
                  </a:lnTo>
                  <a:lnTo>
                    <a:pt x="64" y="31"/>
                  </a:lnTo>
                  <a:lnTo>
                    <a:pt x="78" y="26"/>
                  </a:lnTo>
                  <a:lnTo>
                    <a:pt x="92" y="21"/>
                  </a:lnTo>
                  <a:lnTo>
                    <a:pt x="107" y="14"/>
                  </a:lnTo>
                  <a:lnTo>
                    <a:pt x="123" y="9"/>
                  </a:lnTo>
                  <a:lnTo>
                    <a:pt x="140" y="4"/>
                  </a:lnTo>
                  <a:lnTo>
                    <a:pt x="157" y="0"/>
                  </a:lnTo>
                  <a:lnTo>
                    <a:pt x="176" y="0"/>
                  </a:lnTo>
                  <a:lnTo>
                    <a:pt x="195" y="118"/>
                  </a:lnTo>
                  <a:lnTo>
                    <a:pt x="188" y="116"/>
                  </a:lnTo>
                  <a:lnTo>
                    <a:pt x="180" y="118"/>
                  </a:lnTo>
                  <a:lnTo>
                    <a:pt x="171" y="118"/>
                  </a:lnTo>
                  <a:lnTo>
                    <a:pt x="164" y="118"/>
                  </a:lnTo>
                  <a:lnTo>
                    <a:pt x="152" y="118"/>
                  </a:lnTo>
                  <a:lnTo>
                    <a:pt x="142" y="123"/>
                  </a:lnTo>
                  <a:lnTo>
                    <a:pt x="128" y="123"/>
                  </a:lnTo>
                  <a:lnTo>
                    <a:pt x="116" y="126"/>
                  </a:lnTo>
                  <a:lnTo>
                    <a:pt x="100" y="133"/>
                  </a:lnTo>
                  <a:lnTo>
                    <a:pt x="85" y="137"/>
                  </a:lnTo>
                  <a:lnTo>
                    <a:pt x="69" y="142"/>
                  </a:lnTo>
                  <a:lnTo>
                    <a:pt x="52" y="149"/>
                  </a:lnTo>
                  <a:lnTo>
                    <a:pt x="35" y="156"/>
                  </a:lnTo>
                  <a:lnTo>
                    <a:pt x="19" y="168"/>
                  </a:lnTo>
                  <a:lnTo>
                    <a:pt x="0" y="69"/>
                  </a:lnTo>
                  <a:lnTo>
                    <a:pt x="0"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solidFill>
                  <a:prstClr val="black"/>
                </a:solidFill>
              </a:endParaRPr>
            </a:p>
          </p:txBody>
        </p:sp>
        <p:sp>
          <p:nvSpPr>
            <p:cNvPr id="35" name="Freeform 34"/>
            <p:cNvSpPr>
              <a:spLocks/>
            </p:cNvSpPr>
            <p:nvPr/>
          </p:nvSpPr>
          <p:spPr bwMode="auto">
            <a:xfrm>
              <a:off x="1534795" y="441960"/>
              <a:ext cx="114300" cy="93980"/>
            </a:xfrm>
            <a:custGeom>
              <a:avLst/>
              <a:gdLst>
                <a:gd name="T0" fmla="*/ 0 w 180"/>
                <a:gd name="T1" fmla="*/ 50 h 148"/>
                <a:gd name="T2" fmla="*/ 2 w 180"/>
                <a:gd name="T3" fmla="*/ 48 h 148"/>
                <a:gd name="T4" fmla="*/ 9 w 180"/>
                <a:gd name="T5" fmla="*/ 41 h 148"/>
                <a:gd name="T6" fmla="*/ 14 w 180"/>
                <a:gd name="T7" fmla="*/ 36 h 148"/>
                <a:gd name="T8" fmla="*/ 21 w 180"/>
                <a:gd name="T9" fmla="*/ 31 h 148"/>
                <a:gd name="T10" fmla="*/ 31 w 180"/>
                <a:gd name="T11" fmla="*/ 29 h 148"/>
                <a:gd name="T12" fmla="*/ 42 w 180"/>
                <a:gd name="T13" fmla="*/ 24 h 148"/>
                <a:gd name="T14" fmla="*/ 52 w 180"/>
                <a:gd name="T15" fmla="*/ 19 h 148"/>
                <a:gd name="T16" fmla="*/ 66 w 180"/>
                <a:gd name="T17" fmla="*/ 17 h 148"/>
                <a:gd name="T18" fmla="*/ 80 w 180"/>
                <a:gd name="T19" fmla="*/ 10 h 148"/>
                <a:gd name="T20" fmla="*/ 97 w 180"/>
                <a:gd name="T21" fmla="*/ 7 h 148"/>
                <a:gd name="T22" fmla="*/ 114 w 180"/>
                <a:gd name="T23" fmla="*/ 3 h 148"/>
                <a:gd name="T24" fmla="*/ 133 w 180"/>
                <a:gd name="T25" fmla="*/ 0 h 148"/>
                <a:gd name="T26" fmla="*/ 142 w 180"/>
                <a:gd name="T27" fmla="*/ 0 h 148"/>
                <a:gd name="T28" fmla="*/ 152 w 180"/>
                <a:gd name="T29" fmla="*/ 0 h 148"/>
                <a:gd name="T30" fmla="*/ 164 w 180"/>
                <a:gd name="T31" fmla="*/ 0 h 148"/>
                <a:gd name="T32" fmla="*/ 173 w 180"/>
                <a:gd name="T33" fmla="*/ 0 h 148"/>
                <a:gd name="T34" fmla="*/ 180 w 180"/>
                <a:gd name="T35" fmla="*/ 110 h 148"/>
                <a:gd name="T36" fmla="*/ 173 w 180"/>
                <a:gd name="T37" fmla="*/ 107 h 148"/>
                <a:gd name="T38" fmla="*/ 164 w 180"/>
                <a:gd name="T39" fmla="*/ 107 h 148"/>
                <a:gd name="T40" fmla="*/ 154 w 180"/>
                <a:gd name="T41" fmla="*/ 107 h 148"/>
                <a:gd name="T42" fmla="*/ 147 w 180"/>
                <a:gd name="T43" fmla="*/ 107 h 148"/>
                <a:gd name="T44" fmla="*/ 135 w 180"/>
                <a:gd name="T45" fmla="*/ 110 h 148"/>
                <a:gd name="T46" fmla="*/ 126 w 180"/>
                <a:gd name="T47" fmla="*/ 112 h 148"/>
                <a:gd name="T48" fmla="*/ 111 w 180"/>
                <a:gd name="T49" fmla="*/ 112 h 148"/>
                <a:gd name="T50" fmla="*/ 99 w 180"/>
                <a:gd name="T51" fmla="*/ 114 h 148"/>
                <a:gd name="T52" fmla="*/ 85 w 180"/>
                <a:gd name="T53" fmla="*/ 117 h 148"/>
                <a:gd name="T54" fmla="*/ 71 w 180"/>
                <a:gd name="T55" fmla="*/ 121 h 148"/>
                <a:gd name="T56" fmla="*/ 57 w 180"/>
                <a:gd name="T57" fmla="*/ 126 h 148"/>
                <a:gd name="T58" fmla="*/ 42 w 180"/>
                <a:gd name="T59" fmla="*/ 131 h 148"/>
                <a:gd name="T60" fmla="*/ 28 w 180"/>
                <a:gd name="T61" fmla="*/ 138 h 148"/>
                <a:gd name="T62" fmla="*/ 14 w 180"/>
                <a:gd name="T63" fmla="*/ 148 h 148"/>
                <a:gd name="T64" fmla="*/ 0 w 180"/>
                <a:gd name="T65" fmla="*/ 50 h 148"/>
                <a:gd name="T66" fmla="*/ 0 w 180"/>
                <a:gd name="T67" fmla="*/ 5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0" h="148">
                  <a:moveTo>
                    <a:pt x="0" y="50"/>
                  </a:moveTo>
                  <a:lnTo>
                    <a:pt x="2" y="48"/>
                  </a:lnTo>
                  <a:lnTo>
                    <a:pt x="9" y="41"/>
                  </a:lnTo>
                  <a:lnTo>
                    <a:pt x="14" y="36"/>
                  </a:lnTo>
                  <a:lnTo>
                    <a:pt x="21" y="31"/>
                  </a:lnTo>
                  <a:lnTo>
                    <a:pt x="31" y="29"/>
                  </a:lnTo>
                  <a:lnTo>
                    <a:pt x="42" y="24"/>
                  </a:lnTo>
                  <a:lnTo>
                    <a:pt x="52" y="19"/>
                  </a:lnTo>
                  <a:lnTo>
                    <a:pt x="66" y="17"/>
                  </a:lnTo>
                  <a:lnTo>
                    <a:pt x="80" y="10"/>
                  </a:lnTo>
                  <a:lnTo>
                    <a:pt x="97" y="7"/>
                  </a:lnTo>
                  <a:lnTo>
                    <a:pt x="114" y="3"/>
                  </a:lnTo>
                  <a:lnTo>
                    <a:pt x="133" y="0"/>
                  </a:lnTo>
                  <a:lnTo>
                    <a:pt x="142" y="0"/>
                  </a:lnTo>
                  <a:lnTo>
                    <a:pt x="152" y="0"/>
                  </a:lnTo>
                  <a:lnTo>
                    <a:pt x="164" y="0"/>
                  </a:lnTo>
                  <a:lnTo>
                    <a:pt x="173" y="0"/>
                  </a:lnTo>
                  <a:lnTo>
                    <a:pt x="180" y="110"/>
                  </a:lnTo>
                  <a:lnTo>
                    <a:pt x="173" y="107"/>
                  </a:lnTo>
                  <a:lnTo>
                    <a:pt x="164" y="107"/>
                  </a:lnTo>
                  <a:lnTo>
                    <a:pt x="154" y="107"/>
                  </a:lnTo>
                  <a:lnTo>
                    <a:pt x="147" y="107"/>
                  </a:lnTo>
                  <a:lnTo>
                    <a:pt x="135" y="110"/>
                  </a:lnTo>
                  <a:lnTo>
                    <a:pt x="126" y="112"/>
                  </a:lnTo>
                  <a:lnTo>
                    <a:pt x="111" y="112"/>
                  </a:lnTo>
                  <a:lnTo>
                    <a:pt x="99" y="114"/>
                  </a:lnTo>
                  <a:lnTo>
                    <a:pt x="85" y="117"/>
                  </a:lnTo>
                  <a:lnTo>
                    <a:pt x="71" y="121"/>
                  </a:lnTo>
                  <a:lnTo>
                    <a:pt x="57" y="126"/>
                  </a:lnTo>
                  <a:lnTo>
                    <a:pt x="42" y="131"/>
                  </a:lnTo>
                  <a:lnTo>
                    <a:pt x="28" y="138"/>
                  </a:lnTo>
                  <a:lnTo>
                    <a:pt x="14" y="148"/>
                  </a:lnTo>
                  <a:lnTo>
                    <a:pt x="0" y="50"/>
                  </a:lnTo>
                  <a:lnTo>
                    <a:pt x="0"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solidFill>
                  <a:prstClr val="black"/>
                </a:solidFill>
              </a:endParaRPr>
            </a:p>
          </p:txBody>
        </p:sp>
        <p:sp>
          <p:nvSpPr>
            <p:cNvPr id="36" name="Freeform 35"/>
            <p:cNvSpPr>
              <a:spLocks/>
            </p:cNvSpPr>
            <p:nvPr/>
          </p:nvSpPr>
          <p:spPr bwMode="auto">
            <a:xfrm>
              <a:off x="1548130" y="558165"/>
              <a:ext cx="107315" cy="81915"/>
            </a:xfrm>
            <a:custGeom>
              <a:avLst/>
              <a:gdLst>
                <a:gd name="T0" fmla="*/ 0 w 169"/>
                <a:gd name="T1" fmla="*/ 31 h 129"/>
                <a:gd name="T2" fmla="*/ 0 w 169"/>
                <a:gd name="T3" fmla="*/ 26 h 129"/>
                <a:gd name="T4" fmla="*/ 7 w 169"/>
                <a:gd name="T5" fmla="*/ 26 h 129"/>
                <a:gd name="T6" fmla="*/ 17 w 169"/>
                <a:gd name="T7" fmla="*/ 19 h 129"/>
                <a:gd name="T8" fmla="*/ 33 w 169"/>
                <a:gd name="T9" fmla="*/ 14 h 129"/>
                <a:gd name="T10" fmla="*/ 43 w 169"/>
                <a:gd name="T11" fmla="*/ 10 h 129"/>
                <a:gd name="T12" fmla="*/ 55 w 169"/>
                <a:gd name="T13" fmla="*/ 10 h 129"/>
                <a:gd name="T14" fmla="*/ 67 w 169"/>
                <a:gd name="T15" fmla="*/ 5 h 129"/>
                <a:gd name="T16" fmla="*/ 83 w 169"/>
                <a:gd name="T17" fmla="*/ 3 h 129"/>
                <a:gd name="T18" fmla="*/ 100 w 169"/>
                <a:gd name="T19" fmla="*/ 3 h 129"/>
                <a:gd name="T20" fmla="*/ 119 w 169"/>
                <a:gd name="T21" fmla="*/ 0 h 129"/>
                <a:gd name="T22" fmla="*/ 128 w 169"/>
                <a:gd name="T23" fmla="*/ 0 h 129"/>
                <a:gd name="T24" fmla="*/ 138 w 169"/>
                <a:gd name="T25" fmla="*/ 0 h 129"/>
                <a:gd name="T26" fmla="*/ 150 w 169"/>
                <a:gd name="T27" fmla="*/ 0 h 129"/>
                <a:gd name="T28" fmla="*/ 162 w 169"/>
                <a:gd name="T29" fmla="*/ 0 h 129"/>
                <a:gd name="T30" fmla="*/ 169 w 169"/>
                <a:gd name="T31" fmla="*/ 107 h 129"/>
                <a:gd name="T32" fmla="*/ 164 w 169"/>
                <a:gd name="T33" fmla="*/ 105 h 129"/>
                <a:gd name="T34" fmla="*/ 155 w 169"/>
                <a:gd name="T35" fmla="*/ 105 h 129"/>
                <a:gd name="T36" fmla="*/ 140 w 169"/>
                <a:gd name="T37" fmla="*/ 105 h 129"/>
                <a:gd name="T38" fmla="*/ 124 w 169"/>
                <a:gd name="T39" fmla="*/ 107 h 129"/>
                <a:gd name="T40" fmla="*/ 112 w 169"/>
                <a:gd name="T41" fmla="*/ 107 h 129"/>
                <a:gd name="T42" fmla="*/ 100 w 169"/>
                <a:gd name="T43" fmla="*/ 107 h 129"/>
                <a:gd name="T44" fmla="*/ 88 w 169"/>
                <a:gd name="T45" fmla="*/ 107 h 129"/>
                <a:gd name="T46" fmla="*/ 74 w 169"/>
                <a:gd name="T47" fmla="*/ 112 h 129"/>
                <a:gd name="T48" fmla="*/ 57 w 169"/>
                <a:gd name="T49" fmla="*/ 114 h 129"/>
                <a:gd name="T50" fmla="*/ 40 w 169"/>
                <a:gd name="T51" fmla="*/ 117 h 129"/>
                <a:gd name="T52" fmla="*/ 24 w 169"/>
                <a:gd name="T53" fmla="*/ 124 h 129"/>
                <a:gd name="T54" fmla="*/ 7 w 169"/>
                <a:gd name="T55" fmla="*/ 129 h 129"/>
                <a:gd name="T56" fmla="*/ 0 w 169"/>
                <a:gd name="T57" fmla="*/ 31 h 129"/>
                <a:gd name="T58" fmla="*/ 0 w 169"/>
                <a:gd name="T59" fmla="*/ 31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9" h="129">
                  <a:moveTo>
                    <a:pt x="0" y="31"/>
                  </a:moveTo>
                  <a:lnTo>
                    <a:pt x="0" y="26"/>
                  </a:lnTo>
                  <a:lnTo>
                    <a:pt x="7" y="26"/>
                  </a:lnTo>
                  <a:lnTo>
                    <a:pt x="17" y="19"/>
                  </a:lnTo>
                  <a:lnTo>
                    <a:pt x="33" y="14"/>
                  </a:lnTo>
                  <a:lnTo>
                    <a:pt x="43" y="10"/>
                  </a:lnTo>
                  <a:lnTo>
                    <a:pt x="55" y="10"/>
                  </a:lnTo>
                  <a:lnTo>
                    <a:pt x="67" y="5"/>
                  </a:lnTo>
                  <a:lnTo>
                    <a:pt x="83" y="3"/>
                  </a:lnTo>
                  <a:lnTo>
                    <a:pt x="100" y="3"/>
                  </a:lnTo>
                  <a:lnTo>
                    <a:pt x="119" y="0"/>
                  </a:lnTo>
                  <a:lnTo>
                    <a:pt x="128" y="0"/>
                  </a:lnTo>
                  <a:lnTo>
                    <a:pt x="138" y="0"/>
                  </a:lnTo>
                  <a:lnTo>
                    <a:pt x="150" y="0"/>
                  </a:lnTo>
                  <a:lnTo>
                    <a:pt x="162" y="0"/>
                  </a:lnTo>
                  <a:lnTo>
                    <a:pt x="169" y="107"/>
                  </a:lnTo>
                  <a:lnTo>
                    <a:pt x="164" y="105"/>
                  </a:lnTo>
                  <a:lnTo>
                    <a:pt x="155" y="105"/>
                  </a:lnTo>
                  <a:lnTo>
                    <a:pt x="140" y="105"/>
                  </a:lnTo>
                  <a:lnTo>
                    <a:pt x="124" y="107"/>
                  </a:lnTo>
                  <a:lnTo>
                    <a:pt x="112" y="107"/>
                  </a:lnTo>
                  <a:lnTo>
                    <a:pt x="100" y="107"/>
                  </a:lnTo>
                  <a:lnTo>
                    <a:pt x="88" y="107"/>
                  </a:lnTo>
                  <a:lnTo>
                    <a:pt x="74" y="112"/>
                  </a:lnTo>
                  <a:lnTo>
                    <a:pt x="57" y="114"/>
                  </a:lnTo>
                  <a:lnTo>
                    <a:pt x="40" y="117"/>
                  </a:lnTo>
                  <a:lnTo>
                    <a:pt x="24" y="124"/>
                  </a:lnTo>
                  <a:lnTo>
                    <a:pt x="7" y="129"/>
                  </a:lnTo>
                  <a:lnTo>
                    <a:pt x="0" y="31"/>
                  </a:lnTo>
                  <a:lnTo>
                    <a:pt x="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solidFill>
                  <a:prstClr val="black"/>
                </a:solidFill>
              </a:endParaRPr>
            </a:p>
          </p:txBody>
        </p:sp>
        <p:sp>
          <p:nvSpPr>
            <p:cNvPr id="37" name="Freeform 36"/>
            <p:cNvSpPr>
              <a:spLocks/>
            </p:cNvSpPr>
            <p:nvPr/>
          </p:nvSpPr>
          <p:spPr bwMode="auto">
            <a:xfrm>
              <a:off x="1557020" y="666750"/>
              <a:ext cx="98425" cy="66675"/>
            </a:xfrm>
            <a:custGeom>
              <a:avLst/>
              <a:gdLst>
                <a:gd name="T0" fmla="*/ 0 w 155"/>
                <a:gd name="T1" fmla="*/ 22 h 105"/>
                <a:gd name="T2" fmla="*/ 0 w 155"/>
                <a:gd name="T3" fmla="*/ 19 h 105"/>
                <a:gd name="T4" fmla="*/ 5 w 155"/>
                <a:gd name="T5" fmla="*/ 17 h 105"/>
                <a:gd name="T6" fmla="*/ 12 w 155"/>
                <a:gd name="T7" fmla="*/ 15 h 105"/>
                <a:gd name="T8" fmla="*/ 26 w 155"/>
                <a:gd name="T9" fmla="*/ 10 h 105"/>
                <a:gd name="T10" fmla="*/ 34 w 155"/>
                <a:gd name="T11" fmla="*/ 7 h 105"/>
                <a:gd name="T12" fmla="*/ 45 w 155"/>
                <a:gd name="T13" fmla="*/ 5 h 105"/>
                <a:gd name="T14" fmla="*/ 57 w 155"/>
                <a:gd name="T15" fmla="*/ 3 h 105"/>
                <a:gd name="T16" fmla="*/ 74 w 155"/>
                <a:gd name="T17" fmla="*/ 3 h 105"/>
                <a:gd name="T18" fmla="*/ 88 w 155"/>
                <a:gd name="T19" fmla="*/ 0 h 105"/>
                <a:gd name="T20" fmla="*/ 107 w 155"/>
                <a:gd name="T21" fmla="*/ 0 h 105"/>
                <a:gd name="T22" fmla="*/ 117 w 155"/>
                <a:gd name="T23" fmla="*/ 0 h 105"/>
                <a:gd name="T24" fmla="*/ 129 w 155"/>
                <a:gd name="T25" fmla="*/ 0 h 105"/>
                <a:gd name="T26" fmla="*/ 141 w 155"/>
                <a:gd name="T27" fmla="*/ 0 h 105"/>
                <a:gd name="T28" fmla="*/ 155 w 155"/>
                <a:gd name="T29" fmla="*/ 0 h 105"/>
                <a:gd name="T30" fmla="*/ 155 w 155"/>
                <a:gd name="T31" fmla="*/ 91 h 105"/>
                <a:gd name="T32" fmla="*/ 150 w 155"/>
                <a:gd name="T33" fmla="*/ 91 h 105"/>
                <a:gd name="T34" fmla="*/ 141 w 155"/>
                <a:gd name="T35" fmla="*/ 91 h 105"/>
                <a:gd name="T36" fmla="*/ 129 w 155"/>
                <a:gd name="T37" fmla="*/ 91 h 105"/>
                <a:gd name="T38" fmla="*/ 112 w 155"/>
                <a:gd name="T39" fmla="*/ 91 h 105"/>
                <a:gd name="T40" fmla="*/ 100 w 155"/>
                <a:gd name="T41" fmla="*/ 91 h 105"/>
                <a:gd name="T42" fmla="*/ 91 w 155"/>
                <a:gd name="T43" fmla="*/ 91 h 105"/>
                <a:gd name="T44" fmla="*/ 76 w 155"/>
                <a:gd name="T45" fmla="*/ 91 h 105"/>
                <a:gd name="T46" fmla="*/ 64 w 155"/>
                <a:gd name="T47" fmla="*/ 93 h 105"/>
                <a:gd name="T48" fmla="*/ 50 w 155"/>
                <a:gd name="T49" fmla="*/ 93 h 105"/>
                <a:gd name="T50" fmla="*/ 34 w 155"/>
                <a:gd name="T51" fmla="*/ 98 h 105"/>
                <a:gd name="T52" fmla="*/ 17 w 155"/>
                <a:gd name="T53" fmla="*/ 98 h 105"/>
                <a:gd name="T54" fmla="*/ 3 w 155"/>
                <a:gd name="T55" fmla="*/ 105 h 105"/>
                <a:gd name="T56" fmla="*/ 0 w 155"/>
                <a:gd name="T57" fmla="*/ 22 h 105"/>
                <a:gd name="T58" fmla="*/ 0 w 155"/>
                <a:gd name="T59" fmla="*/ 2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5" h="105">
                  <a:moveTo>
                    <a:pt x="0" y="22"/>
                  </a:moveTo>
                  <a:lnTo>
                    <a:pt x="0" y="19"/>
                  </a:lnTo>
                  <a:lnTo>
                    <a:pt x="5" y="17"/>
                  </a:lnTo>
                  <a:lnTo>
                    <a:pt x="12" y="15"/>
                  </a:lnTo>
                  <a:lnTo>
                    <a:pt x="26" y="10"/>
                  </a:lnTo>
                  <a:lnTo>
                    <a:pt x="34" y="7"/>
                  </a:lnTo>
                  <a:lnTo>
                    <a:pt x="45" y="5"/>
                  </a:lnTo>
                  <a:lnTo>
                    <a:pt x="57" y="3"/>
                  </a:lnTo>
                  <a:lnTo>
                    <a:pt x="74" y="3"/>
                  </a:lnTo>
                  <a:lnTo>
                    <a:pt x="88" y="0"/>
                  </a:lnTo>
                  <a:lnTo>
                    <a:pt x="107" y="0"/>
                  </a:lnTo>
                  <a:lnTo>
                    <a:pt x="117" y="0"/>
                  </a:lnTo>
                  <a:lnTo>
                    <a:pt x="129" y="0"/>
                  </a:lnTo>
                  <a:lnTo>
                    <a:pt x="141" y="0"/>
                  </a:lnTo>
                  <a:lnTo>
                    <a:pt x="155" y="0"/>
                  </a:lnTo>
                  <a:lnTo>
                    <a:pt x="155" y="91"/>
                  </a:lnTo>
                  <a:lnTo>
                    <a:pt x="150" y="91"/>
                  </a:lnTo>
                  <a:lnTo>
                    <a:pt x="141" y="91"/>
                  </a:lnTo>
                  <a:lnTo>
                    <a:pt x="129" y="91"/>
                  </a:lnTo>
                  <a:lnTo>
                    <a:pt x="112" y="91"/>
                  </a:lnTo>
                  <a:lnTo>
                    <a:pt x="100" y="91"/>
                  </a:lnTo>
                  <a:lnTo>
                    <a:pt x="91" y="91"/>
                  </a:lnTo>
                  <a:lnTo>
                    <a:pt x="76" y="91"/>
                  </a:lnTo>
                  <a:lnTo>
                    <a:pt x="64" y="93"/>
                  </a:lnTo>
                  <a:lnTo>
                    <a:pt x="50" y="93"/>
                  </a:lnTo>
                  <a:lnTo>
                    <a:pt x="34" y="98"/>
                  </a:lnTo>
                  <a:lnTo>
                    <a:pt x="17" y="98"/>
                  </a:lnTo>
                  <a:lnTo>
                    <a:pt x="3" y="105"/>
                  </a:lnTo>
                  <a:lnTo>
                    <a:pt x="0" y="22"/>
                  </a:lnTo>
                  <a:lnTo>
                    <a:pt x="0"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solidFill>
                  <a:prstClr val="black"/>
                </a:solidFill>
              </a:endParaRPr>
            </a:p>
          </p:txBody>
        </p:sp>
        <p:sp>
          <p:nvSpPr>
            <p:cNvPr id="38" name="Freeform 37"/>
            <p:cNvSpPr>
              <a:spLocks/>
            </p:cNvSpPr>
            <p:nvPr/>
          </p:nvSpPr>
          <p:spPr bwMode="auto">
            <a:xfrm>
              <a:off x="1558925" y="765175"/>
              <a:ext cx="96520" cy="66040"/>
            </a:xfrm>
            <a:custGeom>
              <a:avLst/>
              <a:gdLst>
                <a:gd name="T0" fmla="*/ 0 w 152"/>
                <a:gd name="T1" fmla="*/ 14 h 104"/>
                <a:gd name="T2" fmla="*/ 2 w 152"/>
                <a:gd name="T3" fmla="*/ 12 h 104"/>
                <a:gd name="T4" fmla="*/ 9 w 152"/>
                <a:gd name="T5" fmla="*/ 9 h 104"/>
                <a:gd name="T6" fmla="*/ 21 w 152"/>
                <a:gd name="T7" fmla="*/ 9 h 104"/>
                <a:gd name="T8" fmla="*/ 38 w 152"/>
                <a:gd name="T9" fmla="*/ 7 h 104"/>
                <a:gd name="T10" fmla="*/ 47 w 152"/>
                <a:gd name="T11" fmla="*/ 5 h 104"/>
                <a:gd name="T12" fmla="*/ 59 w 152"/>
                <a:gd name="T13" fmla="*/ 2 h 104"/>
                <a:gd name="T14" fmla="*/ 71 w 152"/>
                <a:gd name="T15" fmla="*/ 2 h 104"/>
                <a:gd name="T16" fmla="*/ 88 w 152"/>
                <a:gd name="T17" fmla="*/ 2 h 104"/>
                <a:gd name="T18" fmla="*/ 100 w 152"/>
                <a:gd name="T19" fmla="*/ 0 h 104"/>
                <a:gd name="T20" fmla="*/ 116 w 152"/>
                <a:gd name="T21" fmla="*/ 0 h 104"/>
                <a:gd name="T22" fmla="*/ 133 w 152"/>
                <a:gd name="T23" fmla="*/ 2 h 104"/>
                <a:gd name="T24" fmla="*/ 152 w 152"/>
                <a:gd name="T25" fmla="*/ 5 h 104"/>
                <a:gd name="T26" fmla="*/ 149 w 152"/>
                <a:gd name="T27" fmla="*/ 102 h 104"/>
                <a:gd name="T28" fmla="*/ 145 w 152"/>
                <a:gd name="T29" fmla="*/ 100 h 104"/>
                <a:gd name="T30" fmla="*/ 138 w 152"/>
                <a:gd name="T31" fmla="*/ 97 h 104"/>
                <a:gd name="T32" fmla="*/ 126 w 152"/>
                <a:gd name="T33" fmla="*/ 97 h 104"/>
                <a:gd name="T34" fmla="*/ 109 w 152"/>
                <a:gd name="T35" fmla="*/ 97 h 104"/>
                <a:gd name="T36" fmla="*/ 97 w 152"/>
                <a:gd name="T37" fmla="*/ 97 h 104"/>
                <a:gd name="T38" fmla="*/ 88 w 152"/>
                <a:gd name="T39" fmla="*/ 97 h 104"/>
                <a:gd name="T40" fmla="*/ 73 w 152"/>
                <a:gd name="T41" fmla="*/ 97 h 104"/>
                <a:gd name="T42" fmla="*/ 61 w 152"/>
                <a:gd name="T43" fmla="*/ 97 h 104"/>
                <a:gd name="T44" fmla="*/ 47 w 152"/>
                <a:gd name="T45" fmla="*/ 97 h 104"/>
                <a:gd name="T46" fmla="*/ 33 w 152"/>
                <a:gd name="T47" fmla="*/ 97 h 104"/>
                <a:gd name="T48" fmla="*/ 19 w 152"/>
                <a:gd name="T49" fmla="*/ 100 h 104"/>
                <a:gd name="T50" fmla="*/ 4 w 152"/>
                <a:gd name="T51" fmla="*/ 104 h 104"/>
                <a:gd name="T52" fmla="*/ 0 w 152"/>
                <a:gd name="T53" fmla="*/ 14 h 104"/>
                <a:gd name="T54" fmla="*/ 0 w 152"/>
                <a:gd name="T55" fmla="*/ 1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2" h="104">
                  <a:moveTo>
                    <a:pt x="0" y="14"/>
                  </a:moveTo>
                  <a:lnTo>
                    <a:pt x="2" y="12"/>
                  </a:lnTo>
                  <a:lnTo>
                    <a:pt x="9" y="9"/>
                  </a:lnTo>
                  <a:lnTo>
                    <a:pt x="21" y="9"/>
                  </a:lnTo>
                  <a:lnTo>
                    <a:pt x="38" y="7"/>
                  </a:lnTo>
                  <a:lnTo>
                    <a:pt x="47" y="5"/>
                  </a:lnTo>
                  <a:lnTo>
                    <a:pt x="59" y="2"/>
                  </a:lnTo>
                  <a:lnTo>
                    <a:pt x="71" y="2"/>
                  </a:lnTo>
                  <a:lnTo>
                    <a:pt x="88" y="2"/>
                  </a:lnTo>
                  <a:lnTo>
                    <a:pt x="100" y="0"/>
                  </a:lnTo>
                  <a:lnTo>
                    <a:pt x="116" y="0"/>
                  </a:lnTo>
                  <a:lnTo>
                    <a:pt x="133" y="2"/>
                  </a:lnTo>
                  <a:lnTo>
                    <a:pt x="152" y="5"/>
                  </a:lnTo>
                  <a:lnTo>
                    <a:pt x="149" y="102"/>
                  </a:lnTo>
                  <a:lnTo>
                    <a:pt x="145" y="100"/>
                  </a:lnTo>
                  <a:lnTo>
                    <a:pt x="138" y="97"/>
                  </a:lnTo>
                  <a:lnTo>
                    <a:pt x="126" y="97"/>
                  </a:lnTo>
                  <a:lnTo>
                    <a:pt x="109" y="97"/>
                  </a:lnTo>
                  <a:lnTo>
                    <a:pt x="97" y="97"/>
                  </a:lnTo>
                  <a:lnTo>
                    <a:pt x="88" y="97"/>
                  </a:lnTo>
                  <a:lnTo>
                    <a:pt x="73" y="97"/>
                  </a:lnTo>
                  <a:lnTo>
                    <a:pt x="61" y="97"/>
                  </a:lnTo>
                  <a:lnTo>
                    <a:pt x="47" y="97"/>
                  </a:lnTo>
                  <a:lnTo>
                    <a:pt x="33" y="97"/>
                  </a:lnTo>
                  <a:lnTo>
                    <a:pt x="19" y="100"/>
                  </a:lnTo>
                  <a:lnTo>
                    <a:pt x="4" y="104"/>
                  </a:lnTo>
                  <a:lnTo>
                    <a:pt x="0" y="14"/>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solidFill>
                  <a:prstClr val="black"/>
                </a:solidFill>
              </a:endParaRPr>
            </a:p>
          </p:txBody>
        </p:sp>
        <p:sp>
          <p:nvSpPr>
            <p:cNvPr id="39" name="Freeform 38"/>
            <p:cNvSpPr>
              <a:spLocks/>
            </p:cNvSpPr>
            <p:nvPr/>
          </p:nvSpPr>
          <p:spPr bwMode="auto">
            <a:xfrm>
              <a:off x="493395" y="307975"/>
              <a:ext cx="163195" cy="81280"/>
            </a:xfrm>
            <a:custGeom>
              <a:avLst/>
              <a:gdLst>
                <a:gd name="T0" fmla="*/ 0 w 257"/>
                <a:gd name="T1" fmla="*/ 90 h 128"/>
                <a:gd name="T2" fmla="*/ 0 w 257"/>
                <a:gd name="T3" fmla="*/ 85 h 128"/>
                <a:gd name="T4" fmla="*/ 7 w 257"/>
                <a:gd name="T5" fmla="*/ 81 h 128"/>
                <a:gd name="T6" fmla="*/ 19 w 257"/>
                <a:gd name="T7" fmla="*/ 69 h 128"/>
                <a:gd name="T8" fmla="*/ 33 w 257"/>
                <a:gd name="T9" fmla="*/ 57 h 128"/>
                <a:gd name="T10" fmla="*/ 43 w 257"/>
                <a:gd name="T11" fmla="*/ 50 h 128"/>
                <a:gd name="T12" fmla="*/ 55 w 257"/>
                <a:gd name="T13" fmla="*/ 43 h 128"/>
                <a:gd name="T14" fmla="*/ 67 w 257"/>
                <a:gd name="T15" fmla="*/ 35 h 128"/>
                <a:gd name="T16" fmla="*/ 81 w 257"/>
                <a:gd name="T17" fmla="*/ 28 h 128"/>
                <a:gd name="T18" fmla="*/ 95 w 257"/>
                <a:gd name="T19" fmla="*/ 19 h 128"/>
                <a:gd name="T20" fmla="*/ 112 w 257"/>
                <a:gd name="T21" fmla="*/ 14 h 128"/>
                <a:gd name="T22" fmla="*/ 119 w 257"/>
                <a:gd name="T23" fmla="*/ 9 h 128"/>
                <a:gd name="T24" fmla="*/ 128 w 257"/>
                <a:gd name="T25" fmla="*/ 5 h 128"/>
                <a:gd name="T26" fmla="*/ 138 w 257"/>
                <a:gd name="T27" fmla="*/ 0 h 128"/>
                <a:gd name="T28" fmla="*/ 150 w 257"/>
                <a:gd name="T29" fmla="*/ 0 h 128"/>
                <a:gd name="T30" fmla="*/ 257 w 257"/>
                <a:gd name="T31" fmla="*/ 50 h 128"/>
                <a:gd name="T32" fmla="*/ 252 w 257"/>
                <a:gd name="T33" fmla="*/ 50 h 128"/>
                <a:gd name="T34" fmla="*/ 245 w 257"/>
                <a:gd name="T35" fmla="*/ 52 h 128"/>
                <a:gd name="T36" fmla="*/ 228 w 257"/>
                <a:gd name="T37" fmla="*/ 57 h 128"/>
                <a:gd name="T38" fmla="*/ 212 w 257"/>
                <a:gd name="T39" fmla="*/ 64 h 128"/>
                <a:gd name="T40" fmla="*/ 197 w 257"/>
                <a:gd name="T41" fmla="*/ 69 h 128"/>
                <a:gd name="T42" fmla="*/ 188 w 257"/>
                <a:gd name="T43" fmla="*/ 73 h 128"/>
                <a:gd name="T44" fmla="*/ 174 w 257"/>
                <a:gd name="T45" fmla="*/ 81 h 128"/>
                <a:gd name="T46" fmla="*/ 164 w 257"/>
                <a:gd name="T47" fmla="*/ 88 h 128"/>
                <a:gd name="T48" fmla="*/ 147 w 257"/>
                <a:gd name="T49" fmla="*/ 95 h 128"/>
                <a:gd name="T50" fmla="*/ 138 w 257"/>
                <a:gd name="T51" fmla="*/ 104 h 128"/>
                <a:gd name="T52" fmla="*/ 124 w 257"/>
                <a:gd name="T53" fmla="*/ 114 h 128"/>
                <a:gd name="T54" fmla="*/ 112 w 257"/>
                <a:gd name="T55" fmla="*/ 128 h 128"/>
                <a:gd name="T56" fmla="*/ 0 w 257"/>
                <a:gd name="T57" fmla="*/ 90 h 128"/>
                <a:gd name="T58" fmla="*/ 0 w 257"/>
                <a:gd name="T59" fmla="*/ 9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7" h="128">
                  <a:moveTo>
                    <a:pt x="0" y="90"/>
                  </a:moveTo>
                  <a:lnTo>
                    <a:pt x="0" y="85"/>
                  </a:lnTo>
                  <a:lnTo>
                    <a:pt x="7" y="81"/>
                  </a:lnTo>
                  <a:lnTo>
                    <a:pt x="19" y="69"/>
                  </a:lnTo>
                  <a:lnTo>
                    <a:pt x="33" y="57"/>
                  </a:lnTo>
                  <a:lnTo>
                    <a:pt x="43" y="50"/>
                  </a:lnTo>
                  <a:lnTo>
                    <a:pt x="55" y="43"/>
                  </a:lnTo>
                  <a:lnTo>
                    <a:pt x="67" y="35"/>
                  </a:lnTo>
                  <a:lnTo>
                    <a:pt x="81" y="28"/>
                  </a:lnTo>
                  <a:lnTo>
                    <a:pt x="95" y="19"/>
                  </a:lnTo>
                  <a:lnTo>
                    <a:pt x="112" y="14"/>
                  </a:lnTo>
                  <a:lnTo>
                    <a:pt x="119" y="9"/>
                  </a:lnTo>
                  <a:lnTo>
                    <a:pt x="128" y="5"/>
                  </a:lnTo>
                  <a:lnTo>
                    <a:pt x="138" y="0"/>
                  </a:lnTo>
                  <a:lnTo>
                    <a:pt x="150" y="0"/>
                  </a:lnTo>
                  <a:lnTo>
                    <a:pt x="257" y="50"/>
                  </a:lnTo>
                  <a:lnTo>
                    <a:pt x="252" y="50"/>
                  </a:lnTo>
                  <a:lnTo>
                    <a:pt x="245" y="52"/>
                  </a:lnTo>
                  <a:lnTo>
                    <a:pt x="228" y="57"/>
                  </a:lnTo>
                  <a:lnTo>
                    <a:pt x="212" y="64"/>
                  </a:lnTo>
                  <a:lnTo>
                    <a:pt x="197" y="69"/>
                  </a:lnTo>
                  <a:lnTo>
                    <a:pt x="188" y="73"/>
                  </a:lnTo>
                  <a:lnTo>
                    <a:pt x="174" y="81"/>
                  </a:lnTo>
                  <a:lnTo>
                    <a:pt x="164" y="88"/>
                  </a:lnTo>
                  <a:lnTo>
                    <a:pt x="147" y="95"/>
                  </a:lnTo>
                  <a:lnTo>
                    <a:pt x="138" y="104"/>
                  </a:lnTo>
                  <a:lnTo>
                    <a:pt x="124" y="114"/>
                  </a:lnTo>
                  <a:lnTo>
                    <a:pt x="112" y="128"/>
                  </a:lnTo>
                  <a:lnTo>
                    <a:pt x="0" y="90"/>
                  </a:lnTo>
                  <a:lnTo>
                    <a:pt x="0" y="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solidFill>
                  <a:prstClr val="black"/>
                </a:solidFill>
              </a:endParaRPr>
            </a:p>
          </p:txBody>
        </p:sp>
        <p:sp>
          <p:nvSpPr>
            <p:cNvPr id="40" name="Freeform 39"/>
            <p:cNvSpPr>
              <a:spLocks/>
            </p:cNvSpPr>
            <p:nvPr/>
          </p:nvSpPr>
          <p:spPr bwMode="auto">
            <a:xfrm>
              <a:off x="594360" y="368300"/>
              <a:ext cx="127000" cy="92075"/>
            </a:xfrm>
            <a:custGeom>
              <a:avLst/>
              <a:gdLst>
                <a:gd name="T0" fmla="*/ 0 w 200"/>
                <a:gd name="T1" fmla="*/ 66 h 145"/>
                <a:gd name="T2" fmla="*/ 3 w 200"/>
                <a:gd name="T3" fmla="*/ 64 h 145"/>
                <a:gd name="T4" fmla="*/ 10 w 200"/>
                <a:gd name="T5" fmla="*/ 59 h 145"/>
                <a:gd name="T6" fmla="*/ 22 w 200"/>
                <a:gd name="T7" fmla="*/ 50 h 145"/>
                <a:gd name="T8" fmla="*/ 38 w 200"/>
                <a:gd name="T9" fmla="*/ 43 h 145"/>
                <a:gd name="T10" fmla="*/ 45 w 200"/>
                <a:gd name="T11" fmla="*/ 35 h 145"/>
                <a:gd name="T12" fmla="*/ 57 w 200"/>
                <a:gd name="T13" fmla="*/ 31 h 145"/>
                <a:gd name="T14" fmla="*/ 69 w 200"/>
                <a:gd name="T15" fmla="*/ 26 h 145"/>
                <a:gd name="T16" fmla="*/ 83 w 200"/>
                <a:gd name="T17" fmla="*/ 19 h 145"/>
                <a:gd name="T18" fmla="*/ 95 w 200"/>
                <a:gd name="T19" fmla="*/ 14 h 145"/>
                <a:gd name="T20" fmla="*/ 110 w 200"/>
                <a:gd name="T21" fmla="*/ 9 h 145"/>
                <a:gd name="T22" fmla="*/ 126 w 200"/>
                <a:gd name="T23" fmla="*/ 2 h 145"/>
                <a:gd name="T24" fmla="*/ 145 w 200"/>
                <a:gd name="T25" fmla="*/ 0 h 145"/>
                <a:gd name="T26" fmla="*/ 200 w 200"/>
                <a:gd name="T27" fmla="*/ 85 h 145"/>
                <a:gd name="T28" fmla="*/ 197 w 200"/>
                <a:gd name="T29" fmla="*/ 85 h 145"/>
                <a:gd name="T30" fmla="*/ 190 w 200"/>
                <a:gd name="T31" fmla="*/ 85 h 145"/>
                <a:gd name="T32" fmla="*/ 178 w 200"/>
                <a:gd name="T33" fmla="*/ 88 h 145"/>
                <a:gd name="T34" fmla="*/ 164 w 200"/>
                <a:gd name="T35" fmla="*/ 92 h 145"/>
                <a:gd name="T36" fmla="*/ 152 w 200"/>
                <a:gd name="T37" fmla="*/ 95 h 145"/>
                <a:gd name="T38" fmla="*/ 140 w 200"/>
                <a:gd name="T39" fmla="*/ 100 h 145"/>
                <a:gd name="T40" fmla="*/ 131 w 200"/>
                <a:gd name="T41" fmla="*/ 104 h 145"/>
                <a:gd name="T42" fmla="*/ 119 w 200"/>
                <a:gd name="T43" fmla="*/ 109 h 145"/>
                <a:gd name="T44" fmla="*/ 105 w 200"/>
                <a:gd name="T45" fmla="*/ 116 h 145"/>
                <a:gd name="T46" fmla="*/ 93 w 200"/>
                <a:gd name="T47" fmla="*/ 123 h 145"/>
                <a:gd name="T48" fmla="*/ 76 w 200"/>
                <a:gd name="T49" fmla="*/ 133 h 145"/>
                <a:gd name="T50" fmla="*/ 64 w 200"/>
                <a:gd name="T51" fmla="*/ 145 h 145"/>
                <a:gd name="T52" fmla="*/ 0 w 200"/>
                <a:gd name="T53" fmla="*/ 66 h 145"/>
                <a:gd name="T54" fmla="*/ 0 w 200"/>
                <a:gd name="T55" fmla="*/ 6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 h="145">
                  <a:moveTo>
                    <a:pt x="0" y="66"/>
                  </a:moveTo>
                  <a:lnTo>
                    <a:pt x="3" y="64"/>
                  </a:lnTo>
                  <a:lnTo>
                    <a:pt x="10" y="59"/>
                  </a:lnTo>
                  <a:lnTo>
                    <a:pt x="22" y="50"/>
                  </a:lnTo>
                  <a:lnTo>
                    <a:pt x="38" y="43"/>
                  </a:lnTo>
                  <a:lnTo>
                    <a:pt x="45" y="35"/>
                  </a:lnTo>
                  <a:lnTo>
                    <a:pt x="57" y="31"/>
                  </a:lnTo>
                  <a:lnTo>
                    <a:pt x="69" y="26"/>
                  </a:lnTo>
                  <a:lnTo>
                    <a:pt x="83" y="19"/>
                  </a:lnTo>
                  <a:lnTo>
                    <a:pt x="95" y="14"/>
                  </a:lnTo>
                  <a:lnTo>
                    <a:pt x="110" y="9"/>
                  </a:lnTo>
                  <a:lnTo>
                    <a:pt x="126" y="2"/>
                  </a:lnTo>
                  <a:lnTo>
                    <a:pt x="145" y="0"/>
                  </a:lnTo>
                  <a:lnTo>
                    <a:pt x="200" y="85"/>
                  </a:lnTo>
                  <a:lnTo>
                    <a:pt x="197" y="85"/>
                  </a:lnTo>
                  <a:lnTo>
                    <a:pt x="190" y="85"/>
                  </a:lnTo>
                  <a:lnTo>
                    <a:pt x="178" y="88"/>
                  </a:lnTo>
                  <a:lnTo>
                    <a:pt x="164" y="92"/>
                  </a:lnTo>
                  <a:lnTo>
                    <a:pt x="152" y="95"/>
                  </a:lnTo>
                  <a:lnTo>
                    <a:pt x="140" y="100"/>
                  </a:lnTo>
                  <a:lnTo>
                    <a:pt x="131" y="104"/>
                  </a:lnTo>
                  <a:lnTo>
                    <a:pt x="119" y="109"/>
                  </a:lnTo>
                  <a:lnTo>
                    <a:pt x="105" y="116"/>
                  </a:lnTo>
                  <a:lnTo>
                    <a:pt x="93" y="123"/>
                  </a:lnTo>
                  <a:lnTo>
                    <a:pt x="76" y="133"/>
                  </a:lnTo>
                  <a:lnTo>
                    <a:pt x="64" y="145"/>
                  </a:lnTo>
                  <a:lnTo>
                    <a:pt x="0" y="66"/>
                  </a:lnTo>
                  <a:lnTo>
                    <a:pt x="0"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solidFill>
                  <a:prstClr val="black"/>
                </a:solidFill>
              </a:endParaRPr>
            </a:p>
          </p:txBody>
        </p:sp>
        <p:sp>
          <p:nvSpPr>
            <p:cNvPr id="41" name="Freeform 40"/>
            <p:cNvSpPr>
              <a:spLocks/>
            </p:cNvSpPr>
            <p:nvPr/>
          </p:nvSpPr>
          <p:spPr bwMode="auto">
            <a:xfrm>
              <a:off x="650240" y="467995"/>
              <a:ext cx="98425" cy="90170"/>
            </a:xfrm>
            <a:custGeom>
              <a:avLst/>
              <a:gdLst>
                <a:gd name="T0" fmla="*/ 0 w 155"/>
                <a:gd name="T1" fmla="*/ 47 h 142"/>
                <a:gd name="T2" fmla="*/ 0 w 155"/>
                <a:gd name="T3" fmla="*/ 45 h 142"/>
                <a:gd name="T4" fmla="*/ 7 w 155"/>
                <a:gd name="T5" fmla="*/ 40 h 142"/>
                <a:gd name="T6" fmla="*/ 17 w 155"/>
                <a:gd name="T7" fmla="*/ 33 h 142"/>
                <a:gd name="T8" fmla="*/ 33 w 155"/>
                <a:gd name="T9" fmla="*/ 28 h 142"/>
                <a:gd name="T10" fmla="*/ 41 w 155"/>
                <a:gd name="T11" fmla="*/ 23 h 142"/>
                <a:gd name="T12" fmla="*/ 52 w 155"/>
                <a:gd name="T13" fmla="*/ 19 h 142"/>
                <a:gd name="T14" fmla="*/ 62 w 155"/>
                <a:gd name="T15" fmla="*/ 14 h 142"/>
                <a:gd name="T16" fmla="*/ 76 w 155"/>
                <a:gd name="T17" fmla="*/ 12 h 142"/>
                <a:gd name="T18" fmla="*/ 86 w 155"/>
                <a:gd name="T19" fmla="*/ 7 h 142"/>
                <a:gd name="T20" fmla="*/ 102 w 155"/>
                <a:gd name="T21" fmla="*/ 4 h 142"/>
                <a:gd name="T22" fmla="*/ 119 w 155"/>
                <a:gd name="T23" fmla="*/ 0 h 142"/>
                <a:gd name="T24" fmla="*/ 138 w 155"/>
                <a:gd name="T25" fmla="*/ 0 h 142"/>
                <a:gd name="T26" fmla="*/ 155 w 155"/>
                <a:gd name="T27" fmla="*/ 99 h 142"/>
                <a:gd name="T28" fmla="*/ 150 w 155"/>
                <a:gd name="T29" fmla="*/ 99 h 142"/>
                <a:gd name="T30" fmla="*/ 140 w 155"/>
                <a:gd name="T31" fmla="*/ 99 h 142"/>
                <a:gd name="T32" fmla="*/ 128 w 155"/>
                <a:gd name="T33" fmla="*/ 102 h 142"/>
                <a:gd name="T34" fmla="*/ 112 w 155"/>
                <a:gd name="T35" fmla="*/ 107 h 142"/>
                <a:gd name="T36" fmla="*/ 102 w 155"/>
                <a:gd name="T37" fmla="*/ 107 h 142"/>
                <a:gd name="T38" fmla="*/ 90 w 155"/>
                <a:gd name="T39" fmla="*/ 111 h 142"/>
                <a:gd name="T40" fmla="*/ 79 w 155"/>
                <a:gd name="T41" fmla="*/ 111 h 142"/>
                <a:gd name="T42" fmla="*/ 69 w 155"/>
                <a:gd name="T43" fmla="*/ 118 h 142"/>
                <a:gd name="T44" fmla="*/ 55 w 155"/>
                <a:gd name="T45" fmla="*/ 123 h 142"/>
                <a:gd name="T46" fmla="*/ 43 w 155"/>
                <a:gd name="T47" fmla="*/ 128 h 142"/>
                <a:gd name="T48" fmla="*/ 29 w 155"/>
                <a:gd name="T49" fmla="*/ 135 h 142"/>
                <a:gd name="T50" fmla="*/ 19 w 155"/>
                <a:gd name="T51" fmla="*/ 142 h 142"/>
                <a:gd name="T52" fmla="*/ 0 w 155"/>
                <a:gd name="T53" fmla="*/ 47 h 142"/>
                <a:gd name="T54" fmla="*/ 0 w 155"/>
                <a:gd name="T55" fmla="*/ 4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5" h="142">
                  <a:moveTo>
                    <a:pt x="0" y="47"/>
                  </a:moveTo>
                  <a:lnTo>
                    <a:pt x="0" y="45"/>
                  </a:lnTo>
                  <a:lnTo>
                    <a:pt x="7" y="40"/>
                  </a:lnTo>
                  <a:lnTo>
                    <a:pt x="17" y="33"/>
                  </a:lnTo>
                  <a:lnTo>
                    <a:pt x="33" y="28"/>
                  </a:lnTo>
                  <a:lnTo>
                    <a:pt x="41" y="23"/>
                  </a:lnTo>
                  <a:lnTo>
                    <a:pt x="52" y="19"/>
                  </a:lnTo>
                  <a:lnTo>
                    <a:pt x="62" y="14"/>
                  </a:lnTo>
                  <a:lnTo>
                    <a:pt x="76" y="12"/>
                  </a:lnTo>
                  <a:lnTo>
                    <a:pt x="86" y="7"/>
                  </a:lnTo>
                  <a:lnTo>
                    <a:pt x="102" y="4"/>
                  </a:lnTo>
                  <a:lnTo>
                    <a:pt x="119" y="0"/>
                  </a:lnTo>
                  <a:lnTo>
                    <a:pt x="138" y="0"/>
                  </a:lnTo>
                  <a:lnTo>
                    <a:pt x="155" y="99"/>
                  </a:lnTo>
                  <a:lnTo>
                    <a:pt x="150" y="99"/>
                  </a:lnTo>
                  <a:lnTo>
                    <a:pt x="140" y="99"/>
                  </a:lnTo>
                  <a:lnTo>
                    <a:pt x="128" y="102"/>
                  </a:lnTo>
                  <a:lnTo>
                    <a:pt x="112" y="107"/>
                  </a:lnTo>
                  <a:lnTo>
                    <a:pt x="102" y="107"/>
                  </a:lnTo>
                  <a:lnTo>
                    <a:pt x="90" y="111"/>
                  </a:lnTo>
                  <a:lnTo>
                    <a:pt x="79" y="111"/>
                  </a:lnTo>
                  <a:lnTo>
                    <a:pt x="69" y="118"/>
                  </a:lnTo>
                  <a:lnTo>
                    <a:pt x="55" y="123"/>
                  </a:lnTo>
                  <a:lnTo>
                    <a:pt x="43" y="128"/>
                  </a:lnTo>
                  <a:lnTo>
                    <a:pt x="29" y="135"/>
                  </a:lnTo>
                  <a:lnTo>
                    <a:pt x="19" y="142"/>
                  </a:lnTo>
                  <a:lnTo>
                    <a:pt x="0" y="47"/>
                  </a:lnTo>
                  <a:lnTo>
                    <a:pt x="0"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solidFill>
                  <a:prstClr val="black"/>
                </a:solidFill>
              </a:endParaRPr>
            </a:p>
          </p:txBody>
        </p:sp>
        <p:sp>
          <p:nvSpPr>
            <p:cNvPr id="42" name="Freeform 41"/>
            <p:cNvSpPr>
              <a:spLocks/>
            </p:cNvSpPr>
            <p:nvPr/>
          </p:nvSpPr>
          <p:spPr bwMode="auto">
            <a:xfrm>
              <a:off x="668655" y="574675"/>
              <a:ext cx="85725" cy="84455"/>
            </a:xfrm>
            <a:custGeom>
              <a:avLst/>
              <a:gdLst>
                <a:gd name="T0" fmla="*/ 0 w 135"/>
                <a:gd name="T1" fmla="*/ 38 h 133"/>
                <a:gd name="T2" fmla="*/ 0 w 135"/>
                <a:gd name="T3" fmla="*/ 34 h 133"/>
                <a:gd name="T4" fmla="*/ 9 w 135"/>
                <a:gd name="T5" fmla="*/ 31 h 133"/>
                <a:gd name="T6" fmla="*/ 16 w 135"/>
                <a:gd name="T7" fmla="*/ 24 h 133"/>
                <a:gd name="T8" fmla="*/ 33 w 135"/>
                <a:gd name="T9" fmla="*/ 19 h 133"/>
                <a:gd name="T10" fmla="*/ 40 w 135"/>
                <a:gd name="T11" fmla="*/ 15 h 133"/>
                <a:gd name="T12" fmla="*/ 52 w 135"/>
                <a:gd name="T13" fmla="*/ 12 h 133"/>
                <a:gd name="T14" fmla="*/ 64 w 135"/>
                <a:gd name="T15" fmla="*/ 10 h 133"/>
                <a:gd name="T16" fmla="*/ 76 w 135"/>
                <a:gd name="T17" fmla="*/ 7 h 133"/>
                <a:gd name="T18" fmla="*/ 88 w 135"/>
                <a:gd name="T19" fmla="*/ 3 h 133"/>
                <a:gd name="T20" fmla="*/ 102 w 135"/>
                <a:gd name="T21" fmla="*/ 0 h 133"/>
                <a:gd name="T22" fmla="*/ 114 w 135"/>
                <a:gd name="T23" fmla="*/ 0 h 133"/>
                <a:gd name="T24" fmla="*/ 130 w 135"/>
                <a:gd name="T25" fmla="*/ 0 h 133"/>
                <a:gd name="T26" fmla="*/ 135 w 135"/>
                <a:gd name="T27" fmla="*/ 103 h 133"/>
                <a:gd name="T28" fmla="*/ 130 w 135"/>
                <a:gd name="T29" fmla="*/ 103 h 133"/>
                <a:gd name="T30" fmla="*/ 126 w 135"/>
                <a:gd name="T31" fmla="*/ 103 h 133"/>
                <a:gd name="T32" fmla="*/ 111 w 135"/>
                <a:gd name="T33" fmla="*/ 103 h 133"/>
                <a:gd name="T34" fmla="*/ 99 w 135"/>
                <a:gd name="T35" fmla="*/ 107 h 133"/>
                <a:gd name="T36" fmla="*/ 88 w 135"/>
                <a:gd name="T37" fmla="*/ 107 h 133"/>
                <a:gd name="T38" fmla="*/ 80 w 135"/>
                <a:gd name="T39" fmla="*/ 107 h 133"/>
                <a:gd name="T40" fmla="*/ 69 w 135"/>
                <a:gd name="T41" fmla="*/ 110 h 133"/>
                <a:gd name="T42" fmla="*/ 59 w 135"/>
                <a:gd name="T43" fmla="*/ 114 h 133"/>
                <a:gd name="T44" fmla="*/ 47 w 135"/>
                <a:gd name="T45" fmla="*/ 117 h 133"/>
                <a:gd name="T46" fmla="*/ 33 w 135"/>
                <a:gd name="T47" fmla="*/ 122 h 133"/>
                <a:gd name="T48" fmla="*/ 19 w 135"/>
                <a:gd name="T49" fmla="*/ 126 h 133"/>
                <a:gd name="T50" fmla="*/ 7 w 135"/>
                <a:gd name="T51" fmla="*/ 133 h 133"/>
                <a:gd name="T52" fmla="*/ 0 w 135"/>
                <a:gd name="T53" fmla="*/ 38 h 133"/>
                <a:gd name="T54" fmla="*/ 0 w 135"/>
                <a:gd name="T55" fmla="*/ 38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5" h="133">
                  <a:moveTo>
                    <a:pt x="0" y="38"/>
                  </a:moveTo>
                  <a:lnTo>
                    <a:pt x="0" y="34"/>
                  </a:lnTo>
                  <a:lnTo>
                    <a:pt x="9" y="31"/>
                  </a:lnTo>
                  <a:lnTo>
                    <a:pt x="16" y="24"/>
                  </a:lnTo>
                  <a:lnTo>
                    <a:pt x="33" y="19"/>
                  </a:lnTo>
                  <a:lnTo>
                    <a:pt x="40" y="15"/>
                  </a:lnTo>
                  <a:lnTo>
                    <a:pt x="52" y="12"/>
                  </a:lnTo>
                  <a:lnTo>
                    <a:pt x="64" y="10"/>
                  </a:lnTo>
                  <a:lnTo>
                    <a:pt x="76" y="7"/>
                  </a:lnTo>
                  <a:lnTo>
                    <a:pt x="88" y="3"/>
                  </a:lnTo>
                  <a:lnTo>
                    <a:pt x="102" y="0"/>
                  </a:lnTo>
                  <a:lnTo>
                    <a:pt x="114" y="0"/>
                  </a:lnTo>
                  <a:lnTo>
                    <a:pt x="130" y="0"/>
                  </a:lnTo>
                  <a:lnTo>
                    <a:pt x="135" y="103"/>
                  </a:lnTo>
                  <a:lnTo>
                    <a:pt x="130" y="103"/>
                  </a:lnTo>
                  <a:lnTo>
                    <a:pt x="126" y="103"/>
                  </a:lnTo>
                  <a:lnTo>
                    <a:pt x="111" y="103"/>
                  </a:lnTo>
                  <a:lnTo>
                    <a:pt x="99" y="107"/>
                  </a:lnTo>
                  <a:lnTo>
                    <a:pt x="88" y="107"/>
                  </a:lnTo>
                  <a:lnTo>
                    <a:pt x="80" y="107"/>
                  </a:lnTo>
                  <a:lnTo>
                    <a:pt x="69" y="110"/>
                  </a:lnTo>
                  <a:lnTo>
                    <a:pt x="59" y="114"/>
                  </a:lnTo>
                  <a:lnTo>
                    <a:pt x="47" y="117"/>
                  </a:lnTo>
                  <a:lnTo>
                    <a:pt x="33" y="122"/>
                  </a:lnTo>
                  <a:lnTo>
                    <a:pt x="19" y="126"/>
                  </a:lnTo>
                  <a:lnTo>
                    <a:pt x="7" y="133"/>
                  </a:lnTo>
                  <a:lnTo>
                    <a:pt x="0" y="38"/>
                  </a:lnTo>
                  <a:lnTo>
                    <a:pt x="0"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solidFill>
                  <a:prstClr val="black"/>
                </a:solidFill>
              </a:endParaRPr>
            </a:p>
          </p:txBody>
        </p:sp>
        <p:sp>
          <p:nvSpPr>
            <p:cNvPr id="43" name="Freeform 42"/>
            <p:cNvSpPr>
              <a:spLocks/>
            </p:cNvSpPr>
            <p:nvPr/>
          </p:nvSpPr>
          <p:spPr bwMode="auto">
            <a:xfrm>
              <a:off x="673100" y="680720"/>
              <a:ext cx="81280" cy="84455"/>
            </a:xfrm>
            <a:custGeom>
              <a:avLst/>
              <a:gdLst>
                <a:gd name="T0" fmla="*/ 0 w 128"/>
                <a:gd name="T1" fmla="*/ 31 h 133"/>
                <a:gd name="T2" fmla="*/ 0 w 128"/>
                <a:gd name="T3" fmla="*/ 28 h 133"/>
                <a:gd name="T4" fmla="*/ 7 w 128"/>
                <a:gd name="T5" fmla="*/ 26 h 133"/>
                <a:gd name="T6" fmla="*/ 16 w 128"/>
                <a:gd name="T7" fmla="*/ 19 h 133"/>
                <a:gd name="T8" fmla="*/ 31 w 128"/>
                <a:gd name="T9" fmla="*/ 16 h 133"/>
                <a:gd name="T10" fmla="*/ 38 w 128"/>
                <a:gd name="T11" fmla="*/ 12 h 133"/>
                <a:gd name="T12" fmla="*/ 47 w 128"/>
                <a:gd name="T13" fmla="*/ 12 h 133"/>
                <a:gd name="T14" fmla="*/ 57 w 128"/>
                <a:gd name="T15" fmla="*/ 7 h 133"/>
                <a:gd name="T16" fmla="*/ 71 w 128"/>
                <a:gd name="T17" fmla="*/ 4 h 133"/>
                <a:gd name="T18" fmla="*/ 81 w 128"/>
                <a:gd name="T19" fmla="*/ 2 h 133"/>
                <a:gd name="T20" fmla="*/ 97 w 128"/>
                <a:gd name="T21" fmla="*/ 0 h 133"/>
                <a:gd name="T22" fmla="*/ 112 w 128"/>
                <a:gd name="T23" fmla="*/ 0 h 133"/>
                <a:gd name="T24" fmla="*/ 128 w 128"/>
                <a:gd name="T25" fmla="*/ 0 h 133"/>
                <a:gd name="T26" fmla="*/ 128 w 128"/>
                <a:gd name="T27" fmla="*/ 107 h 133"/>
                <a:gd name="T28" fmla="*/ 123 w 128"/>
                <a:gd name="T29" fmla="*/ 104 h 133"/>
                <a:gd name="T30" fmla="*/ 116 w 128"/>
                <a:gd name="T31" fmla="*/ 104 h 133"/>
                <a:gd name="T32" fmla="*/ 104 w 128"/>
                <a:gd name="T33" fmla="*/ 104 h 133"/>
                <a:gd name="T34" fmla="*/ 90 w 128"/>
                <a:gd name="T35" fmla="*/ 109 h 133"/>
                <a:gd name="T36" fmla="*/ 78 w 128"/>
                <a:gd name="T37" fmla="*/ 109 h 133"/>
                <a:gd name="T38" fmla="*/ 69 w 128"/>
                <a:gd name="T39" fmla="*/ 109 h 133"/>
                <a:gd name="T40" fmla="*/ 57 w 128"/>
                <a:gd name="T41" fmla="*/ 109 h 133"/>
                <a:gd name="T42" fmla="*/ 47 w 128"/>
                <a:gd name="T43" fmla="*/ 114 h 133"/>
                <a:gd name="T44" fmla="*/ 33 w 128"/>
                <a:gd name="T45" fmla="*/ 116 h 133"/>
                <a:gd name="T46" fmla="*/ 24 w 128"/>
                <a:gd name="T47" fmla="*/ 121 h 133"/>
                <a:gd name="T48" fmla="*/ 9 w 128"/>
                <a:gd name="T49" fmla="*/ 126 h 133"/>
                <a:gd name="T50" fmla="*/ 0 w 128"/>
                <a:gd name="T51" fmla="*/ 133 h 133"/>
                <a:gd name="T52" fmla="*/ 0 w 128"/>
                <a:gd name="T53" fmla="*/ 31 h 133"/>
                <a:gd name="T54" fmla="*/ 0 w 128"/>
                <a:gd name="T55" fmla="*/ 3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8" h="133">
                  <a:moveTo>
                    <a:pt x="0" y="31"/>
                  </a:moveTo>
                  <a:lnTo>
                    <a:pt x="0" y="28"/>
                  </a:lnTo>
                  <a:lnTo>
                    <a:pt x="7" y="26"/>
                  </a:lnTo>
                  <a:lnTo>
                    <a:pt x="16" y="19"/>
                  </a:lnTo>
                  <a:lnTo>
                    <a:pt x="31" y="16"/>
                  </a:lnTo>
                  <a:lnTo>
                    <a:pt x="38" y="12"/>
                  </a:lnTo>
                  <a:lnTo>
                    <a:pt x="47" y="12"/>
                  </a:lnTo>
                  <a:lnTo>
                    <a:pt x="57" y="7"/>
                  </a:lnTo>
                  <a:lnTo>
                    <a:pt x="71" y="4"/>
                  </a:lnTo>
                  <a:lnTo>
                    <a:pt x="81" y="2"/>
                  </a:lnTo>
                  <a:lnTo>
                    <a:pt x="97" y="0"/>
                  </a:lnTo>
                  <a:lnTo>
                    <a:pt x="112" y="0"/>
                  </a:lnTo>
                  <a:lnTo>
                    <a:pt x="128" y="0"/>
                  </a:lnTo>
                  <a:lnTo>
                    <a:pt x="128" y="107"/>
                  </a:lnTo>
                  <a:lnTo>
                    <a:pt x="123" y="104"/>
                  </a:lnTo>
                  <a:lnTo>
                    <a:pt x="116" y="104"/>
                  </a:lnTo>
                  <a:lnTo>
                    <a:pt x="104" y="104"/>
                  </a:lnTo>
                  <a:lnTo>
                    <a:pt x="90" y="109"/>
                  </a:lnTo>
                  <a:lnTo>
                    <a:pt x="78" y="109"/>
                  </a:lnTo>
                  <a:lnTo>
                    <a:pt x="69" y="109"/>
                  </a:lnTo>
                  <a:lnTo>
                    <a:pt x="57" y="109"/>
                  </a:lnTo>
                  <a:lnTo>
                    <a:pt x="47" y="114"/>
                  </a:lnTo>
                  <a:lnTo>
                    <a:pt x="33" y="116"/>
                  </a:lnTo>
                  <a:lnTo>
                    <a:pt x="24" y="121"/>
                  </a:lnTo>
                  <a:lnTo>
                    <a:pt x="9" y="126"/>
                  </a:lnTo>
                  <a:lnTo>
                    <a:pt x="0" y="133"/>
                  </a:lnTo>
                  <a:lnTo>
                    <a:pt x="0" y="31"/>
                  </a:lnTo>
                  <a:lnTo>
                    <a:pt x="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solidFill>
                  <a:prstClr val="black"/>
                </a:solidFill>
              </a:endParaRPr>
            </a:p>
          </p:txBody>
        </p:sp>
        <p:sp>
          <p:nvSpPr>
            <p:cNvPr id="44" name="Freeform 43"/>
            <p:cNvSpPr>
              <a:spLocks/>
            </p:cNvSpPr>
            <p:nvPr/>
          </p:nvSpPr>
          <p:spPr bwMode="auto">
            <a:xfrm>
              <a:off x="668655" y="789305"/>
              <a:ext cx="82550" cy="73660"/>
            </a:xfrm>
            <a:custGeom>
              <a:avLst/>
              <a:gdLst>
                <a:gd name="T0" fmla="*/ 7 w 130"/>
                <a:gd name="T1" fmla="*/ 19 h 116"/>
                <a:gd name="T2" fmla="*/ 7 w 130"/>
                <a:gd name="T3" fmla="*/ 16 h 116"/>
                <a:gd name="T4" fmla="*/ 14 w 130"/>
                <a:gd name="T5" fmla="*/ 14 h 116"/>
                <a:gd name="T6" fmla="*/ 23 w 130"/>
                <a:gd name="T7" fmla="*/ 12 h 116"/>
                <a:gd name="T8" fmla="*/ 38 w 130"/>
                <a:gd name="T9" fmla="*/ 9 h 116"/>
                <a:gd name="T10" fmla="*/ 42 w 130"/>
                <a:gd name="T11" fmla="*/ 5 h 116"/>
                <a:gd name="T12" fmla="*/ 54 w 130"/>
                <a:gd name="T13" fmla="*/ 2 h 116"/>
                <a:gd name="T14" fmla="*/ 64 w 130"/>
                <a:gd name="T15" fmla="*/ 2 h 116"/>
                <a:gd name="T16" fmla="*/ 76 w 130"/>
                <a:gd name="T17" fmla="*/ 2 h 116"/>
                <a:gd name="T18" fmla="*/ 88 w 130"/>
                <a:gd name="T19" fmla="*/ 0 h 116"/>
                <a:gd name="T20" fmla="*/ 99 w 130"/>
                <a:gd name="T21" fmla="*/ 0 h 116"/>
                <a:gd name="T22" fmla="*/ 114 w 130"/>
                <a:gd name="T23" fmla="*/ 0 h 116"/>
                <a:gd name="T24" fmla="*/ 130 w 130"/>
                <a:gd name="T25" fmla="*/ 0 h 116"/>
                <a:gd name="T26" fmla="*/ 121 w 130"/>
                <a:gd name="T27" fmla="*/ 102 h 116"/>
                <a:gd name="T28" fmla="*/ 119 w 130"/>
                <a:gd name="T29" fmla="*/ 100 h 116"/>
                <a:gd name="T30" fmla="*/ 111 w 130"/>
                <a:gd name="T31" fmla="*/ 100 h 116"/>
                <a:gd name="T32" fmla="*/ 102 w 130"/>
                <a:gd name="T33" fmla="*/ 100 h 116"/>
                <a:gd name="T34" fmla="*/ 90 w 130"/>
                <a:gd name="T35" fmla="*/ 100 h 116"/>
                <a:gd name="T36" fmla="*/ 80 w 130"/>
                <a:gd name="T37" fmla="*/ 100 h 116"/>
                <a:gd name="T38" fmla="*/ 73 w 130"/>
                <a:gd name="T39" fmla="*/ 100 h 116"/>
                <a:gd name="T40" fmla="*/ 61 w 130"/>
                <a:gd name="T41" fmla="*/ 102 h 116"/>
                <a:gd name="T42" fmla="*/ 50 w 130"/>
                <a:gd name="T43" fmla="*/ 104 h 116"/>
                <a:gd name="T44" fmla="*/ 38 w 130"/>
                <a:gd name="T45" fmla="*/ 107 h 116"/>
                <a:gd name="T46" fmla="*/ 26 w 130"/>
                <a:gd name="T47" fmla="*/ 109 h 116"/>
                <a:gd name="T48" fmla="*/ 12 w 130"/>
                <a:gd name="T49" fmla="*/ 111 h 116"/>
                <a:gd name="T50" fmla="*/ 0 w 130"/>
                <a:gd name="T51" fmla="*/ 116 h 116"/>
                <a:gd name="T52" fmla="*/ 7 w 130"/>
                <a:gd name="T53" fmla="*/ 19 h 116"/>
                <a:gd name="T54" fmla="*/ 7 w 130"/>
                <a:gd name="T55" fmla="*/ 1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0" h="116">
                  <a:moveTo>
                    <a:pt x="7" y="19"/>
                  </a:moveTo>
                  <a:lnTo>
                    <a:pt x="7" y="16"/>
                  </a:lnTo>
                  <a:lnTo>
                    <a:pt x="14" y="14"/>
                  </a:lnTo>
                  <a:lnTo>
                    <a:pt x="23" y="12"/>
                  </a:lnTo>
                  <a:lnTo>
                    <a:pt x="38" y="9"/>
                  </a:lnTo>
                  <a:lnTo>
                    <a:pt x="42" y="5"/>
                  </a:lnTo>
                  <a:lnTo>
                    <a:pt x="54" y="2"/>
                  </a:lnTo>
                  <a:lnTo>
                    <a:pt x="64" y="2"/>
                  </a:lnTo>
                  <a:lnTo>
                    <a:pt x="76" y="2"/>
                  </a:lnTo>
                  <a:lnTo>
                    <a:pt x="88" y="0"/>
                  </a:lnTo>
                  <a:lnTo>
                    <a:pt x="99" y="0"/>
                  </a:lnTo>
                  <a:lnTo>
                    <a:pt x="114" y="0"/>
                  </a:lnTo>
                  <a:lnTo>
                    <a:pt x="130" y="0"/>
                  </a:lnTo>
                  <a:lnTo>
                    <a:pt x="121" y="102"/>
                  </a:lnTo>
                  <a:lnTo>
                    <a:pt x="119" y="100"/>
                  </a:lnTo>
                  <a:lnTo>
                    <a:pt x="111" y="100"/>
                  </a:lnTo>
                  <a:lnTo>
                    <a:pt x="102" y="100"/>
                  </a:lnTo>
                  <a:lnTo>
                    <a:pt x="90" y="100"/>
                  </a:lnTo>
                  <a:lnTo>
                    <a:pt x="80" y="100"/>
                  </a:lnTo>
                  <a:lnTo>
                    <a:pt x="73" y="100"/>
                  </a:lnTo>
                  <a:lnTo>
                    <a:pt x="61" y="102"/>
                  </a:lnTo>
                  <a:lnTo>
                    <a:pt x="50" y="104"/>
                  </a:lnTo>
                  <a:lnTo>
                    <a:pt x="38" y="107"/>
                  </a:lnTo>
                  <a:lnTo>
                    <a:pt x="26" y="109"/>
                  </a:lnTo>
                  <a:lnTo>
                    <a:pt x="12" y="111"/>
                  </a:lnTo>
                  <a:lnTo>
                    <a:pt x="0" y="116"/>
                  </a:lnTo>
                  <a:lnTo>
                    <a:pt x="7" y="19"/>
                  </a:lnTo>
                  <a:lnTo>
                    <a:pt x="7"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solidFill>
                  <a:prstClr val="black"/>
                </a:solidFill>
              </a:endParaRPr>
            </a:p>
          </p:txBody>
        </p:sp>
        <p:sp>
          <p:nvSpPr>
            <p:cNvPr id="45" name="Freeform 44"/>
            <p:cNvSpPr>
              <a:spLocks/>
            </p:cNvSpPr>
            <p:nvPr/>
          </p:nvSpPr>
          <p:spPr bwMode="auto">
            <a:xfrm>
              <a:off x="2012950" y="772795"/>
              <a:ext cx="95250" cy="64770"/>
            </a:xfrm>
            <a:custGeom>
              <a:avLst/>
              <a:gdLst>
                <a:gd name="T0" fmla="*/ 0 w 150"/>
                <a:gd name="T1" fmla="*/ 95 h 102"/>
                <a:gd name="T2" fmla="*/ 0 w 150"/>
                <a:gd name="T3" fmla="*/ 92 h 102"/>
                <a:gd name="T4" fmla="*/ 9 w 150"/>
                <a:gd name="T5" fmla="*/ 92 h 102"/>
                <a:gd name="T6" fmla="*/ 19 w 150"/>
                <a:gd name="T7" fmla="*/ 92 h 102"/>
                <a:gd name="T8" fmla="*/ 36 w 150"/>
                <a:gd name="T9" fmla="*/ 92 h 102"/>
                <a:gd name="T10" fmla="*/ 45 w 150"/>
                <a:gd name="T11" fmla="*/ 92 h 102"/>
                <a:gd name="T12" fmla="*/ 57 w 150"/>
                <a:gd name="T13" fmla="*/ 92 h 102"/>
                <a:gd name="T14" fmla="*/ 66 w 150"/>
                <a:gd name="T15" fmla="*/ 92 h 102"/>
                <a:gd name="T16" fmla="*/ 81 w 150"/>
                <a:gd name="T17" fmla="*/ 95 h 102"/>
                <a:gd name="T18" fmla="*/ 93 w 150"/>
                <a:gd name="T19" fmla="*/ 95 h 102"/>
                <a:gd name="T20" fmla="*/ 107 w 150"/>
                <a:gd name="T21" fmla="*/ 97 h 102"/>
                <a:gd name="T22" fmla="*/ 124 w 150"/>
                <a:gd name="T23" fmla="*/ 99 h 102"/>
                <a:gd name="T24" fmla="*/ 143 w 150"/>
                <a:gd name="T25" fmla="*/ 102 h 102"/>
                <a:gd name="T26" fmla="*/ 150 w 150"/>
                <a:gd name="T27" fmla="*/ 9 h 102"/>
                <a:gd name="T28" fmla="*/ 145 w 150"/>
                <a:gd name="T29" fmla="*/ 7 h 102"/>
                <a:gd name="T30" fmla="*/ 138 w 150"/>
                <a:gd name="T31" fmla="*/ 4 h 102"/>
                <a:gd name="T32" fmla="*/ 128 w 150"/>
                <a:gd name="T33" fmla="*/ 2 h 102"/>
                <a:gd name="T34" fmla="*/ 112 w 150"/>
                <a:gd name="T35" fmla="*/ 2 h 102"/>
                <a:gd name="T36" fmla="*/ 100 w 150"/>
                <a:gd name="T37" fmla="*/ 0 h 102"/>
                <a:gd name="T38" fmla="*/ 88 w 150"/>
                <a:gd name="T39" fmla="*/ 0 h 102"/>
                <a:gd name="T40" fmla="*/ 76 w 150"/>
                <a:gd name="T41" fmla="*/ 0 h 102"/>
                <a:gd name="T42" fmla="*/ 64 w 150"/>
                <a:gd name="T43" fmla="*/ 0 h 102"/>
                <a:gd name="T44" fmla="*/ 50 w 150"/>
                <a:gd name="T45" fmla="*/ 0 h 102"/>
                <a:gd name="T46" fmla="*/ 36 w 150"/>
                <a:gd name="T47" fmla="*/ 0 h 102"/>
                <a:gd name="T48" fmla="*/ 19 w 150"/>
                <a:gd name="T49" fmla="*/ 2 h 102"/>
                <a:gd name="T50" fmla="*/ 5 w 150"/>
                <a:gd name="T51" fmla="*/ 4 h 102"/>
                <a:gd name="T52" fmla="*/ 0 w 150"/>
                <a:gd name="T53" fmla="*/ 95 h 102"/>
                <a:gd name="T54" fmla="*/ 0 w 150"/>
                <a:gd name="T55" fmla="*/ 9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0" h="102">
                  <a:moveTo>
                    <a:pt x="0" y="95"/>
                  </a:moveTo>
                  <a:lnTo>
                    <a:pt x="0" y="92"/>
                  </a:lnTo>
                  <a:lnTo>
                    <a:pt x="9" y="92"/>
                  </a:lnTo>
                  <a:lnTo>
                    <a:pt x="19" y="92"/>
                  </a:lnTo>
                  <a:lnTo>
                    <a:pt x="36" y="92"/>
                  </a:lnTo>
                  <a:lnTo>
                    <a:pt x="45" y="92"/>
                  </a:lnTo>
                  <a:lnTo>
                    <a:pt x="57" y="92"/>
                  </a:lnTo>
                  <a:lnTo>
                    <a:pt x="66" y="92"/>
                  </a:lnTo>
                  <a:lnTo>
                    <a:pt x="81" y="95"/>
                  </a:lnTo>
                  <a:lnTo>
                    <a:pt x="93" y="95"/>
                  </a:lnTo>
                  <a:lnTo>
                    <a:pt x="107" y="97"/>
                  </a:lnTo>
                  <a:lnTo>
                    <a:pt x="124" y="99"/>
                  </a:lnTo>
                  <a:lnTo>
                    <a:pt x="143" y="102"/>
                  </a:lnTo>
                  <a:lnTo>
                    <a:pt x="150" y="9"/>
                  </a:lnTo>
                  <a:lnTo>
                    <a:pt x="145" y="7"/>
                  </a:lnTo>
                  <a:lnTo>
                    <a:pt x="138" y="4"/>
                  </a:lnTo>
                  <a:lnTo>
                    <a:pt x="128" y="2"/>
                  </a:lnTo>
                  <a:lnTo>
                    <a:pt x="112" y="2"/>
                  </a:lnTo>
                  <a:lnTo>
                    <a:pt x="100" y="0"/>
                  </a:lnTo>
                  <a:lnTo>
                    <a:pt x="88" y="0"/>
                  </a:lnTo>
                  <a:lnTo>
                    <a:pt x="76" y="0"/>
                  </a:lnTo>
                  <a:lnTo>
                    <a:pt x="64" y="0"/>
                  </a:lnTo>
                  <a:lnTo>
                    <a:pt x="50" y="0"/>
                  </a:lnTo>
                  <a:lnTo>
                    <a:pt x="36" y="0"/>
                  </a:lnTo>
                  <a:lnTo>
                    <a:pt x="19" y="2"/>
                  </a:lnTo>
                  <a:lnTo>
                    <a:pt x="5" y="4"/>
                  </a:lnTo>
                  <a:lnTo>
                    <a:pt x="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solidFill>
                  <a:prstClr val="black"/>
                </a:solidFill>
              </a:endParaRPr>
            </a:p>
          </p:txBody>
        </p:sp>
        <p:sp>
          <p:nvSpPr>
            <p:cNvPr id="46" name="Freeform 45"/>
            <p:cNvSpPr>
              <a:spLocks/>
            </p:cNvSpPr>
            <p:nvPr/>
          </p:nvSpPr>
          <p:spPr bwMode="auto">
            <a:xfrm>
              <a:off x="2033905" y="467995"/>
              <a:ext cx="122555" cy="70485"/>
            </a:xfrm>
            <a:custGeom>
              <a:avLst/>
              <a:gdLst>
                <a:gd name="T0" fmla="*/ 0 w 193"/>
                <a:gd name="T1" fmla="*/ 111 h 111"/>
                <a:gd name="T2" fmla="*/ 3 w 193"/>
                <a:gd name="T3" fmla="*/ 111 h 111"/>
                <a:gd name="T4" fmla="*/ 14 w 193"/>
                <a:gd name="T5" fmla="*/ 109 h 111"/>
                <a:gd name="T6" fmla="*/ 19 w 193"/>
                <a:gd name="T7" fmla="*/ 107 h 111"/>
                <a:gd name="T8" fmla="*/ 31 w 193"/>
                <a:gd name="T9" fmla="*/ 104 h 111"/>
                <a:gd name="T10" fmla="*/ 38 w 193"/>
                <a:gd name="T11" fmla="*/ 104 h 111"/>
                <a:gd name="T12" fmla="*/ 53 w 193"/>
                <a:gd name="T13" fmla="*/ 104 h 111"/>
                <a:gd name="T14" fmla="*/ 64 w 193"/>
                <a:gd name="T15" fmla="*/ 104 h 111"/>
                <a:gd name="T16" fmla="*/ 76 w 193"/>
                <a:gd name="T17" fmla="*/ 104 h 111"/>
                <a:gd name="T18" fmla="*/ 88 w 193"/>
                <a:gd name="T19" fmla="*/ 104 h 111"/>
                <a:gd name="T20" fmla="*/ 105 w 193"/>
                <a:gd name="T21" fmla="*/ 104 h 111"/>
                <a:gd name="T22" fmla="*/ 121 w 193"/>
                <a:gd name="T23" fmla="*/ 104 h 111"/>
                <a:gd name="T24" fmla="*/ 138 w 193"/>
                <a:gd name="T25" fmla="*/ 104 h 111"/>
                <a:gd name="T26" fmla="*/ 155 w 193"/>
                <a:gd name="T27" fmla="*/ 107 h 111"/>
                <a:gd name="T28" fmla="*/ 171 w 193"/>
                <a:gd name="T29" fmla="*/ 111 h 111"/>
                <a:gd name="T30" fmla="*/ 193 w 193"/>
                <a:gd name="T31" fmla="*/ 9 h 111"/>
                <a:gd name="T32" fmla="*/ 188 w 193"/>
                <a:gd name="T33" fmla="*/ 7 h 111"/>
                <a:gd name="T34" fmla="*/ 176 w 193"/>
                <a:gd name="T35" fmla="*/ 7 h 111"/>
                <a:gd name="T36" fmla="*/ 169 w 193"/>
                <a:gd name="T37" fmla="*/ 4 h 111"/>
                <a:gd name="T38" fmla="*/ 159 w 193"/>
                <a:gd name="T39" fmla="*/ 2 h 111"/>
                <a:gd name="T40" fmla="*/ 148 w 193"/>
                <a:gd name="T41" fmla="*/ 2 h 111"/>
                <a:gd name="T42" fmla="*/ 136 w 193"/>
                <a:gd name="T43" fmla="*/ 2 h 111"/>
                <a:gd name="T44" fmla="*/ 121 w 193"/>
                <a:gd name="T45" fmla="*/ 0 h 111"/>
                <a:gd name="T46" fmla="*/ 110 w 193"/>
                <a:gd name="T47" fmla="*/ 0 h 111"/>
                <a:gd name="T48" fmla="*/ 95 w 193"/>
                <a:gd name="T49" fmla="*/ 0 h 111"/>
                <a:gd name="T50" fmla="*/ 81 w 193"/>
                <a:gd name="T51" fmla="*/ 2 h 111"/>
                <a:gd name="T52" fmla="*/ 64 w 193"/>
                <a:gd name="T53" fmla="*/ 2 h 111"/>
                <a:gd name="T54" fmla="*/ 48 w 193"/>
                <a:gd name="T55" fmla="*/ 7 h 111"/>
                <a:gd name="T56" fmla="*/ 31 w 193"/>
                <a:gd name="T57" fmla="*/ 7 h 111"/>
                <a:gd name="T58" fmla="*/ 17 w 193"/>
                <a:gd name="T59" fmla="*/ 14 h 111"/>
                <a:gd name="T60" fmla="*/ 0 w 193"/>
                <a:gd name="T61" fmla="*/ 111 h 111"/>
                <a:gd name="T62" fmla="*/ 0 w 193"/>
                <a:gd name="T63"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3" h="111">
                  <a:moveTo>
                    <a:pt x="0" y="111"/>
                  </a:moveTo>
                  <a:lnTo>
                    <a:pt x="3" y="111"/>
                  </a:lnTo>
                  <a:lnTo>
                    <a:pt x="14" y="109"/>
                  </a:lnTo>
                  <a:lnTo>
                    <a:pt x="19" y="107"/>
                  </a:lnTo>
                  <a:lnTo>
                    <a:pt x="31" y="104"/>
                  </a:lnTo>
                  <a:lnTo>
                    <a:pt x="38" y="104"/>
                  </a:lnTo>
                  <a:lnTo>
                    <a:pt x="53" y="104"/>
                  </a:lnTo>
                  <a:lnTo>
                    <a:pt x="64" y="104"/>
                  </a:lnTo>
                  <a:lnTo>
                    <a:pt x="76" y="104"/>
                  </a:lnTo>
                  <a:lnTo>
                    <a:pt x="88" y="104"/>
                  </a:lnTo>
                  <a:lnTo>
                    <a:pt x="105" y="104"/>
                  </a:lnTo>
                  <a:lnTo>
                    <a:pt x="121" y="104"/>
                  </a:lnTo>
                  <a:lnTo>
                    <a:pt x="138" y="104"/>
                  </a:lnTo>
                  <a:lnTo>
                    <a:pt x="155" y="107"/>
                  </a:lnTo>
                  <a:lnTo>
                    <a:pt x="171" y="111"/>
                  </a:lnTo>
                  <a:lnTo>
                    <a:pt x="193" y="9"/>
                  </a:lnTo>
                  <a:lnTo>
                    <a:pt x="188" y="7"/>
                  </a:lnTo>
                  <a:lnTo>
                    <a:pt x="176" y="7"/>
                  </a:lnTo>
                  <a:lnTo>
                    <a:pt x="169" y="4"/>
                  </a:lnTo>
                  <a:lnTo>
                    <a:pt x="159" y="2"/>
                  </a:lnTo>
                  <a:lnTo>
                    <a:pt x="148" y="2"/>
                  </a:lnTo>
                  <a:lnTo>
                    <a:pt x="136" y="2"/>
                  </a:lnTo>
                  <a:lnTo>
                    <a:pt x="121" y="0"/>
                  </a:lnTo>
                  <a:lnTo>
                    <a:pt x="110" y="0"/>
                  </a:lnTo>
                  <a:lnTo>
                    <a:pt x="95" y="0"/>
                  </a:lnTo>
                  <a:lnTo>
                    <a:pt x="81" y="2"/>
                  </a:lnTo>
                  <a:lnTo>
                    <a:pt x="64" y="2"/>
                  </a:lnTo>
                  <a:lnTo>
                    <a:pt x="48" y="7"/>
                  </a:lnTo>
                  <a:lnTo>
                    <a:pt x="31" y="7"/>
                  </a:lnTo>
                  <a:lnTo>
                    <a:pt x="17" y="14"/>
                  </a:lnTo>
                  <a:lnTo>
                    <a:pt x="0" y="111"/>
                  </a:lnTo>
                  <a:lnTo>
                    <a:pt x="0" y="1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solidFill>
                  <a:prstClr val="black"/>
                </a:solidFill>
              </a:endParaRPr>
            </a:p>
          </p:txBody>
        </p:sp>
        <p:sp>
          <p:nvSpPr>
            <p:cNvPr id="47" name="Freeform 46"/>
            <p:cNvSpPr>
              <a:spLocks/>
            </p:cNvSpPr>
            <p:nvPr/>
          </p:nvSpPr>
          <p:spPr bwMode="auto">
            <a:xfrm>
              <a:off x="2018665" y="673100"/>
              <a:ext cx="99695" cy="64770"/>
            </a:xfrm>
            <a:custGeom>
              <a:avLst/>
              <a:gdLst>
                <a:gd name="T0" fmla="*/ 0 w 157"/>
                <a:gd name="T1" fmla="*/ 102 h 102"/>
                <a:gd name="T2" fmla="*/ 0 w 157"/>
                <a:gd name="T3" fmla="*/ 100 h 102"/>
                <a:gd name="T4" fmla="*/ 10 w 157"/>
                <a:gd name="T5" fmla="*/ 97 h 102"/>
                <a:gd name="T6" fmla="*/ 24 w 157"/>
                <a:gd name="T7" fmla="*/ 95 h 102"/>
                <a:gd name="T8" fmla="*/ 41 w 157"/>
                <a:gd name="T9" fmla="*/ 95 h 102"/>
                <a:gd name="T10" fmla="*/ 50 w 157"/>
                <a:gd name="T11" fmla="*/ 92 h 102"/>
                <a:gd name="T12" fmla="*/ 62 w 157"/>
                <a:gd name="T13" fmla="*/ 92 h 102"/>
                <a:gd name="T14" fmla="*/ 74 w 157"/>
                <a:gd name="T15" fmla="*/ 92 h 102"/>
                <a:gd name="T16" fmla="*/ 88 w 157"/>
                <a:gd name="T17" fmla="*/ 92 h 102"/>
                <a:gd name="T18" fmla="*/ 100 w 157"/>
                <a:gd name="T19" fmla="*/ 92 h 102"/>
                <a:gd name="T20" fmla="*/ 115 w 157"/>
                <a:gd name="T21" fmla="*/ 95 h 102"/>
                <a:gd name="T22" fmla="*/ 129 w 157"/>
                <a:gd name="T23" fmla="*/ 97 h 102"/>
                <a:gd name="T24" fmla="*/ 145 w 157"/>
                <a:gd name="T25" fmla="*/ 102 h 102"/>
                <a:gd name="T26" fmla="*/ 157 w 157"/>
                <a:gd name="T27" fmla="*/ 7 h 102"/>
                <a:gd name="T28" fmla="*/ 153 w 157"/>
                <a:gd name="T29" fmla="*/ 7 h 102"/>
                <a:gd name="T30" fmla="*/ 145 w 157"/>
                <a:gd name="T31" fmla="*/ 5 h 102"/>
                <a:gd name="T32" fmla="*/ 131 w 157"/>
                <a:gd name="T33" fmla="*/ 0 h 102"/>
                <a:gd name="T34" fmla="*/ 115 w 157"/>
                <a:gd name="T35" fmla="*/ 0 h 102"/>
                <a:gd name="T36" fmla="*/ 105 w 157"/>
                <a:gd name="T37" fmla="*/ 0 h 102"/>
                <a:gd name="T38" fmla="*/ 93 w 157"/>
                <a:gd name="T39" fmla="*/ 0 h 102"/>
                <a:gd name="T40" fmla="*/ 79 w 157"/>
                <a:gd name="T41" fmla="*/ 0 h 102"/>
                <a:gd name="T42" fmla="*/ 67 w 157"/>
                <a:gd name="T43" fmla="*/ 0 h 102"/>
                <a:gd name="T44" fmla="*/ 50 w 157"/>
                <a:gd name="T45" fmla="*/ 0 h 102"/>
                <a:gd name="T46" fmla="*/ 36 w 157"/>
                <a:gd name="T47" fmla="*/ 0 h 102"/>
                <a:gd name="T48" fmla="*/ 19 w 157"/>
                <a:gd name="T49" fmla="*/ 2 h 102"/>
                <a:gd name="T50" fmla="*/ 3 w 157"/>
                <a:gd name="T51" fmla="*/ 7 h 102"/>
                <a:gd name="T52" fmla="*/ 0 w 157"/>
                <a:gd name="T53" fmla="*/ 102 h 102"/>
                <a:gd name="T54" fmla="*/ 0 w 157"/>
                <a:gd name="T55"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102">
                  <a:moveTo>
                    <a:pt x="0" y="102"/>
                  </a:moveTo>
                  <a:lnTo>
                    <a:pt x="0" y="100"/>
                  </a:lnTo>
                  <a:lnTo>
                    <a:pt x="10" y="97"/>
                  </a:lnTo>
                  <a:lnTo>
                    <a:pt x="24" y="95"/>
                  </a:lnTo>
                  <a:lnTo>
                    <a:pt x="41" y="95"/>
                  </a:lnTo>
                  <a:lnTo>
                    <a:pt x="50" y="92"/>
                  </a:lnTo>
                  <a:lnTo>
                    <a:pt x="62" y="92"/>
                  </a:lnTo>
                  <a:lnTo>
                    <a:pt x="74" y="92"/>
                  </a:lnTo>
                  <a:lnTo>
                    <a:pt x="88" y="92"/>
                  </a:lnTo>
                  <a:lnTo>
                    <a:pt x="100" y="92"/>
                  </a:lnTo>
                  <a:lnTo>
                    <a:pt x="115" y="95"/>
                  </a:lnTo>
                  <a:lnTo>
                    <a:pt x="129" y="97"/>
                  </a:lnTo>
                  <a:lnTo>
                    <a:pt x="145" y="102"/>
                  </a:lnTo>
                  <a:lnTo>
                    <a:pt x="157" y="7"/>
                  </a:lnTo>
                  <a:lnTo>
                    <a:pt x="153" y="7"/>
                  </a:lnTo>
                  <a:lnTo>
                    <a:pt x="145" y="5"/>
                  </a:lnTo>
                  <a:lnTo>
                    <a:pt x="131" y="0"/>
                  </a:lnTo>
                  <a:lnTo>
                    <a:pt x="115" y="0"/>
                  </a:lnTo>
                  <a:lnTo>
                    <a:pt x="105" y="0"/>
                  </a:lnTo>
                  <a:lnTo>
                    <a:pt x="93" y="0"/>
                  </a:lnTo>
                  <a:lnTo>
                    <a:pt x="79" y="0"/>
                  </a:lnTo>
                  <a:lnTo>
                    <a:pt x="67" y="0"/>
                  </a:lnTo>
                  <a:lnTo>
                    <a:pt x="50" y="0"/>
                  </a:lnTo>
                  <a:lnTo>
                    <a:pt x="36" y="0"/>
                  </a:lnTo>
                  <a:lnTo>
                    <a:pt x="19" y="2"/>
                  </a:lnTo>
                  <a:lnTo>
                    <a:pt x="3" y="7"/>
                  </a:lnTo>
                  <a:lnTo>
                    <a:pt x="0" y="102"/>
                  </a:lnTo>
                  <a:lnTo>
                    <a:pt x="0" y="1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solidFill>
                  <a:prstClr val="black"/>
                </a:solidFill>
              </a:endParaRPr>
            </a:p>
          </p:txBody>
        </p:sp>
        <p:sp>
          <p:nvSpPr>
            <p:cNvPr id="48" name="Freeform 47"/>
            <p:cNvSpPr>
              <a:spLocks/>
            </p:cNvSpPr>
            <p:nvPr/>
          </p:nvSpPr>
          <p:spPr bwMode="auto">
            <a:xfrm>
              <a:off x="2023745" y="574675"/>
              <a:ext cx="111125" cy="65405"/>
            </a:xfrm>
            <a:custGeom>
              <a:avLst/>
              <a:gdLst>
                <a:gd name="T0" fmla="*/ 0 w 175"/>
                <a:gd name="T1" fmla="*/ 103 h 103"/>
                <a:gd name="T2" fmla="*/ 2 w 175"/>
                <a:gd name="T3" fmla="*/ 100 h 103"/>
                <a:gd name="T4" fmla="*/ 9 w 175"/>
                <a:gd name="T5" fmla="*/ 98 h 103"/>
                <a:gd name="T6" fmla="*/ 16 w 175"/>
                <a:gd name="T7" fmla="*/ 98 h 103"/>
                <a:gd name="T8" fmla="*/ 23 w 175"/>
                <a:gd name="T9" fmla="*/ 95 h 103"/>
                <a:gd name="T10" fmla="*/ 30 w 175"/>
                <a:gd name="T11" fmla="*/ 95 h 103"/>
                <a:gd name="T12" fmla="*/ 42 w 175"/>
                <a:gd name="T13" fmla="*/ 95 h 103"/>
                <a:gd name="T14" fmla="*/ 54 w 175"/>
                <a:gd name="T15" fmla="*/ 93 h 103"/>
                <a:gd name="T16" fmla="*/ 64 w 175"/>
                <a:gd name="T17" fmla="*/ 93 h 103"/>
                <a:gd name="T18" fmla="*/ 78 w 175"/>
                <a:gd name="T19" fmla="*/ 93 h 103"/>
                <a:gd name="T20" fmla="*/ 92 w 175"/>
                <a:gd name="T21" fmla="*/ 93 h 103"/>
                <a:gd name="T22" fmla="*/ 107 w 175"/>
                <a:gd name="T23" fmla="*/ 93 h 103"/>
                <a:gd name="T24" fmla="*/ 123 w 175"/>
                <a:gd name="T25" fmla="*/ 95 h 103"/>
                <a:gd name="T26" fmla="*/ 140 w 175"/>
                <a:gd name="T27" fmla="*/ 98 h 103"/>
                <a:gd name="T28" fmla="*/ 159 w 175"/>
                <a:gd name="T29" fmla="*/ 103 h 103"/>
                <a:gd name="T30" fmla="*/ 175 w 175"/>
                <a:gd name="T31" fmla="*/ 10 h 103"/>
                <a:gd name="T32" fmla="*/ 171 w 175"/>
                <a:gd name="T33" fmla="*/ 7 h 103"/>
                <a:gd name="T34" fmla="*/ 161 w 175"/>
                <a:gd name="T35" fmla="*/ 5 h 103"/>
                <a:gd name="T36" fmla="*/ 152 w 175"/>
                <a:gd name="T37" fmla="*/ 3 h 103"/>
                <a:gd name="T38" fmla="*/ 145 w 175"/>
                <a:gd name="T39" fmla="*/ 0 h 103"/>
                <a:gd name="T40" fmla="*/ 135 w 175"/>
                <a:gd name="T41" fmla="*/ 0 h 103"/>
                <a:gd name="T42" fmla="*/ 128 w 175"/>
                <a:gd name="T43" fmla="*/ 0 h 103"/>
                <a:gd name="T44" fmla="*/ 114 w 175"/>
                <a:gd name="T45" fmla="*/ 0 h 103"/>
                <a:gd name="T46" fmla="*/ 104 w 175"/>
                <a:gd name="T47" fmla="*/ 0 h 103"/>
                <a:gd name="T48" fmla="*/ 88 w 175"/>
                <a:gd name="T49" fmla="*/ 0 h 103"/>
                <a:gd name="T50" fmla="*/ 76 w 175"/>
                <a:gd name="T51" fmla="*/ 0 h 103"/>
                <a:gd name="T52" fmla="*/ 59 w 175"/>
                <a:gd name="T53" fmla="*/ 0 h 103"/>
                <a:gd name="T54" fmla="*/ 42 w 175"/>
                <a:gd name="T55" fmla="*/ 0 h 103"/>
                <a:gd name="T56" fmla="*/ 26 w 175"/>
                <a:gd name="T57" fmla="*/ 3 h 103"/>
                <a:gd name="T58" fmla="*/ 9 w 175"/>
                <a:gd name="T59" fmla="*/ 10 h 103"/>
                <a:gd name="T60" fmla="*/ 0 w 175"/>
                <a:gd name="T61" fmla="*/ 103 h 103"/>
                <a:gd name="T62" fmla="*/ 0 w 175"/>
                <a:gd name="T63"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5" h="103">
                  <a:moveTo>
                    <a:pt x="0" y="103"/>
                  </a:moveTo>
                  <a:lnTo>
                    <a:pt x="2" y="100"/>
                  </a:lnTo>
                  <a:lnTo>
                    <a:pt x="9" y="98"/>
                  </a:lnTo>
                  <a:lnTo>
                    <a:pt x="16" y="98"/>
                  </a:lnTo>
                  <a:lnTo>
                    <a:pt x="23" y="95"/>
                  </a:lnTo>
                  <a:lnTo>
                    <a:pt x="30" y="95"/>
                  </a:lnTo>
                  <a:lnTo>
                    <a:pt x="42" y="95"/>
                  </a:lnTo>
                  <a:lnTo>
                    <a:pt x="54" y="93"/>
                  </a:lnTo>
                  <a:lnTo>
                    <a:pt x="64" y="93"/>
                  </a:lnTo>
                  <a:lnTo>
                    <a:pt x="78" y="93"/>
                  </a:lnTo>
                  <a:lnTo>
                    <a:pt x="92" y="93"/>
                  </a:lnTo>
                  <a:lnTo>
                    <a:pt x="107" y="93"/>
                  </a:lnTo>
                  <a:lnTo>
                    <a:pt x="123" y="95"/>
                  </a:lnTo>
                  <a:lnTo>
                    <a:pt x="140" y="98"/>
                  </a:lnTo>
                  <a:lnTo>
                    <a:pt x="159" y="103"/>
                  </a:lnTo>
                  <a:lnTo>
                    <a:pt x="175" y="10"/>
                  </a:lnTo>
                  <a:lnTo>
                    <a:pt x="171" y="7"/>
                  </a:lnTo>
                  <a:lnTo>
                    <a:pt x="161" y="5"/>
                  </a:lnTo>
                  <a:lnTo>
                    <a:pt x="152" y="3"/>
                  </a:lnTo>
                  <a:lnTo>
                    <a:pt x="145" y="0"/>
                  </a:lnTo>
                  <a:lnTo>
                    <a:pt x="135" y="0"/>
                  </a:lnTo>
                  <a:lnTo>
                    <a:pt x="128" y="0"/>
                  </a:lnTo>
                  <a:lnTo>
                    <a:pt x="114" y="0"/>
                  </a:lnTo>
                  <a:lnTo>
                    <a:pt x="104" y="0"/>
                  </a:lnTo>
                  <a:lnTo>
                    <a:pt x="88" y="0"/>
                  </a:lnTo>
                  <a:lnTo>
                    <a:pt x="76" y="0"/>
                  </a:lnTo>
                  <a:lnTo>
                    <a:pt x="59" y="0"/>
                  </a:lnTo>
                  <a:lnTo>
                    <a:pt x="42" y="0"/>
                  </a:lnTo>
                  <a:lnTo>
                    <a:pt x="26" y="3"/>
                  </a:lnTo>
                  <a:lnTo>
                    <a:pt x="9" y="10"/>
                  </a:lnTo>
                  <a:lnTo>
                    <a:pt x="0" y="103"/>
                  </a:lnTo>
                  <a:lnTo>
                    <a:pt x="0" y="10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solidFill>
                  <a:prstClr val="black"/>
                </a:solidFill>
              </a:endParaRPr>
            </a:p>
          </p:txBody>
        </p:sp>
        <p:sp>
          <p:nvSpPr>
            <p:cNvPr id="49" name="Freeform 48"/>
            <p:cNvSpPr>
              <a:spLocks/>
            </p:cNvSpPr>
            <p:nvPr/>
          </p:nvSpPr>
          <p:spPr bwMode="auto">
            <a:xfrm>
              <a:off x="2053590" y="351790"/>
              <a:ext cx="139065" cy="81280"/>
            </a:xfrm>
            <a:custGeom>
              <a:avLst/>
              <a:gdLst>
                <a:gd name="T0" fmla="*/ 0 w 219"/>
                <a:gd name="T1" fmla="*/ 128 h 128"/>
                <a:gd name="T2" fmla="*/ 2 w 219"/>
                <a:gd name="T3" fmla="*/ 126 h 128"/>
                <a:gd name="T4" fmla="*/ 12 w 219"/>
                <a:gd name="T5" fmla="*/ 126 h 128"/>
                <a:gd name="T6" fmla="*/ 17 w 219"/>
                <a:gd name="T7" fmla="*/ 121 h 128"/>
                <a:gd name="T8" fmla="*/ 24 w 219"/>
                <a:gd name="T9" fmla="*/ 121 h 128"/>
                <a:gd name="T10" fmla="*/ 33 w 219"/>
                <a:gd name="T11" fmla="*/ 116 h 128"/>
                <a:gd name="T12" fmla="*/ 48 w 219"/>
                <a:gd name="T13" fmla="*/ 116 h 128"/>
                <a:gd name="T14" fmla="*/ 57 w 219"/>
                <a:gd name="T15" fmla="*/ 116 h 128"/>
                <a:gd name="T16" fmla="*/ 74 w 219"/>
                <a:gd name="T17" fmla="*/ 114 h 128"/>
                <a:gd name="T18" fmla="*/ 88 w 219"/>
                <a:gd name="T19" fmla="*/ 111 h 128"/>
                <a:gd name="T20" fmla="*/ 105 w 219"/>
                <a:gd name="T21" fmla="*/ 111 h 128"/>
                <a:gd name="T22" fmla="*/ 121 w 219"/>
                <a:gd name="T23" fmla="*/ 111 h 128"/>
                <a:gd name="T24" fmla="*/ 140 w 219"/>
                <a:gd name="T25" fmla="*/ 111 h 128"/>
                <a:gd name="T26" fmla="*/ 150 w 219"/>
                <a:gd name="T27" fmla="*/ 111 h 128"/>
                <a:gd name="T28" fmla="*/ 162 w 219"/>
                <a:gd name="T29" fmla="*/ 111 h 128"/>
                <a:gd name="T30" fmla="*/ 171 w 219"/>
                <a:gd name="T31" fmla="*/ 114 h 128"/>
                <a:gd name="T32" fmla="*/ 185 w 219"/>
                <a:gd name="T33" fmla="*/ 116 h 128"/>
                <a:gd name="T34" fmla="*/ 219 w 219"/>
                <a:gd name="T35" fmla="*/ 9 h 128"/>
                <a:gd name="T36" fmla="*/ 212 w 219"/>
                <a:gd name="T37" fmla="*/ 7 h 128"/>
                <a:gd name="T38" fmla="*/ 202 w 219"/>
                <a:gd name="T39" fmla="*/ 4 h 128"/>
                <a:gd name="T40" fmla="*/ 193 w 219"/>
                <a:gd name="T41" fmla="*/ 4 h 128"/>
                <a:gd name="T42" fmla="*/ 183 w 219"/>
                <a:gd name="T43" fmla="*/ 2 h 128"/>
                <a:gd name="T44" fmla="*/ 171 w 219"/>
                <a:gd name="T45" fmla="*/ 2 h 128"/>
                <a:gd name="T46" fmla="*/ 162 w 219"/>
                <a:gd name="T47" fmla="*/ 2 h 128"/>
                <a:gd name="T48" fmla="*/ 145 w 219"/>
                <a:gd name="T49" fmla="*/ 0 h 128"/>
                <a:gd name="T50" fmla="*/ 131 w 219"/>
                <a:gd name="T51" fmla="*/ 0 h 128"/>
                <a:gd name="T52" fmla="*/ 114 w 219"/>
                <a:gd name="T53" fmla="*/ 0 h 128"/>
                <a:gd name="T54" fmla="*/ 98 w 219"/>
                <a:gd name="T55" fmla="*/ 4 h 128"/>
                <a:gd name="T56" fmla="*/ 81 w 219"/>
                <a:gd name="T57" fmla="*/ 4 h 128"/>
                <a:gd name="T58" fmla="*/ 62 w 219"/>
                <a:gd name="T59" fmla="*/ 9 h 128"/>
                <a:gd name="T60" fmla="*/ 43 w 219"/>
                <a:gd name="T61" fmla="*/ 14 h 128"/>
                <a:gd name="T62" fmla="*/ 24 w 219"/>
                <a:gd name="T63" fmla="*/ 21 h 128"/>
                <a:gd name="T64" fmla="*/ 0 w 219"/>
                <a:gd name="T65" fmla="*/ 128 h 128"/>
                <a:gd name="T66" fmla="*/ 0 w 219"/>
                <a:gd name="T67"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9" h="128">
                  <a:moveTo>
                    <a:pt x="0" y="128"/>
                  </a:moveTo>
                  <a:lnTo>
                    <a:pt x="2" y="126"/>
                  </a:lnTo>
                  <a:lnTo>
                    <a:pt x="12" y="126"/>
                  </a:lnTo>
                  <a:lnTo>
                    <a:pt x="17" y="121"/>
                  </a:lnTo>
                  <a:lnTo>
                    <a:pt x="24" y="121"/>
                  </a:lnTo>
                  <a:lnTo>
                    <a:pt x="33" y="116"/>
                  </a:lnTo>
                  <a:lnTo>
                    <a:pt x="48" y="116"/>
                  </a:lnTo>
                  <a:lnTo>
                    <a:pt x="57" y="116"/>
                  </a:lnTo>
                  <a:lnTo>
                    <a:pt x="74" y="114"/>
                  </a:lnTo>
                  <a:lnTo>
                    <a:pt x="88" y="111"/>
                  </a:lnTo>
                  <a:lnTo>
                    <a:pt x="105" y="111"/>
                  </a:lnTo>
                  <a:lnTo>
                    <a:pt x="121" y="111"/>
                  </a:lnTo>
                  <a:lnTo>
                    <a:pt x="140" y="111"/>
                  </a:lnTo>
                  <a:lnTo>
                    <a:pt x="150" y="111"/>
                  </a:lnTo>
                  <a:lnTo>
                    <a:pt x="162" y="111"/>
                  </a:lnTo>
                  <a:lnTo>
                    <a:pt x="171" y="114"/>
                  </a:lnTo>
                  <a:lnTo>
                    <a:pt x="185" y="116"/>
                  </a:lnTo>
                  <a:lnTo>
                    <a:pt x="219" y="9"/>
                  </a:lnTo>
                  <a:lnTo>
                    <a:pt x="212" y="7"/>
                  </a:lnTo>
                  <a:lnTo>
                    <a:pt x="202" y="4"/>
                  </a:lnTo>
                  <a:lnTo>
                    <a:pt x="193" y="4"/>
                  </a:lnTo>
                  <a:lnTo>
                    <a:pt x="183" y="2"/>
                  </a:lnTo>
                  <a:lnTo>
                    <a:pt x="171" y="2"/>
                  </a:lnTo>
                  <a:lnTo>
                    <a:pt x="162" y="2"/>
                  </a:lnTo>
                  <a:lnTo>
                    <a:pt x="145" y="0"/>
                  </a:lnTo>
                  <a:lnTo>
                    <a:pt x="131" y="0"/>
                  </a:lnTo>
                  <a:lnTo>
                    <a:pt x="114" y="0"/>
                  </a:lnTo>
                  <a:lnTo>
                    <a:pt x="98" y="4"/>
                  </a:lnTo>
                  <a:lnTo>
                    <a:pt x="81" y="4"/>
                  </a:lnTo>
                  <a:lnTo>
                    <a:pt x="62" y="9"/>
                  </a:lnTo>
                  <a:lnTo>
                    <a:pt x="43" y="14"/>
                  </a:lnTo>
                  <a:lnTo>
                    <a:pt x="24" y="21"/>
                  </a:lnTo>
                  <a:lnTo>
                    <a:pt x="0" y="128"/>
                  </a:lnTo>
                  <a:lnTo>
                    <a:pt x="0" y="1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solidFill>
                  <a:prstClr val="black"/>
                </a:solidFill>
              </a:endParaRPr>
            </a:p>
          </p:txBody>
        </p:sp>
        <p:sp>
          <p:nvSpPr>
            <p:cNvPr id="50" name="Freeform 49"/>
            <p:cNvSpPr>
              <a:spLocks/>
            </p:cNvSpPr>
            <p:nvPr/>
          </p:nvSpPr>
          <p:spPr bwMode="auto">
            <a:xfrm>
              <a:off x="2084070" y="241300"/>
              <a:ext cx="153670" cy="81915"/>
            </a:xfrm>
            <a:custGeom>
              <a:avLst/>
              <a:gdLst>
                <a:gd name="T0" fmla="*/ 0 w 242"/>
                <a:gd name="T1" fmla="*/ 129 h 129"/>
                <a:gd name="T2" fmla="*/ 2 w 242"/>
                <a:gd name="T3" fmla="*/ 129 h 129"/>
                <a:gd name="T4" fmla="*/ 12 w 242"/>
                <a:gd name="T5" fmla="*/ 124 h 129"/>
                <a:gd name="T6" fmla="*/ 19 w 242"/>
                <a:gd name="T7" fmla="*/ 121 h 129"/>
                <a:gd name="T8" fmla="*/ 31 w 242"/>
                <a:gd name="T9" fmla="*/ 121 h 129"/>
                <a:gd name="T10" fmla="*/ 40 w 242"/>
                <a:gd name="T11" fmla="*/ 117 h 129"/>
                <a:gd name="T12" fmla="*/ 54 w 242"/>
                <a:gd name="T13" fmla="*/ 117 h 129"/>
                <a:gd name="T14" fmla="*/ 66 w 242"/>
                <a:gd name="T15" fmla="*/ 114 h 129"/>
                <a:gd name="T16" fmla="*/ 83 w 242"/>
                <a:gd name="T17" fmla="*/ 112 h 129"/>
                <a:gd name="T18" fmla="*/ 97 w 242"/>
                <a:gd name="T19" fmla="*/ 110 h 129"/>
                <a:gd name="T20" fmla="*/ 116 w 242"/>
                <a:gd name="T21" fmla="*/ 110 h 129"/>
                <a:gd name="T22" fmla="*/ 133 w 242"/>
                <a:gd name="T23" fmla="*/ 110 h 129"/>
                <a:gd name="T24" fmla="*/ 154 w 242"/>
                <a:gd name="T25" fmla="*/ 110 h 129"/>
                <a:gd name="T26" fmla="*/ 164 w 242"/>
                <a:gd name="T27" fmla="*/ 110 h 129"/>
                <a:gd name="T28" fmla="*/ 175 w 242"/>
                <a:gd name="T29" fmla="*/ 110 h 129"/>
                <a:gd name="T30" fmla="*/ 187 w 242"/>
                <a:gd name="T31" fmla="*/ 112 h 129"/>
                <a:gd name="T32" fmla="*/ 197 w 242"/>
                <a:gd name="T33" fmla="*/ 114 h 129"/>
                <a:gd name="T34" fmla="*/ 242 w 242"/>
                <a:gd name="T35" fmla="*/ 7 h 129"/>
                <a:gd name="T36" fmla="*/ 237 w 242"/>
                <a:gd name="T37" fmla="*/ 5 h 129"/>
                <a:gd name="T38" fmla="*/ 225 w 242"/>
                <a:gd name="T39" fmla="*/ 3 h 129"/>
                <a:gd name="T40" fmla="*/ 214 w 242"/>
                <a:gd name="T41" fmla="*/ 0 h 129"/>
                <a:gd name="T42" fmla="*/ 204 w 242"/>
                <a:gd name="T43" fmla="*/ 0 h 129"/>
                <a:gd name="T44" fmla="*/ 192 w 242"/>
                <a:gd name="T45" fmla="*/ 0 h 129"/>
                <a:gd name="T46" fmla="*/ 178 w 242"/>
                <a:gd name="T47" fmla="*/ 3 h 129"/>
                <a:gd name="T48" fmla="*/ 161 w 242"/>
                <a:gd name="T49" fmla="*/ 3 h 129"/>
                <a:gd name="T50" fmla="*/ 145 w 242"/>
                <a:gd name="T51" fmla="*/ 3 h 129"/>
                <a:gd name="T52" fmla="*/ 128 w 242"/>
                <a:gd name="T53" fmla="*/ 3 h 129"/>
                <a:gd name="T54" fmla="*/ 111 w 242"/>
                <a:gd name="T55" fmla="*/ 7 h 129"/>
                <a:gd name="T56" fmla="*/ 90 w 242"/>
                <a:gd name="T57" fmla="*/ 7 h 129"/>
                <a:gd name="T58" fmla="*/ 73 w 242"/>
                <a:gd name="T59" fmla="*/ 14 h 129"/>
                <a:gd name="T60" fmla="*/ 52 w 242"/>
                <a:gd name="T61" fmla="*/ 19 h 129"/>
                <a:gd name="T62" fmla="*/ 33 w 242"/>
                <a:gd name="T63" fmla="*/ 26 h 129"/>
                <a:gd name="T64" fmla="*/ 0 w 242"/>
                <a:gd name="T65" fmla="*/ 129 h 129"/>
                <a:gd name="T66" fmla="*/ 0 w 242"/>
                <a:gd name="T67"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2" h="129">
                  <a:moveTo>
                    <a:pt x="0" y="129"/>
                  </a:moveTo>
                  <a:lnTo>
                    <a:pt x="2" y="129"/>
                  </a:lnTo>
                  <a:lnTo>
                    <a:pt x="12" y="124"/>
                  </a:lnTo>
                  <a:lnTo>
                    <a:pt x="19" y="121"/>
                  </a:lnTo>
                  <a:lnTo>
                    <a:pt x="31" y="121"/>
                  </a:lnTo>
                  <a:lnTo>
                    <a:pt x="40" y="117"/>
                  </a:lnTo>
                  <a:lnTo>
                    <a:pt x="54" y="117"/>
                  </a:lnTo>
                  <a:lnTo>
                    <a:pt x="66" y="114"/>
                  </a:lnTo>
                  <a:lnTo>
                    <a:pt x="83" y="112"/>
                  </a:lnTo>
                  <a:lnTo>
                    <a:pt x="97" y="110"/>
                  </a:lnTo>
                  <a:lnTo>
                    <a:pt x="116" y="110"/>
                  </a:lnTo>
                  <a:lnTo>
                    <a:pt x="133" y="110"/>
                  </a:lnTo>
                  <a:lnTo>
                    <a:pt x="154" y="110"/>
                  </a:lnTo>
                  <a:lnTo>
                    <a:pt x="164" y="110"/>
                  </a:lnTo>
                  <a:lnTo>
                    <a:pt x="175" y="110"/>
                  </a:lnTo>
                  <a:lnTo>
                    <a:pt x="187" y="112"/>
                  </a:lnTo>
                  <a:lnTo>
                    <a:pt x="197" y="114"/>
                  </a:lnTo>
                  <a:lnTo>
                    <a:pt x="242" y="7"/>
                  </a:lnTo>
                  <a:lnTo>
                    <a:pt x="237" y="5"/>
                  </a:lnTo>
                  <a:lnTo>
                    <a:pt x="225" y="3"/>
                  </a:lnTo>
                  <a:lnTo>
                    <a:pt x="214" y="0"/>
                  </a:lnTo>
                  <a:lnTo>
                    <a:pt x="204" y="0"/>
                  </a:lnTo>
                  <a:lnTo>
                    <a:pt x="192" y="0"/>
                  </a:lnTo>
                  <a:lnTo>
                    <a:pt x="178" y="3"/>
                  </a:lnTo>
                  <a:lnTo>
                    <a:pt x="161" y="3"/>
                  </a:lnTo>
                  <a:lnTo>
                    <a:pt x="145" y="3"/>
                  </a:lnTo>
                  <a:lnTo>
                    <a:pt x="128" y="3"/>
                  </a:lnTo>
                  <a:lnTo>
                    <a:pt x="111" y="7"/>
                  </a:lnTo>
                  <a:lnTo>
                    <a:pt x="90" y="7"/>
                  </a:lnTo>
                  <a:lnTo>
                    <a:pt x="73" y="14"/>
                  </a:lnTo>
                  <a:lnTo>
                    <a:pt x="52" y="19"/>
                  </a:lnTo>
                  <a:lnTo>
                    <a:pt x="33" y="26"/>
                  </a:lnTo>
                  <a:lnTo>
                    <a:pt x="0" y="129"/>
                  </a:lnTo>
                  <a:lnTo>
                    <a:pt x="0" y="1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solidFill>
                  <a:prstClr val="black"/>
                </a:solidFill>
              </a:endParaRPr>
            </a:p>
          </p:txBody>
        </p:sp>
        <p:sp>
          <p:nvSpPr>
            <p:cNvPr id="51" name="Freeform 50"/>
            <p:cNvSpPr>
              <a:spLocks/>
            </p:cNvSpPr>
            <p:nvPr/>
          </p:nvSpPr>
          <p:spPr bwMode="auto">
            <a:xfrm>
              <a:off x="2130425" y="143510"/>
              <a:ext cx="163195" cy="72390"/>
            </a:xfrm>
            <a:custGeom>
              <a:avLst/>
              <a:gdLst>
                <a:gd name="T0" fmla="*/ 0 w 257"/>
                <a:gd name="T1" fmla="*/ 114 h 114"/>
                <a:gd name="T2" fmla="*/ 0 w 257"/>
                <a:gd name="T3" fmla="*/ 111 h 114"/>
                <a:gd name="T4" fmla="*/ 10 w 257"/>
                <a:gd name="T5" fmla="*/ 109 h 114"/>
                <a:gd name="T6" fmla="*/ 17 w 257"/>
                <a:gd name="T7" fmla="*/ 104 h 114"/>
                <a:gd name="T8" fmla="*/ 26 w 257"/>
                <a:gd name="T9" fmla="*/ 104 h 114"/>
                <a:gd name="T10" fmla="*/ 36 w 257"/>
                <a:gd name="T11" fmla="*/ 102 h 114"/>
                <a:gd name="T12" fmla="*/ 50 w 257"/>
                <a:gd name="T13" fmla="*/ 102 h 114"/>
                <a:gd name="T14" fmla="*/ 62 w 257"/>
                <a:gd name="T15" fmla="*/ 100 h 114"/>
                <a:gd name="T16" fmla="*/ 79 w 257"/>
                <a:gd name="T17" fmla="*/ 97 h 114"/>
                <a:gd name="T18" fmla="*/ 95 w 257"/>
                <a:gd name="T19" fmla="*/ 97 h 114"/>
                <a:gd name="T20" fmla="*/ 114 w 257"/>
                <a:gd name="T21" fmla="*/ 97 h 114"/>
                <a:gd name="T22" fmla="*/ 122 w 257"/>
                <a:gd name="T23" fmla="*/ 97 h 114"/>
                <a:gd name="T24" fmla="*/ 131 w 257"/>
                <a:gd name="T25" fmla="*/ 97 h 114"/>
                <a:gd name="T26" fmla="*/ 143 w 257"/>
                <a:gd name="T27" fmla="*/ 97 h 114"/>
                <a:gd name="T28" fmla="*/ 152 w 257"/>
                <a:gd name="T29" fmla="*/ 97 h 114"/>
                <a:gd name="T30" fmla="*/ 164 w 257"/>
                <a:gd name="T31" fmla="*/ 97 h 114"/>
                <a:gd name="T32" fmla="*/ 176 w 257"/>
                <a:gd name="T33" fmla="*/ 97 h 114"/>
                <a:gd name="T34" fmla="*/ 188 w 257"/>
                <a:gd name="T35" fmla="*/ 97 h 114"/>
                <a:gd name="T36" fmla="*/ 202 w 257"/>
                <a:gd name="T37" fmla="*/ 100 h 114"/>
                <a:gd name="T38" fmla="*/ 257 w 257"/>
                <a:gd name="T39" fmla="*/ 2 h 114"/>
                <a:gd name="T40" fmla="*/ 250 w 257"/>
                <a:gd name="T41" fmla="*/ 0 h 114"/>
                <a:gd name="T42" fmla="*/ 240 w 257"/>
                <a:gd name="T43" fmla="*/ 0 h 114"/>
                <a:gd name="T44" fmla="*/ 228 w 257"/>
                <a:gd name="T45" fmla="*/ 0 h 114"/>
                <a:gd name="T46" fmla="*/ 219 w 257"/>
                <a:gd name="T47" fmla="*/ 0 h 114"/>
                <a:gd name="T48" fmla="*/ 209 w 257"/>
                <a:gd name="T49" fmla="*/ 0 h 114"/>
                <a:gd name="T50" fmla="*/ 198 w 257"/>
                <a:gd name="T51" fmla="*/ 0 h 114"/>
                <a:gd name="T52" fmla="*/ 181 w 257"/>
                <a:gd name="T53" fmla="*/ 0 h 114"/>
                <a:gd name="T54" fmla="*/ 167 w 257"/>
                <a:gd name="T55" fmla="*/ 0 h 114"/>
                <a:gd name="T56" fmla="*/ 150 w 257"/>
                <a:gd name="T57" fmla="*/ 0 h 114"/>
                <a:gd name="T58" fmla="*/ 133 w 257"/>
                <a:gd name="T59" fmla="*/ 2 h 114"/>
                <a:gd name="T60" fmla="*/ 114 w 257"/>
                <a:gd name="T61" fmla="*/ 2 h 114"/>
                <a:gd name="T62" fmla="*/ 95 w 257"/>
                <a:gd name="T63" fmla="*/ 7 h 114"/>
                <a:gd name="T64" fmla="*/ 76 w 257"/>
                <a:gd name="T65" fmla="*/ 12 h 114"/>
                <a:gd name="T66" fmla="*/ 57 w 257"/>
                <a:gd name="T67" fmla="*/ 19 h 114"/>
                <a:gd name="T68" fmla="*/ 0 w 257"/>
                <a:gd name="T69" fmla="*/ 114 h 114"/>
                <a:gd name="T70" fmla="*/ 0 w 257"/>
                <a:gd name="T71"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7" h="114">
                  <a:moveTo>
                    <a:pt x="0" y="114"/>
                  </a:moveTo>
                  <a:lnTo>
                    <a:pt x="0" y="111"/>
                  </a:lnTo>
                  <a:lnTo>
                    <a:pt x="10" y="109"/>
                  </a:lnTo>
                  <a:lnTo>
                    <a:pt x="17" y="104"/>
                  </a:lnTo>
                  <a:lnTo>
                    <a:pt x="26" y="104"/>
                  </a:lnTo>
                  <a:lnTo>
                    <a:pt x="36" y="102"/>
                  </a:lnTo>
                  <a:lnTo>
                    <a:pt x="50" y="102"/>
                  </a:lnTo>
                  <a:lnTo>
                    <a:pt x="62" y="100"/>
                  </a:lnTo>
                  <a:lnTo>
                    <a:pt x="79" y="97"/>
                  </a:lnTo>
                  <a:lnTo>
                    <a:pt x="95" y="97"/>
                  </a:lnTo>
                  <a:lnTo>
                    <a:pt x="114" y="97"/>
                  </a:lnTo>
                  <a:lnTo>
                    <a:pt x="122" y="97"/>
                  </a:lnTo>
                  <a:lnTo>
                    <a:pt x="131" y="97"/>
                  </a:lnTo>
                  <a:lnTo>
                    <a:pt x="143" y="97"/>
                  </a:lnTo>
                  <a:lnTo>
                    <a:pt x="152" y="97"/>
                  </a:lnTo>
                  <a:lnTo>
                    <a:pt x="164" y="97"/>
                  </a:lnTo>
                  <a:lnTo>
                    <a:pt x="176" y="97"/>
                  </a:lnTo>
                  <a:lnTo>
                    <a:pt x="188" y="97"/>
                  </a:lnTo>
                  <a:lnTo>
                    <a:pt x="202" y="100"/>
                  </a:lnTo>
                  <a:lnTo>
                    <a:pt x="257" y="2"/>
                  </a:lnTo>
                  <a:lnTo>
                    <a:pt x="250" y="0"/>
                  </a:lnTo>
                  <a:lnTo>
                    <a:pt x="240" y="0"/>
                  </a:lnTo>
                  <a:lnTo>
                    <a:pt x="228" y="0"/>
                  </a:lnTo>
                  <a:lnTo>
                    <a:pt x="219" y="0"/>
                  </a:lnTo>
                  <a:lnTo>
                    <a:pt x="209" y="0"/>
                  </a:lnTo>
                  <a:lnTo>
                    <a:pt x="198" y="0"/>
                  </a:lnTo>
                  <a:lnTo>
                    <a:pt x="181" y="0"/>
                  </a:lnTo>
                  <a:lnTo>
                    <a:pt x="167" y="0"/>
                  </a:lnTo>
                  <a:lnTo>
                    <a:pt x="150" y="0"/>
                  </a:lnTo>
                  <a:lnTo>
                    <a:pt x="133" y="2"/>
                  </a:lnTo>
                  <a:lnTo>
                    <a:pt x="114" y="2"/>
                  </a:lnTo>
                  <a:lnTo>
                    <a:pt x="95" y="7"/>
                  </a:lnTo>
                  <a:lnTo>
                    <a:pt x="76" y="12"/>
                  </a:lnTo>
                  <a:lnTo>
                    <a:pt x="57" y="19"/>
                  </a:lnTo>
                  <a:lnTo>
                    <a:pt x="0" y="114"/>
                  </a:lnTo>
                  <a:lnTo>
                    <a:pt x="0" y="1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solidFill>
                  <a:prstClr val="black"/>
                </a:solidFill>
              </a:endParaRPr>
            </a:p>
          </p:txBody>
        </p:sp>
        <p:sp>
          <p:nvSpPr>
            <p:cNvPr id="52" name="Freeform 51"/>
            <p:cNvSpPr>
              <a:spLocks/>
            </p:cNvSpPr>
            <p:nvPr/>
          </p:nvSpPr>
          <p:spPr bwMode="auto">
            <a:xfrm>
              <a:off x="2515235" y="784860"/>
              <a:ext cx="93980" cy="64770"/>
            </a:xfrm>
            <a:custGeom>
              <a:avLst/>
              <a:gdLst>
                <a:gd name="T0" fmla="*/ 0 w 148"/>
                <a:gd name="T1" fmla="*/ 92 h 102"/>
                <a:gd name="T2" fmla="*/ 3 w 148"/>
                <a:gd name="T3" fmla="*/ 90 h 102"/>
                <a:gd name="T4" fmla="*/ 10 w 148"/>
                <a:gd name="T5" fmla="*/ 90 h 102"/>
                <a:gd name="T6" fmla="*/ 22 w 148"/>
                <a:gd name="T7" fmla="*/ 90 h 102"/>
                <a:gd name="T8" fmla="*/ 38 w 148"/>
                <a:gd name="T9" fmla="*/ 90 h 102"/>
                <a:gd name="T10" fmla="*/ 45 w 148"/>
                <a:gd name="T11" fmla="*/ 90 h 102"/>
                <a:gd name="T12" fmla="*/ 55 w 148"/>
                <a:gd name="T13" fmla="*/ 90 h 102"/>
                <a:gd name="T14" fmla="*/ 67 w 148"/>
                <a:gd name="T15" fmla="*/ 90 h 102"/>
                <a:gd name="T16" fmla="*/ 79 w 148"/>
                <a:gd name="T17" fmla="*/ 92 h 102"/>
                <a:gd name="T18" fmla="*/ 93 w 148"/>
                <a:gd name="T19" fmla="*/ 92 h 102"/>
                <a:gd name="T20" fmla="*/ 107 w 148"/>
                <a:gd name="T21" fmla="*/ 97 h 102"/>
                <a:gd name="T22" fmla="*/ 121 w 148"/>
                <a:gd name="T23" fmla="*/ 99 h 102"/>
                <a:gd name="T24" fmla="*/ 138 w 148"/>
                <a:gd name="T25" fmla="*/ 102 h 102"/>
                <a:gd name="T26" fmla="*/ 148 w 148"/>
                <a:gd name="T27" fmla="*/ 16 h 102"/>
                <a:gd name="T28" fmla="*/ 143 w 148"/>
                <a:gd name="T29" fmla="*/ 14 h 102"/>
                <a:gd name="T30" fmla="*/ 136 w 148"/>
                <a:gd name="T31" fmla="*/ 12 h 102"/>
                <a:gd name="T32" fmla="*/ 126 w 148"/>
                <a:gd name="T33" fmla="*/ 9 h 102"/>
                <a:gd name="T34" fmla="*/ 112 w 148"/>
                <a:gd name="T35" fmla="*/ 7 h 102"/>
                <a:gd name="T36" fmla="*/ 100 w 148"/>
                <a:gd name="T37" fmla="*/ 2 h 102"/>
                <a:gd name="T38" fmla="*/ 91 w 148"/>
                <a:gd name="T39" fmla="*/ 2 h 102"/>
                <a:gd name="T40" fmla="*/ 79 w 148"/>
                <a:gd name="T41" fmla="*/ 2 h 102"/>
                <a:gd name="T42" fmla="*/ 69 w 148"/>
                <a:gd name="T43" fmla="*/ 2 h 102"/>
                <a:gd name="T44" fmla="*/ 55 w 148"/>
                <a:gd name="T45" fmla="*/ 0 h 102"/>
                <a:gd name="T46" fmla="*/ 38 w 148"/>
                <a:gd name="T47" fmla="*/ 0 h 102"/>
                <a:gd name="T48" fmla="*/ 24 w 148"/>
                <a:gd name="T49" fmla="*/ 2 h 102"/>
                <a:gd name="T50" fmla="*/ 10 w 148"/>
                <a:gd name="T51" fmla="*/ 2 h 102"/>
                <a:gd name="T52" fmla="*/ 0 w 148"/>
                <a:gd name="T53" fmla="*/ 92 h 102"/>
                <a:gd name="T54" fmla="*/ 0 w 148"/>
                <a:gd name="T55" fmla="*/ 9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8" h="102">
                  <a:moveTo>
                    <a:pt x="0" y="92"/>
                  </a:moveTo>
                  <a:lnTo>
                    <a:pt x="3" y="90"/>
                  </a:lnTo>
                  <a:lnTo>
                    <a:pt x="10" y="90"/>
                  </a:lnTo>
                  <a:lnTo>
                    <a:pt x="22" y="90"/>
                  </a:lnTo>
                  <a:lnTo>
                    <a:pt x="38" y="90"/>
                  </a:lnTo>
                  <a:lnTo>
                    <a:pt x="45" y="90"/>
                  </a:lnTo>
                  <a:lnTo>
                    <a:pt x="55" y="90"/>
                  </a:lnTo>
                  <a:lnTo>
                    <a:pt x="67" y="90"/>
                  </a:lnTo>
                  <a:lnTo>
                    <a:pt x="79" y="92"/>
                  </a:lnTo>
                  <a:lnTo>
                    <a:pt x="93" y="92"/>
                  </a:lnTo>
                  <a:lnTo>
                    <a:pt x="107" y="97"/>
                  </a:lnTo>
                  <a:lnTo>
                    <a:pt x="121" y="99"/>
                  </a:lnTo>
                  <a:lnTo>
                    <a:pt x="138" y="102"/>
                  </a:lnTo>
                  <a:lnTo>
                    <a:pt x="148" y="16"/>
                  </a:lnTo>
                  <a:lnTo>
                    <a:pt x="143" y="14"/>
                  </a:lnTo>
                  <a:lnTo>
                    <a:pt x="136" y="12"/>
                  </a:lnTo>
                  <a:lnTo>
                    <a:pt x="126" y="9"/>
                  </a:lnTo>
                  <a:lnTo>
                    <a:pt x="112" y="7"/>
                  </a:lnTo>
                  <a:lnTo>
                    <a:pt x="100" y="2"/>
                  </a:lnTo>
                  <a:lnTo>
                    <a:pt x="91" y="2"/>
                  </a:lnTo>
                  <a:lnTo>
                    <a:pt x="79" y="2"/>
                  </a:lnTo>
                  <a:lnTo>
                    <a:pt x="69" y="2"/>
                  </a:lnTo>
                  <a:lnTo>
                    <a:pt x="55" y="0"/>
                  </a:lnTo>
                  <a:lnTo>
                    <a:pt x="38" y="0"/>
                  </a:lnTo>
                  <a:lnTo>
                    <a:pt x="24" y="2"/>
                  </a:lnTo>
                  <a:lnTo>
                    <a:pt x="10" y="2"/>
                  </a:lnTo>
                  <a:lnTo>
                    <a:pt x="0" y="92"/>
                  </a:lnTo>
                  <a:lnTo>
                    <a:pt x="0" y="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solidFill>
                  <a:prstClr val="black"/>
                </a:solidFill>
              </a:endParaRPr>
            </a:p>
          </p:txBody>
        </p:sp>
        <p:sp>
          <p:nvSpPr>
            <p:cNvPr id="53" name="Freeform 52"/>
            <p:cNvSpPr>
              <a:spLocks/>
            </p:cNvSpPr>
            <p:nvPr/>
          </p:nvSpPr>
          <p:spPr bwMode="auto">
            <a:xfrm>
              <a:off x="2559050" y="473710"/>
              <a:ext cx="118110" cy="71120"/>
            </a:xfrm>
            <a:custGeom>
              <a:avLst/>
              <a:gdLst>
                <a:gd name="T0" fmla="*/ 0 w 186"/>
                <a:gd name="T1" fmla="*/ 107 h 112"/>
                <a:gd name="T2" fmla="*/ 3 w 186"/>
                <a:gd name="T3" fmla="*/ 105 h 112"/>
                <a:gd name="T4" fmla="*/ 12 w 186"/>
                <a:gd name="T5" fmla="*/ 102 h 112"/>
                <a:gd name="T6" fmla="*/ 17 w 186"/>
                <a:gd name="T7" fmla="*/ 102 h 112"/>
                <a:gd name="T8" fmla="*/ 26 w 186"/>
                <a:gd name="T9" fmla="*/ 102 h 112"/>
                <a:gd name="T10" fmla="*/ 36 w 186"/>
                <a:gd name="T11" fmla="*/ 102 h 112"/>
                <a:gd name="T12" fmla="*/ 50 w 186"/>
                <a:gd name="T13" fmla="*/ 102 h 112"/>
                <a:gd name="T14" fmla="*/ 60 w 186"/>
                <a:gd name="T15" fmla="*/ 102 h 112"/>
                <a:gd name="T16" fmla="*/ 71 w 186"/>
                <a:gd name="T17" fmla="*/ 102 h 112"/>
                <a:gd name="T18" fmla="*/ 83 w 186"/>
                <a:gd name="T19" fmla="*/ 102 h 112"/>
                <a:gd name="T20" fmla="*/ 98 w 186"/>
                <a:gd name="T21" fmla="*/ 102 h 112"/>
                <a:gd name="T22" fmla="*/ 114 w 186"/>
                <a:gd name="T23" fmla="*/ 102 h 112"/>
                <a:gd name="T24" fmla="*/ 128 w 186"/>
                <a:gd name="T25" fmla="*/ 105 h 112"/>
                <a:gd name="T26" fmla="*/ 143 w 186"/>
                <a:gd name="T27" fmla="*/ 107 h 112"/>
                <a:gd name="T28" fmla="*/ 159 w 186"/>
                <a:gd name="T29" fmla="*/ 112 h 112"/>
                <a:gd name="T30" fmla="*/ 186 w 186"/>
                <a:gd name="T31" fmla="*/ 14 h 112"/>
                <a:gd name="T32" fmla="*/ 178 w 186"/>
                <a:gd name="T33" fmla="*/ 12 h 112"/>
                <a:gd name="T34" fmla="*/ 169 w 186"/>
                <a:gd name="T35" fmla="*/ 10 h 112"/>
                <a:gd name="T36" fmla="*/ 159 w 186"/>
                <a:gd name="T37" fmla="*/ 7 h 112"/>
                <a:gd name="T38" fmla="*/ 152 w 186"/>
                <a:gd name="T39" fmla="*/ 5 h 112"/>
                <a:gd name="T40" fmla="*/ 140 w 186"/>
                <a:gd name="T41" fmla="*/ 5 h 112"/>
                <a:gd name="T42" fmla="*/ 131 w 186"/>
                <a:gd name="T43" fmla="*/ 5 h 112"/>
                <a:gd name="T44" fmla="*/ 117 w 186"/>
                <a:gd name="T45" fmla="*/ 3 h 112"/>
                <a:gd name="T46" fmla="*/ 105 w 186"/>
                <a:gd name="T47" fmla="*/ 0 h 112"/>
                <a:gd name="T48" fmla="*/ 90 w 186"/>
                <a:gd name="T49" fmla="*/ 0 h 112"/>
                <a:gd name="T50" fmla="*/ 79 w 186"/>
                <a:gd name="T51" fmla="*/ 0 h 112"/>
                <a:gd name="T52" fmla="*/ 62 w 186"/>
                <a:gd name="T53" fmla="*/ 0 h 112"/>
                <a:gd name="T54" fmla="*/ 48 w 186"/>
                <a:gd name="T55" fmla="*/ 0 h 112"/>
                <a:gd name="T56" fmla="*/ 33 w 186"/>
                <a:gd name="T57" fmla="*/ 3 h 112"/>
                <a:gd name="T58" fmla="*/ 17 w 186"/>
                <a:gd name="T59" fmla="*/ 7 h 112"/>
                <a:gd name="T60" fmla="*/ 0 w 186"/>
                <a:gd name="T61" fmla="*/ 107 h 112"/>
                <a:gd name="T62" fmla="*/ 0 w 186"/>
                <a:gd name="T63" fmla="*/ 10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6" h="112">
                  <a:moveTo>
                    <a:pt x="0" y="107"/>
                  </a:moveTo>
                  <a:lnTo>
                    <a:pt x="3" y="105"/>
                  </a:lnTo>
                  <a:lnTo>
                    <a:pt x="12" y="102"/>
                  </a:lnTo>
                  <a:lnTo>
                    <a:pt x="17" y="102"/>
                  </a:lnTo>
                  <a:lnTo>
                    <a:pt x="26" y="102"/>
                  </a:lnTo>
                  <a:lnTo>
                    <a:pt x="36" y="102"/>
                  </a:lnTo>
                  <a:lnTo>
                    <a:pt x="50" y="102"/>
                  </a:lnTo>
                  <a:lnTo>
                    <a:pt x="60" y="102"/>
                  </a:lnTo>
                  <a:lnTo>
                    <a:pt x="71" y="102"/>
                  </a:lnTo>
                  <a:lnTo>
                    <a:pt x="83" y="102"/>
                  </a:lnTo>
                  <a:lnTo>
                    <a:pt x="98" y="102"/>
                  </a:lnTo>
                  <a:lnTo>
                    <a:pt x="114" y="102"/>
                  </a:lnTo>
                  <a:lnTo>
                    <a:pt x="128" y="105"/>
                  </a:lnTo>
                  <a:lnTo>
                    <a:pt x="143" y="107"/>
                  </a:lnTo>
                  <a:lnTo>
                    <a:pt x="159" y="112"/>
                  </a:lnTo>
                  <a:lnTo>
                    <a:pt x="186" y="14"/>
                  </a:lnTo>
                  <a:lnTo>
                    <a:pt x="178" y="12"/>
                  </a:lnTo>
                  <a:lnTo>
                    <a:pt x="169" y="10"/>
                  </a:lnTo>
                  <a:lnTo>
                    <a:pt x="159" y="7"/>
                  </a:lnTo>
                  <a:lnTo>
                    <a:pt x="152" y="5"/>
                  </a:lnTo>
                  <a:lnTo>
                    <a:pt x="140" y="5"/>
                  </a:lnTo>
                  <a:lnTo>
                    <a:pt x="131" y="5"/>
                  </a:lnTo>
                  <a:lnTo>
                    <a:pt x="117" y="3"/>
                  </a:lnTo>
                  <a:lnTo>
                    <a:pt x="105" y="0"/>
                  </a:lnTo>
                  <a:lnTo>
                    <a:pt x="90" y="0"/>
                  </a:lnTo>
                  <a:lnTo>
                    <a:pt x="79" y="0"/>
                  </a:lnTo>
                  <a:lnTo>
                    <a:pt x="62" y="0"/>
                  </a:lnTo>
                  <a:lnTo>
                    <a:pt x="48" y="0"/>
                  </a:lnTo>
                  <a:lnTo>
                    <a:pt x="33" y="3"/>
                  </a:lnTo>
                  <a:lnTo>
                    <a:pt x="17" y="7"/>
                  </a:lnTo>
                  <a:lnTo>
                    <a:pt x="0" y="107"/>
                  </a:lnTo>
                  <a:lnTo>
                    <a:pt x="0" y="1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solidFill>
                  <a:prstClr val="black"/>
                </a:solidFill>
              </a:endParaRPr>
            </a:p>
          </p:txBody>
        </p:sp>
        <p:sp>
          <p:nvSpPr>
            <p:cNvPr id="54" name="Freeform 53"/>
            <p:cNvSpPr>
              <a:spLocks/>
            </p:cNvSpPr>
            <p:nvPr/>
          </p:nvSpPr>
          <p:spPr bwMode="auto">
            <a:xfrm>
              <a:off x="2527300" y="680720"/>
              <a:ext cx="98425" cy="69215"/>
            </a:xfrm>
            <a:custGeom>
              <a:avLst/>
              <a:gdLst>
                <a:gd name="T0" fmla="*/ 0 w 155"/>
                <a:gd name="T1" fmla="*/ 99 h 109"/>
                <a:gd name="T2" fmla="*/ 3 w 155"/>
                <a:gd name="T3" fmla="*/ 97 h 109"/>
                <a:gd name="T4" fmla="*/ 10 w 155"/>
                <a:gd name="T5" fmla="*/ 97 h 109"/>
                <a:gd name="T6" fmla="*/ 22 w 155"/>
                <a:gd name="T7" fmla="*/ 95 h 109"/>
                <a:gd name="T8" fmla="*/ 41 w 155"/>
                <a:gd name="T9" fmla="*/ 95 h 109"/>
                <a:gd name="T10" fmla="*/ 50 w 155"/>
                <a:gd name="T11" fmla="*/ 95 h 109"/>
                <a:gd name="T12" fmla="*/ 60 w 155"/>
                <a:gd name="T13" fmla="*/ 95 h 109"/>
                <a:gd name="T14" fmla="*/ 72 w 155"/>
                <a:gd name="T15" fmla="*/ 95 h 109"/>
                <a:gd name="T16" fmla="*/ 83 w 155"/>
                <a:gd name="T17" fmla="*/ 97 h 109"/>
                <a:gd name="T18" fmla="*/ 95 w 155"/>
                <a:gd name="T19" fmla="*/ 97 h 109"/>
                <a:gd name="T20" fmla="*/ 110 w 155"/>
                <a:gd name="T21" fmla="*/ 102 h 109"/>
                <a:gd name="T22" fmla="*/ 124 w 155"/>
                <a:gd name="T23" fmla="*/ 102 h 109"/>
                <a:gd name="T24" fmla="*/ 140 w 155"/>
                <a:gd name="T25" fmla="*/ 109 h 109"/>
                <a:gd name="T26" fmla="*/ 155 w 155"/>
                <a:gd name="T27" fmla="*/ 19 h 109"/>
                <a:gd name="T28" fmla="*/ 150 w 155"/>
                <a:gd name="T29" fmla="*/ 16 h 109"/>
                <a:gd name="T30" fmla="*/ 143 w 155"/>
                <a:gd name="T31" fmla="*/ 12 h 109"/>
                <a:gd name="T32" fmla="*/ 131 w 155"/>
                <a:gd name="T33" fmla="*/ 9 h 109"/>
                <a:gd name="T34" fmla="*/ 117 w 155"/>
                <a:gd name="T35" fmla="*/ 4 h 109"/>
                <a:gd name="T36" fmla="*/ 105 w 155"/>
                <a:gd name="T37" fmla="*/ 4 h 109"/>
                <a:gd name="T38" fmla="*/ 93 w 155"/>
                <a:gd name="T39" fmla="*/ 2 h 109"/>
                <a:gd name="T40" fmla="*/ 81 w 155"/>
                <a:gd name="T41" fmla="*/ 0 h 109"/>
                <a:gd name="T42" fmla="*/ 69 w 155"/>
                <a:gd name="T43" fmla="*/ 0 h 109"/>
                <a:gd name="T44" fmla="*/ 55 w 155"/>
                <a:gd name="T45" fmla="*/ 0 h 109"/>
                <a:gd name="T46" fmla="*/ 43 w 155"/>
                <a:gd name="T47" fmla="*/ 0 h 109"/>
                <a:gd name="T48" fmla="*/ 26 w 155"/>
                <a:gd name="T49" fmla="*/ 2 h 109"/>
                <a:gd name="T50" fmla="*/ 12 w 155"/>
                <a:gd name="T51" fmla="*/ 4 h 109"/>
                <a:gd name="T52" fmla="*/ 0 w 155"/>
                <a:gd name="T53" fmla="*/ 99 h 109"/>
                <a:gd name="T54" fmla="*/ 0 w 155"/>
                <a:gd name="T55" fmla="*/ 9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5" h="109">
                  <a:moveTo>
                    <a:pt x="0" y="99"/>
                  </a:moveTo>
                  <a:lnTo>
                    <a:pt x="3" y="97"/>
                  </a:lnTo>
                  <a:lnTo>
                    <a:pt x="10" y="97"/>
                  </a:lnTo>
                  <a:lnTo>
                    <a:pt x="22" y="95"/>
                  </a:lnTo>
                  <a:lnTo>
                    <a:pt x="41" y="95"/>
                  </a:lnTo>
                  <a:lnTo>
                    <a:pt x="50" y="95"/>
                  </a:lnTo>
                  <a:lnTo>
                    <a:pt x="60" y="95"/>
                  </a:lnTo>
                  <a:lnTo>
                    <a:pt x="72" y="95"/>
                  </a:lnTo>
                  <a:lnTo>
                    <a:pt x="83" y="97"/>
                  </a:lnTo>
                  <a:lnTo>
                    <a:pt x="95" y="97"/>
                  </a:lnTo>
                  <a:lnTo>
                    <a:pt x="110" y="102"/>
                  </a:lnTo>
                  <a:lnTo>
                    <a:pt x="124" y="102"/>
                  </a:lnTo>
                  <a:lnTo>
                    <a:pt x="140" y="109"/>
                  </a:lnTo>
                  <a:lnTo>
                    <a:pt x="155" y="19"/>
                  </a:lnTo>
                  <a:lnTo>
                    <a:pt x="150" y="16"/>
                  </a:lnTo>
                  <a:lnTo>
                    <a:pt x="143" y="12"/>
                  </a:lnTo>
                  <a:lnTo>
                    <a:pt x="131" y="9"/>
                  </a:lnTo>
                  <a:lnTo>
                    <a:pt x="117" y="4"/>
                  </a:lnTo>
                  <a:lnTo>
                    <a:pt x="105" y="4"/>
                  </a:lnTo>
                  <a:lnTo>
                    <a:pt x="93" y="2"/>
                  </a:lnTo>
                  <a:lnTo>
                    <a:pt x="81" y="0"/>
                  </a:lnTo>
                  <a:lnTo>
                    <a:pt x="69" y="0"/>
                  </a:lnTo>
                  <a:lnTo>
                    <a:pt x="55" y="0"/>
                  </a:lnTo>
                  <a:lnTo>
                    <a:pt x="43" y="0"/>
                  </a:lnTo>
                  <a:lnTo>
                    <a:pt x="26" y="2"/>
                  </a:lnTo>
                  <a:lnTo>
                    <a:pt x="12" y="4"/>
                  </a:lnTo>
                  <a:lnTo>
                    <a:pt x="0" y="99"/>
                  </a:lnTo>
                  <a:lnTo>
                    <a:pt x="0" y="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solidFill>
                  <a:prstClr val="black"/>
                </a:solidFill>
              </a:endParaRPr>
            </a:p>
          </p:txBody>
        </p:sp>
        <p:sp>
          <p:nvSpPr>
            <p:cNvPr id="55" name="Freeform 54"/>
            <p:cNvSpPr>
              <a:spLocks/>
            </p:cNvSpPr>
            <p:nvPr/>
          </p:nvSpPr>
          <p:spPr bwMode="auto">
            <a:xfrm>
              <a:off x="2539365" y="579120"/>
              <a:ext cx="108585" cy="67945"/>
            </a:xfrm>
            <a:custGeom>
              <a:avLst/>
              <a:gdLst>
                <a:gd name="T0" fmla="*/ 0 w 171"/>
                <a:gd name="T1" fmla="*/ 100 h 107"/>
                <a:gd name="T2" fmla="*/ 3 w 171"/>
                <a:gd name="T3" fmla="*/ 98 h 107"/>
                <a:gd name="T4" fmla="*/ 10 w 171"/>
                <a:gd name="T5" fmla="*/ 98 h 107"/>
                <a:gd name="T6" fmla="*/ 24 w 171"/>
                <a:gd name="T7" fmla="*/ 96 h 107"/>
                <a:gd name="T8" fmla="*/ 41 w 171"/>
                <a:gd name="T9" fmla="*/ 96 h 107"/>
                <a:gd name="T10" fmla="*/ 50 w 171"/>
                <a:gd name="T11" fmla="*/ 96 h 107"/>
                <a:gd name="T12" fmla="*/ 62 w 171"/>
                <a:gd name="T13" fmla="*/ 96 h 107"/>
                <a:gd name="T14" fmla="*/ 74 w 171"/>
                <a:gd name="T15" fmla="*/ 96 h 107"/>
                <a:gd name="T16" fmla="*/ 88 w 171"/>
                <a:gd name="T17" fmla="*/ 98 h 107"/>
                <a:gd name="T18" fmla="*/ 100 w 171"/>
                <a:gd name="T19" fmla="*/ 98 h 107"/>
                <a:gd name="T20" fmla="*/ 114 w 171"/>
                <a:gd name="T21" fmla="*/ 100 h 107"/>
                <a:gd name="T22" fmla="*/ 131 w 171"/>
                <a:gd name="T23" fmla="*/ 103 h 107"/>
                <a:gd name="T24" fmla="*/ 148 w 171"/>
                <a:gd name="T25" fmla="*/ 107 h 107"/>
                <a:gd name="T26" fmla="*/ 171 w 171"/>
                <a:gd name="T27" fmla="*/ 15 h 107"/>
                <a:gd name="T28" fmla="*/ 169 w 171"/>
                <a:gd name="T29" fmla="*/ 12 h 107"/>
                <a:gd name="T30" fmla="*/ 159 w 171"/>
                <a:gd name="T31" fmla="*/ 10 h 107"/>
                <a:gd name="T32" fmla="*/ 145 w 171"/>
                <a:gd name="T33" fmla="*/ 8 h 107"/>
                <a:gd name="T34" fmla="*/ 129 w 171"/>
                <a:gd name="T35" fmla="*/ 3 h 107"/>
                <a:gd name="T36" fmla="*/ 114 w 171"/>
                <a:gd name="T37" fmla="*/ 3 h 107"/>
                <a:gd name="T38" fmla="*/ 105 w 171"/>
                <a:gd name="T39" fmla="*/ 0 h 107"/>
                <a:gd name="T40" fmla="*/ 91 w 171"/>
                <a:gd name="T41" fmla="*/ 0 h 107"/>
                <a:gd name="T42" fmla="*/ 79 w 171"/>
                <a:gd name="T43" fmla="*/ 0 h 107"/>
                <a:gd name="T44" fmla="*/ 64 w 171"/>
                <a:gd name="T45" fmla="*/ 0 h 107"/>
                <a:gd name="T46" fmla="*/ 48 w 171"/>
                <a:gd name="T47" fmla="*/ 0 h 107"/>
                <a:gd name="T48" fmla="*/ 34 w 171"/>
                <a:gd name="T49" fmla="*/ 3 h 107"/>
                <a:gd name="T50" fmla="*/ 17 w 171"/>
                <a:gd name="T51" fmla="*/ 5 h 107"/>
                <a:gd name="T52" fmla="*/ 0 w 171"/>
                <a:gd name="T53" fmla="*/ 100 h 107"/>
                <a:gd name="T54" fmla="*/ 0 w 171"/>
                <a:gd name="T5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1" h="107">
                  <a:moveTo>
                    <a:pt x="0" y="100"/>
                  </a:moveTo>
                  <a:lnTo>
                    <a:pt x="3" y="98"/>
                  </a:lnTo>
                  <a:lnTo>
                    <a:pt x="10" y="98"/>
                  </a:lnTo>
                  <a:lnTo>
                    <a:pt x="24" y="96"/>
                  </a:lnTo>
                  <a:lnTo>
                    <a:pt x="41" y="96"/>
                  </a:lnTo>
                  <a:lnTo>
                    <a:pt x="50" y="96"/>
                  </a:lnTo>
                  <a:lnTo>
                    <a:pt x="62" y="96"/>
                  </a:lnTo>
                  <a:lnTo>
                    <a:pt x="74" y="96"/>
                  </a:lnTo>
                  <a:lnTo>
                    <a:pt x="88" y="98"/>
                  </a:lnTo>
                  <a:lnTo>
                    <a:pt x="100" y="98"/>
                  </a:lnTo>
                  <a:lnTo>
                    <a:pt x="114" y="100"/>
                  </a:lnTo>
                  <a:lnTo>
                    <a:pt x="131" y="103"/>
                  </a:lnTo>
                  <a:lnTo>
                    <a:pt x="148" y="107"/>
                  </a:lnTo>
                  <a:lnTo>
                    <a:pt x="171" y="15"/>
                  </a:lnTo>
                  <a:lnTo>
                    <a:pt x="169" y="12"/>
                  </a:lnTo>
                  <a:lnTo>
                    <a:pt x="159" y="10"/>
                  </a:lnTo>
                  <a:lnTo>
                    <a:pt x="145" y="8"/>
                  </a:lnTo>
                  <a:lnTo>
                    <a:pt x="129" y="3"/>
                  </a:lnTo>
                  <a:lnTo>
                    <a:pt x="114" y="3"/>
                  </a:lnTo>
                  <a:lnTo>
                    <a:pt x="105" y="0"/>
                  </a:lnTo>
                  <a:lnTo>
                    <a:pt x="91" y="0"/>
                  </a:lnTo>
                  <a:lnTo>
                    <a:pt x="79" y="0"/>
                  </a:lnTo>
                  <a:lnTo>
                    <a:pt x="64" y="0"/>
                  </a:lnTo>
                  <a:lnTo>
                    <a:pt x="48" y="0"/>
                  </a:lnTo>
                  <a:lnTo>
                    <a:pt x="34" y="3"/>
                  </a:lnTo>
                  <a:lnTo>
                    <a:pt x="17" y="5"/>
                  </a:lnTo>
                  <a:lnTo>
                    <a:pt x="0" y="100"/>
                  </a:lnTo>
                  <a:lnTo>
                    <a:pt x="0" y="1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solidFill>
                  <a:prstClr val="black"/>
                </a:solidFill>
              </a:endParaRPr>
            </a:p>
          </p:txBody>
        </p:sp>
        <p:sp>
          <p:nvSpPr>
            <p:cNvPr id="56" name="Freeform 55"/>
            <p:cNvSpPr>
              <a:spLocks/>
            </p:cNvSpPr>
            <p:nvPr/>
          </p:nvSpPr>
          <p:spPr bwMode="auto">
            <a:xfrm>
              <a:off x="2580005" y="366395"/>
              <a:ext cx="137795" cy="71120"/>
            </a:xfrm>
            <a:custGeom>
              <a:avLst/>
              <a:gdLst>
                <a:gd name="T0" fmla="*/ 0 w 217"/>
                <a:gd name="T1" fmla="*/ 110 h 112"/>
                <a:gd name="T2" fmla="*/ 3 w 217"/>
                <a:gd name="T3" fmla="*/ 107 h 112"/>
                <a:gd name="T4" fmla="*/ 12 w 217"/>
                <a:gd name="T5" fmla="*/ 107 h 112"/>
                <a:gd name="T6" fmla="*/ 17 w 217"/>
                <a:gd name="T7" fmla="*/ 105 h 112"/>
                <a:gd name="T8" fmla="*/ 24 w 217"/>
                <a:gd name="T9" fmla="*/ 105 h 112"/>
                <a:gd name="T10" fmla="*/ 34 w 217"/>
                <a:gd name="T11" fmla="*/ 105 h 112"/>
                <a:gd name="T12" fmla="*/ 46 w 217"/>
                <a:gd name="T13" fmla="*/ 105 h 112"/>
                <a:gd name="T14" fmla="*/ 57 w 217"/>
                <a:gd name="T15" fmla="*/ 105 h 112"/>
                <a:gd name="T16" fmla="*/ 69 w 217"/>
                <a:gd name="T17" fmla="*/ 105 h 112"/>
                <a:gd name="T18" fmla="*/ 84 w 217"/>
                <a:gd name="T19" fmla="*/ 105 h 112"/>
                <a:gd name="T20" fmla="*/ 100 w 217"/>
                <a:gd name="T21" fmla="*/ 105 h 112"/>
                <a:gd name="T22" fmla="*/ 115 w 217"/>
                <a:gd name="T23" fmla="*/ 105 h 112"/>
                <a:gd name="T24" fmla="*/ 134 w 217"/>
                <a:gd name="T25" fmla="*/ 107 h 112"/>
                <a:gd name="T26" fmla="*/ 143 w 217"/>
                <a:gd name="T27" fmla="*/ 107 h 112"/>
                <a:gd name="T28" fmla="*/ 153 w 217"/>
                <a:gd name="T29" fmla="*/ 110 h 112"/>
                <a:gd name="T30" fmla="*/ 162 w 217"/>
                <a:gd name="T31" fmla="*/ 110 h 112"/>
                <a:gd name="T32" fmla="*/ 174 w 217"/>
                <a:gd name="T33" fmla="*/ 112 h 112"/>
                <a:gd name="T34" fmla="*/ 217 w 217"/>
                <a:gd name="T35" fmla="*/ 12 h 112"/>
                <a:gd name="T36" fmla="*/ 210 w 217"/>
                <a:gd name="T37" fmla="*/ 10 h 112"/>
                <a:gd name="T38" fmla="*/ 202 w 217"/>
                <a:gd name="T39" fmla="*/ 8 h 112"/>
                <a:gd name="T40" fmla="*/ 193 w 217"/>
                <a:gd name="T41" fmla="*/ 5 h 112"/>
                <a:gd name="T42" fmla="*/ 186 w 217"/>
                <a:gd name="T43" fmla="*/ 5 h 112"/>
                <a:gd name="T44" fmla="*/ 174 w 217"/>
                <a:gd name="T45" fmla="*/ 3 h 112"/>
                <a:gd name="T46" fmla="*/ 164 w 217"/>
                <a:gd name="T47" fmla="*/ 3 h 112"/>
                <a:gd name="T48" fmla="*/ 150 w 217"/>
                <a:gd name="T49" fmla="*/ 0 h 112"/>
                <a:gd name="T50" fmla="*/ 138 w 217"/>
                <a:gd name="T51" fmla="*/ 0 h 112"/>
                <a:gd name="T52" fmla="*/ 122 w 217"/>
                <a:gd name="T53" fmla="*/ 0 h 112"/>
                <a:gd name="T54" fmla="*/ 107 w 217"/>
                <a:gd name="T55" fmla="*/ 0 h 112"/>
                <a:gd name="T56" fmla="*/ 88 w 217"/>
                <a:gd name="T57" fmla="*/ 0 h 112"/>
                <a:gd name="T58" fmla="*/ 74 w 217"/>
                <a:gd name="T59" fmla="*/ 5 h 112"/>
                <a:gd name="T60" fmla="*/ 55 w 217"/>
                <a:gd name="T61" fmla="*/ 5 h 112"/>
                <a:gd name="T62" fmla="*/ 36 w 217"/>
                <a:gd name="T63" fmla="*/ 12 h 112"/>
                <a:gd name="T64" fmla="*/ 0 w 217"/>
                <a:gd name="T65" fmla="*/ 110 h 112"/>
                <a:gd name="T66" fmla="*/ 0 w 217"/>
                <a:gd name="T67" fmla="*/ 11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7" h="112">
                  <a:moveTo>
                    <a:pt x="0" y="110"/>
                  </a:moveTo>
                  <a:lnTo>
                    <a:pt x="3" y="107"/>
                  </a:lnTo>
                  <a:lnTo>
                    <a:pt x="12" y="107"/>
                  </a:lnTo>
                  <a:lnTo>
                    <a:pt x="17" y="105"/>
                  </a:lnTo>
                  <a:lnTo>
                    <a:pt x="24" y="105"/>
                  </a:lnTo>
                  <a:lnTo>
                    <a:pt x="34" y="105"/>
                  </a:lnTo>
                  <a:lnTo>
                    <a:pt x="46" y="105"/>
                  </a:lnTo>
                  <a:lnTo>
                    <a:pt x="57" y="105"/>
                  </a:lnTo>
                  <a:lnTo>
                    <a:pt x="69" y="105"/>
                  </a:lnTo>
                  <a:lnTo>
                    <a:pt x="84" y="105"/>
                  </a:lnTo>
                  <a:lnTo>
                    <a:pt x="100" y="105"/>
                  </a:lnTo>
                  <a:lnTo>
                    <a:pt x="115" y="105"/>
                  </a:lnTo>
                  <a:lnTo>
                    <a:pt x="134" y="107"/>
                  </a:lnTo>
                  <a:lnTo>
                    <a:pt x="143" y="107"/>
                  </a:lnTo>
                  <a:lnTo>
                    <a:pt x="153" y="110"/>
                  </a:lnTo>
                  <a:lnTo>
                    <a:pt x="162" y="110"/>
                  </a:lnTo>
                  <a:lnTo>
                    <a:pt x="174" y="112"/>
                  </a:lnTo>
                  <a:lnTo>
                    <a:pt x="217" y="12"/>
                  </a:lnTo>
                  <a:lnTo>
                    <a:pt x="210" y="10"/>
                  </a:lnTo>
                  <a:lnTo>
                    <a:pt x="202" y="8"/>
                  </a:lnTo>
                  <a:lnTo>
                    <a:pt x="193" y="5"/>
                  </a:lnTo>
                  <a:lnTo>
                    <a:pt x="186" y="5"/>
                  </a:lnTo>
                  <a:lnTo>
                    <a:pt x="174" y="3"/>
                  </a:lnTo>
                  <a:lnTo>
                    <a:pt x="164" y="3"/>
                  </a:lnTo>
                  <a:lnTo>
                    <a:pt x="150" y="0"/>
                  </a:lnTo>
                  <a:lnTo>
                    <a:pt x="138" y="0"/>
                  </a:lnTo>
                  <a:lnTo>
                    <a:pt x="122" y="0"/>
                  </a:lnTo>
                  <a:lnTo>
                    <a:pt x="107" y="0"/>
                  </a:lnTo>
                  <a:lnTo>
                    <a:pt x="88" y="0"/>
                  </a:lnTo>
                  <a:lnTo>
                    <a:pt x="74" y="5"/>
                  </a:lnTo>
                  <a:lnTo>
                    <a:pt x="55" y="5"/>
                  </a:lnTo>
                  <a:lnTo>
                    <a:pt x="36" y="12"/>
                  </a:lnTo>
                  <a:lnTo>
                    <a:pt x="0" y="110"/>
                  </a:lnTo>
                  <a:lnTo>
                    <a:pt x="0" y="1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solidFill>
                  <a:prstClr val="black"/>
                </a:solidFill>
              </a:endParaRPr>
            </a:p>
          </p:txBody>
        </p:sp>
        <p:sp>
          <p:nvSpPr>
            <p:cNvPr id="57" name="Freeform 56"/>
            <p:cNvSpPr>
              <a:spLocks/>
            </p:cNvSpPr>
            <p:nvPr/>
          </p:nvSpPr>
          <p:spPr bwMode="auto">
            <a:xfrm>
              <a:off x="2625725" y="262255"/>
              <a:ext cx="153670" cy="66675"/>
            </a:xfrm>
            <a:custGeom>
              <a:avLst/>
              <a:gdLst>
                <a:gd name="T0" fmla="*/ 0 w 242"/>
                <a:gd name="T1" fmla="*/ 105 h 105"/>
                <a:gd name="T2" fmla="*/ 2 w 242"/>
                <a:gd name="T3" fmla="*/ 105 h 105"/>
                <a:gd name="T4" fmla="*/ 12 w 242"/>
                <a:gd name="T5" fmla="*/ 103 h 105"/>
                <a:gd name="T6" fmla="*/ 16 w 242"/>
                <a:gd name="T7" fmla="*/ 100 h 105"/>
                <a:gd name="T8" fmla="*/ 28 w 242"/>
                <a:gd name="T9" fmla="*/ 98 h 105"/>
                <a:gd name="T10" fmla="*/ 40 w 242"/>
                <a:gd name="T11" fmla="*/ 98 h 105"/>
                <a:gd name="T12" fmla="*/ 52 w 242"/>
                <a:gd name="T13" fmla="*/ 98 h 105"/>
                <a:gd name="T14" fmla="*/ 64 w 242"/>
                <a:gd name="T15" fmla="*/ 96 h 105"/>
                <a:gd name="T16" fmla="*/ 78 w 242"/>
                <a:gd name="T17" fmla="*/ 96 h 105"/>
                <a:gd name="T18" fmla="*/ 95 w 242"/>
                <a:gd name="T19" fmla="*/ 96 h 105"/>
                <a:gd name="T20" fmla="*/ 111 w 242"/>
                <a:gd name="T21" fmla="*/ 96 h 105"/>
                <a:gd name="T22" fmla="*/ 128 w 242"/>
                <a:gd name="T23" fmla="*/ 96 h 105"/>
                <a:gd name="T24" fmla="*/ 147 w 242"/>
                <a:gd name="T25" fmla="*/ 98 h 105"/>
                <a:gd name="T26" fmla="*/ 154 w 242"/>
                <a:gd name="T27" fmla="*/ 98 h 105"/>
                <a:gd name="T28" fmla="*/ 164 w 242"/>
                <a:gd name="T29" fmla="*/ 100 h 105"/>
                <a:gd name="T30" fmla="*/ 176 w 242"/>
                <a:gd name="T31" fmla="*/ 103 h 105"/>
                <a:gd name="T32" fmla="*/ 187 w 242"/>
                <a:gd name="T33" fmla="*/ 105 h 105"/>
                <a:gd name="T34" fmla="*/ 242 w 242"/>
                <a:gd name="T35" fmla="*/ 22 h 105"/>
                <a:gd name="T36" fmla="*/ 237 w 242"/>
                <a:gd name="T37" fmla="*/ 17 h 105"/>
                <a:gd name="T38" fmla="*/ 225 w 242"/>
                <a:gd name="T39" fmla="*/ 15 h 105"/>
                <a:gd name="T40" fmla="*/ 216 w 242"/>
                <a:gd name="T41" fmla="*/ 12 h 105"/>
                <a:gd name="T42" fmla="*/ 206 w 242"/>
                <a:gd name="T43" fmla="*/ 10 h 105"/>
                <a:gd name="T44" fmla="*/ 195 w 242"/>
                <a:gd name="T45" fmla="*/ 8 h 105"/>
                <a:gd name="T46" fmla="*/ 183 w 242"/>
                <a:gd name="T47" fmla="*/ 8 h 105"/>
                <a:gd name="T48" fmla="*/ 166 w 242"/>
                <a:gd name="T49" fmla="*/ 3 h 105"/>
                <a:gd name="T50" fmla="*/ 152 w 242"/>
                <a:gd name="T51" fmla="*/ 0 h 105"/>
                <a:gd name="T52" fmla="*/ 135 w 242"/>
                <a:gd name="T53" fmla="*/ 0 h 105"/>
                <a:gd name="T54" fmla="*/ 121 w 242"/>
                <a:gd name="T55" fmla="*/ 0 h 105"/>
                <a:gd name="T56" fmla="*/ 102 w 242"/>
                <a:gd name="T57" fmla="*/ 0 h 105"/>
                <a:gd name="T58" fmla="*/ 85 w 242"/>
                <a:gd name="T59" fmla="*/ 0 h 105"/>
                <a:gd name="T60" fmla="*/ 66 w 242"/>
                <a:gd name="T61" fmla="*/ 3 h 105"/>
                <a:gd name="T62" fmla="*/ 50 w 242"/>
                <a:gd name="T63" fmla="*/ 8 h 105"/>
                <a:gd name="T64" fmla="*/ 0 w 242"/>
                <a:gd name="T65" fmla="*/ 105 h 105"/>
                <a:gd name="T66" fmla="*/ 0 w 242"/>
                <a:gd name="T67"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2" h="105">
                  <a:moveTo>
                    <a:pt x="0" y="105"/>
                  </a:moveTo>
                  <a:lnTo>
                    <a:pt x="2" y="105"/>
                  </a:lnTo>
                  <a:lnTo>
                    <a:pt x="12" y="103"/>
                  </a:lnTo>
                  <a:lnTo>
                    <a:pt x="16" y="100"/>
                  </a:lnTo>
                  <a:lnTo>
                    <a:pt x="28" y="98"/>
                  </a:lnTo>
                  <a:lnTo>
                    <a:pt x="40" y="98"/>
                  </a:lnTo>
                  <a:lnTo>
                    <a:pt x="52" y="98"/>
                  </a:lnTo>
                  <a:lnTo>
                    <a:pt x="64" y="96"/>
                  </a:lnTo>
                  <a:lnTo>
                    <a:pt x="78" y="96"/>
                  </a:lnTo>
                  <a:lnTo>
                    <a:pt x="95" y="96"/>
                  </a:lnTo>
                  <a:lnTo>
                    <a:pt x="111" y="96"/>
                  </a:lnTo>
                  <a:lnTo>
                    <a:pt x="128" y="96"/>
                  </a:lnTo>
                  <a:lnTo>
                    <a:pt x="147" y="98"/>
                  </a:lnTo>
                  <a:lnTo>
                    <a:pt x="154" y="98"/>
                  </a:lnTo>
                  <a:lnTo>
                    <a:pt x="164" y="100"/>
                  </a:lnTo>
                  <a:lnTo>
                    <a:pt x="176" y="103"/>
                  </a:lnTo>
                  <a:lnTo>
                    <a:pt x="187" y="105"/>
                  </a:lnTo>
                  <a:lnTo>
                    <a:pt x="242" y="22"/>
                  </a:lnTo>
                  <a:lnTo>
                    <a:pt x="237" y="17"/>
                  </a:lnTo>
                  <a:lnTo>
                    <a:pt x="225" y="15"/>
                  </a:lnTo>
                  <a:lnTo>
                    <a:pt x="216" y="12"/>
                  </a:lnTo>
                  <a:lnTo>
                    <a:pt x="206" y="10"/>
                  </a:lnTo>
                  <a:lnTo>
                    <a:pt x="195" y="8"/>
                  </a:lnTo>
                  <a:lnTo>
                    <a:pt x="183" y="8"/>
                  </a:lnTo>
                  <a:lnTo>
                    <a:pt x="166" y="3"/>
                  </a:lnTo>
                  <a:lnTo>
                    <a:pt x="152" y="0"/>
                  </a:lnTo>
                  <a:lnTo>
                    <a:pt x="135" y="0"/>
                  </a:lnTo>
                  <a:lnTo>
                    <a:pt x="121" y="0"/>
                  </a:lnTo>
                  <a:lnTo>
                    <a:pt x="102" y="0"/>
                  </a:lnTo>
                  <a:lnTo>
                    <a:pt x="85" y="0"/>
                  </a:lnTo>
                  <a:lnTo>
                    <a:pt x="66" y="3"/>
                  </a:lnTo>
                  <a:lnTo>
                    <a:pt x="50" y="8"/>
                  </a:lnTo>
                  <a:lnTo>
                    <a:pt x="0" y="105"/>
                  </a:lnTo>
                  <a:lnTo>
                    <a:pt x="0" y="10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solidFill>
                  <a:prstClr val="black"/>
                </a:solidFill>
              </a:endParaRPr>
            </a:p>
          </p:txBody>
        </p:sp>
        <p:sp>
          <p:nvSpPr>
            <p:cNvPr id="58" name="Freeform 57"/>
            <p:cNvSpPr>
              <a:spLocks/>
            </p:cNvSpPr>
            <p:nvPr/>
          </p:nvSpPr>
          <p:spPr bwMode="auto">
            <a:xfrm>
              <a:off x="494665" y="1377315"/>
              <a:ext cx="121285" cy="66675"/>
            </a:xfrm>
            <a:custGeom>
              <a:avLst/>
              <a:gdLst>
                <a:gd name="T0" fmla="*/ 3 w 191"/>
                <a:gd name="T1" fmla="*/ 0 h 105"/>
                <a:gd name="T2" fmla="*/ 5 w 191"/>
                <a:gd name="T3" fmla="*/ 0 h 105"/>
                <a:gd name="T4" fmla="*/ 17 w 191"/>
                <a:gd name="T5" fmla="*/ 0 h 105"/>
                <a:gd name="T6" fmla="*/ 22 w 191"/>
                <a:gd name="T7" fmla="*/ 0 h 105"/>
                <a:gd name="T8" fmla="*/ 31 w 191"/>
                <a:gd name="T9" fmla="*/ 3 h 105"/>
                <a:gd name="T10" fmla="*/ 43 w 191"/>
                <a:gd name="T11" fmla="*/ 3 h 105"/>
                <a:gd name="T12" fmla="*/ 57 w 191"/>
                <a:gd name="T13" fmla="*/ 5 h 105"/>
                <a:gd name="T14" fmla="*/ 67 w 191"/>
                <a:gd name="T15" fmla="*/ 5 h 105"/>
                <a:gd name="T16" fmla="*/ 81 w 191"/>
                <a:gd name="T17" fmla="*/ 8 h 105"/>
                <a:gd name="T18" fmla="*/ 98 w 191"/>
                <a:gd name="T19" fmla="*/ 8 h 105"/>
                <a:gd name="T20" fmla="*/ 114 w 191"/>
                <a:gd name="T21" fmla="*/ 8 h 105"/>
                <a:gd name="T22" fmla="*/ 131 w 191"/>
                <a:gd name="T23" fmla="*/ 8 h 105"/>
                <a:gd name="T24" fmla="*/ 150 w 191"/>
                <a:gd name="T25" fmla="*/ 8 h 105"/>
                <a:gd name="T26" fmla="*/ 160 w 191"/>
                <a:gd name="T27" fmla="*/ 8 h 105"/>
                <a:gd name="T28" fmla="*/ 169 w 191"/>
                <a:gd name="T29" fmla="*/ 8 h 105"/>
                <a:gd name="T30" fmla="*/ 179 w 191"/>
                <a:gd name="T31" fmla="*/ 8 h 105"/>
                <a:gd name="T32" fmla="*/ 191 w 191"/>
                <a:gd name="T33" fmla="*/ 8 h 105"/>
                <a:gd name="T34" fmla="*/ 186 w 191"/>
                <a:gd name="T35" fmla="*/ 105 h 105"/>
                <a:gd name="T36" fmla="*/ 181 w 191"/>
                <a:gd name="T37" fmla="*/ 105 h 105"/>
                <a:gd name="T38" fmla="*/ 169 w 191"/>
                <a:gd name="T39" fmla="*/ 105 h 105"/>
                <a:gd name="T40" fmla="*/ 157 w 191"/>
                <a:gd name="T41" fmla="*/ 105 h 105"/>
                <a:gd name="T42" fmla="*/ 148 w 191"/>
                <a:gd name="T43" fmla="*/ 105 h 105"/>
                <a:gd name="T44" fmla="*/ 136 w 191"/>
                <a:gd name="T45" fmla="*/ 105 h 105"/>
                <a:gd name="T46" fmla="*/ 124 w 191"/>
                <a:gd name="T47" fmla="*/ 105 h 105"/>
                <a:gd name="T48" fmla="*/ 107 w 191"/>
                <a:gd name="T49" fmla="*/ 105 h 105"/>
                <a:gd name="T50" fmla="*/ 93 w 191"/>
                <a:gd name="T51" fmla="*/ 105 h 105"/>
                <a:gd name="T52" fmla="*/ 79 w 191"/>
                <a:gd name="T53" fmla="*/ 105 h 105"/>
                <a:gd name="T54" fmla="*/ 65 w 191"/>
                <a:gd name="T55" fmla="*/ 105 h 105"/>
                <a:gd name="T56" fmla="*/ 48 w 191"/>
                <a:gd name="T57" fmla="*/ 103 h 105"/>
                <a:gd name="T58" fmla="*/ 31 w 191"/>
                <a:gd name="T59" fmla="*/ 103 h 105"/>
                <a:gd name="T60" fmla="*/ 17 w 191"/>
                <a:gd name="T61" fmla="*/ 100 h 105"/>
                <a:gd name="T62" fmla="*/ 0 w 191"/>
                <a:gd name="T63" fmla="*/ 98 h 105"/>
                <a:gd name="T64" fmla="*/ 3 w 191"/>
                <a:gd name="T65" fmla="*/ 0 h 105"/>
                <a:gd name="T66" fmla="*/ 3 w 191"/>
                <a:gd name="T6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1" h="105">
                  <a:moveTo>
                    <a:pt x="3" y="0"/>
                  </a:moveTo>
                  <a:lnTo>
                    <a:pt x="5" y="0"/>
                  </a:lnTo>
                  <a:lnTo>
                    <a:pt x="17" y="0"/>
                  </a:lnTo>
                  <a:lnTo>
                    <a:pt x="22" y="0"/>
                  </a:lnTo>
                  <a:lnTo>
                    <a:pt x="31" y="3"/>
                  </a:lnTo>
                  <a:lnTo>
                    <a:pt x="43" y="3"/>
                  </a:lnTo>
                  <a:lnTo>
                    <a:pt x="57" y="5"/>
                  </a:lnTo>
                  <a:lnTo>
                    <a:pt x="67" y="5"/>
                  </a:lnTo>
                  <a:lnTo>
                    <a:pt x="81" y="8"/>
                  </a:lnTo>
                  <a:lnTo>
                    <a:pt x="98" y="8"/>
                  </a:lnTo>
                  <a:lnTo>
                    <a:pt x="114" y="8"/>
                  </a:lnTo>
                  <a:lnTo>
                    <a:pt x="131" y="8"/>
                  </a:lnTo>
                  <a:lnTo>
                    <a:pt x="150" y="8"/>
                  </a:lnTo>
                  <a:lnTo>
                    <a:pt x="160" y="8"/>
                  </a:lnTo>
                  <a:lnTo>
                    <a:pt x="169" y="8"/>
                  </a:lnTo>
                  <a:lnTo>
                    <a:pt x="179" y="8"/>
                  </a:lnTo>
                  <a:lnTo>
                    <a:pt x="191" y="8"/>
                  </a:lnTo>
                  <a:lnTo>
                    <a:pt x="186" y="105"/>
                  </a:lnTo>
                  <a:lnTo>
                    <a:pt x="181" y="105"/>
                  </a:lnTo>
                  <a:lnTo>
                    <a:pt x="169" y="105"/>
                  </a:lnTo>
                  <a:lnTo>
                    <a:pt x="157" y="105"/>
                  </a:lnTo>
                  <a:lnTo>
                    <a:pt x="148" y="105"/>
                  </a:lnTo>
                  <a:lnTo>
                    <a:pt x="136" y="105"/>
                  </a:lnTo>
                  <a:lnTo>
                    <a:pt x="124" y="105"/>
                  </a:lnTo>
                  <a:lnTo>
                    <a:pt x="107" y="105"/>
                  </a:lnTo>
                  <a:lnTo>
                    <a:pt x="93" y="105"/>
                  </a:lnTo>
                  <a:lnTo>
                    <a:pt x="79" y="105"/>
                  </a:lnTo>
                  <a:lnTo>
                    <a:pt x="65" y="105"/>
                  </a:lnTo>
                  <a:lnTo>
                    <a:pt x="48" y="103"/>
                  </a:lnTo>
                  <a:lnTo>
                    <a:pt x="31" y="103"/>
                  </a:lnTo>
                  <a:lnTo>
                    <a:pt x="17" y="100"/>
                  </a:lnTo>
                  <a:lnTo>
                    <a:pt x="0" y="98"/>
                  </a:lnTo>
                  <a:lnTo>
                    <a:pt x="3"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solidFill>
                  <a:prstClr val="black"/>
                </a:solidFill>
              </a:endParaRPr>
            </a:p>
          </p:txBody>
        </p:sp>
        <p:sp>
          <p:nvSpPr>
            <p:cNvPr id="59" name="Freeform 58"/>
            <p:cNvSpPr>
              <a:spLocks/>
            </p:cNvSpPr>
            <p:nvPr/>
          </p:nvSpPr>
          <p:spPr bwMode="auto">
            <a:xfrm>
              <a:off x="523875" y="1198245"/>
              <a:ext cx="118745" cy="67945"/>
            </a:xfrm>
            <a:custGeom>
              <a:avLst/>
              <a:gdLst>
                <a:gd name="T0" fmla="*/ 2 w 187"/>
                <a:gd name="T1" fmla="*/ 0 h 107"/>
                <a:gd name="T2" fmla="*/ 4 w 187"/>
                <a:gd name="T3" fmla="*/ 0 h 107"/>
                <a:gd name="T4" fmla="*/ 16 w 187"/>
                <a:gd name="T5" fmla="*/ 0 h 107"/>
                <a:gd name="T6" fmla="*/ 21 w 187"/>
                <a:gd name="T7" fmla="*/ 0 h 107"/>
                <a:gd name="T8" fmla="*/ 33 w 187"/>
                <a:gd name="T9" fmla="*/ 2 h 107"/>
                <a:gd name="T10" fmla="*/ 42 w 187"/>
                <a:gd name="T11" fmla="*/ 4 h 107"/>
                <a:gd name="T12" fmla="*/ 57 w 187"/>
                <a:gd name="T13" fmla="*/ 7 h 107"/>
                <a:gd name="T14" fmla="*/ 66 w 187"/>
                <a:gd name="T15" fmla="*/ 7 h 107"/>
                <a:gd name="T16" fmla="*/ 83 w 187"/>
                <a:gd name="T17" fmla="*/ 7 h 107"/>
                <a:gd name="T18" fmla="*/ 97 w 187"/>
                <a:gd name="T19" fmla="*/ 7 h 107"/>
                <a:gd name="T20" fmla="*/ 114 w 187"/>
                <a:gd name="T21" fmla="*/ 7 h 107"/>
                <a:gd name="T22" fmla="*/ 130 w 187"/>
                <a:gd name="T23" fmla="*/ 7 h 107"/>
                <a:gd name="T24" fmla="*/ 147 w 187"/>
                <a:gd name="T25" fmla="*/ 7 h 107"/>
                <a:gd name="T26" fmla="*/ 156 w 187"/>
                <a:gd name="T27" fmla="*/ 7 h 107"/>
                <a:gd name="T28" fmla="*/ 166 w 187"/>
                <a:gd name="T29" fmla="*/ 7 h 107"/>
                <a:gd name="T30" fmla="*/ 178 w 187"/>
                <a:gd name="T31" fmla="*/ 7 h 107"/>
                <a:gd name="T32" fmla="*/ 187 w 187"/>
                <a:gd name="T33" fmla="*/ 7 h 107"/>
                <a:gd name="T34" fmla="*/ 187 w 187"/>
                <a:gd name="T35" fmla="*/ 107 h 107"/>
                <a:gd name="T36" fmla="*/ 180 w 187"/>
                <a:gd name="T37" fmla="*/ 107 h 107"/>
                <a:gd name="T38" fmla="*/ 168 w 187"/>
                <a:gd name="T39" fmla="*/ 107 h 107"/>
                <a:gd name="T40" fmla="*/ 156 w 187"/>
                <a:gd name="T41" fmla="*/ 107 h 107"/>
                <a:gd name="T42" fmla="*/ 147 w 187"/>
                <a:gd name="T43" fmla="*/ 107 h 107"/>
                <a:gd name="T44" fmla="*/ 133 w 187"/>
                <a:gd name="T45" fmla="*/ 107 h 107"/>
                <a:gd name="T46" fmla="*/ 123 w 187"/>
                <a:gd name="T47" fmla="*/ 107 h 107"/>
                <a:gd name="T48" fmla="*/ 107 w 187"/>
                <a:gd name="T49" fmla="*/ 104 h 107"/>
                <a:gd name="T50" fmla="*/ 90 w 187"/>
                <a:gd name="T51" fmla="*/ 104 h 107"/>
                <a:gd name="T52" fmla="*/ 76 w 187"/>
                <a:gd name="T53" fmla="*/ 104 h 107"/>
                <a:gd name="T54" fmla="*/ 61 w 187"/>
                <a:gd name="T55" fmla="*/ 104 h 107"/>
                <a:gd name="T56" fmla="*/ 45 w 187"/>
                <a:gd name="T57" fmla="*/ 104 h 107"/>
                <a:gd name="T58" fmla="*/ 28 w 187"/>
                <a:gd name="T59" fmla="*/ 102 h 107"/>
                <a:gd name="T60" fmla="*/ 14 w 187"/>
                <a:gd name="T61" fmla="*/ 100 h 107"/>
                <a:gd name="T62" fmla="*/ 0 w 187"/>
                <a:gd name="T63" fmla="*/ 97 h 107"/>
                <a:gd name="T64" fmla="*/ 2 w 187"/>
                <a:gd name="T65" fmla="*/ 0 h 107"/>
                <a:gd name="T66" fmla="*/ 2 w 187"/>
                <a:gd name="T67"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7" h="107">
                  <a:moveTo>
                    <a:pt x="2" y="0"/>
                  </a:moveTo>
                  <a:lnTo>
                    <a:pt x="4" y="0"/>
                  </a:lnTo>
                  <a:lnTo>
                    <a:pt x="16" y="0"/>
                  </a:lnTo>
                  <a:lnTo>
                    <a:pt x="21" y="0"/>
                  </a:lnTo>
                  <a:lnTo>
                    <a:pt x="33" y="2"/>
                  </a:lnTo>
                  <a:lnTo>
                    <a:pt x="42" y="4"/>
                  </a:lnTo>
                  <a:lnTo>
                    <a:pt x="57" y="7"/>
                  </a:lnTo>
                  <a:lnTo>
                    <a:pt x="66" y="7"/>
                  </a:lnTo>
                  <a:lnTo>
                    <a:pt x="83" y="7"/>
                  </a:lnTo>
                  <a:lnTo>
                    <a:pt x="97" y="7"/>
                  </a:lnTo>
                  <a:lnTo>
                    <a:pt x="114" y="7"/>
                  </a:lnTo>
                  <a:lnTo>
                    <a:pt x="130" y="7"/>
                  </a:lnTo>
                  <a:lnTo>
                    <a:pt x="147" y="7"/>
                  </a:lnTo>
                  <a:lnTo>
                    <a:pt x="156" y="7"/>
                  </a:lnTo>
                  <a:lnTo>
                    <a:pt x="166" y="7"/>
                  </a:lnTo>
                  <a:lnTo>
                    <a:pt x="178" y="7"/>
                  </a:lnTo>
                  <a:lnTo>
                    <a:pt x="187" y="7"/>
                  </a:lnTo>
                  <a:lnTo>
                    <a:pt x="187" y="107"/>
                  </a:lnTo>
                  <a:lnTo>
                    <a:pt x="180" y="107"/>
                  </a:lnTo>
                  <a:lnTo>
                    <a:pt x="168" y="107"/>
                  </a:lnTo>
                  <a:lnTo>
                    <a:pt x="156" y="107"/>
                  </a:lnTo>
                  <a:lnTo>
                    <a:pt x="147" y="107"/>
                  </a:lnTo>
                  <a:lnTo>
                    <a:pt x="133" y="107"/>
                  </a:lnTo>
                  <a:lnTo>
                    <a:pt x="123" y="107"/>
                  </a:lnTo>
                  <a:lnTo>
                    <a:pt x="107" y="104"/>
                  </a:lnTo>
                  <a:lnTo>
                    <a:pt x="90" y="104"/>
                  </a:lnTo>
                  <a:lnTo>
                    <a:pt x="76" y="104"/>
                  </a:lnTo>
                  <a:lnTo>
                    <a:pt x="61" y="104"/>
                  </a:lnTo>
                  <a:lnTo>
                    <a:pt x="45" y="104"/>
                  </a:lnTo>
                  <a:lnTo>
                    <a:pt x="28" y="102"/>
                  </a:lnTo>
                  <a:lnTo>
                    <a:pt x="14" y="100"/>
                  </a:lnTo>
                  <a:lnTo>
                    <a:pt x="0" y="97"/>
                  </a:lnTo>
                  <a:lnTo>
                    <a:pt x="2"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solidFill>
                  <a:prstClr val="black"/>
                </a:solidFill>
              </a:endParaRPr>
            </a:p>
          </p:txBody>
        </p:sp>
        <p:sp>
          <p:nvSpPr>
            <p:cNvPr id="60" name="Freeform 59"/>
            <p:cNvSpPr>
              <a:spLocks/>
            </p:cNvSpPr>
            <p:nvPr/>
          </p:nvSpPr>
          <p:spPr bwMode="auto">
            <a:xfrm>
              <a:off x="496570" y="1489075"/>
              <a:ext cx="116205" cy="67945"/>
            </a:xfrm>
            <a:custGeom>
              <a:avLst/>
              <a:gdLst>
                <a:gd name="T0" fmla="*/ 0 w 183"/>
                <a:gd name="T1" fmla="*/ 0 h 107"/>
                <a:gd name="T2" fmla="*/ 2 w 183"/>
                <a:gd name="T3" fmla="*/ 0 h 107"/>
                <a:gd name="T4" fmla="*/ 14 w 183"/>
                <a:gd name="T5" fmla="*/ 0 h 107"/>
                <a:gd name="T6" fmla="*/ 19 w 183"/>
                <a:gd name="T7" fmla="*/ 0 h 107"/>
                <a:gd name="T8" fmla="*/ 28 w 183"/>
                <a:gd name="T9" fmla="*/ 3 h 107"/>
                <a:gd name="T10" fmla="*/ 40 w 183"/>
                <a:gd name="T11" fmla="*/ 3 h 107"/>
                <a:gd name="T12" fmla="*/ 54 w 183"/>
                <a:gd name="T13" fmla="*/ 3 h 107"/>
                <a:gd name="T14" fmla="*/ 64 w 183"/>
                <a:gd name="T15" fmla="*/ 3 h 107"/>
                <a:gd name="T16" fmla="*/ 78 w 183"/>
                <a:gd name="T17" fmla="*/ 3 h 107"/>
                <a:gd name="T18" fmla="*/ 95 w 183"/>
                <a:gd name="T19" fmla="*/ 3 h 107"/>
                <a:gd name="T20" fmla="*/ 109 w 183"/>
                <a:gd name="T21" fmla="*/ 5 h 107"/>
                <a:gd name="T22" fmla="*/ 126 w 183"/>
                <a:gd name="T23" fmla="*/ 5 h 107"/>
                <a:gd name="T24" fmla="*/ 145 w 183"/>
                <a:gd name="T25" fmla="*/ 5 h 107"/>
                <a:gd name="T26" fmla="*/ 164 w 183"/>
                <a:gd name="T27" fmla="*/ 5 h 107"/>
                <a:gd name="T28" fmla="*/ 183 w 183"/>
                <a:gd name="T29" fmla="*/ 5 h 107"/>
                <a:gd name="T30" fmla="*/ 183 w 183"/>
                <a:gd name="T31" fmla="*/ 107 h 107"/>
                <a:gd name="T32" fmla="*/ 178 w 183"/>
                <a:gd name="T33" fmla="*/ 107 h 107"/>
                <a:gd name="T34" fmla="*/ 166 w 183"/>
                <a:gd name="T35" fmla="*/ 107 h 107"/>
                <a:gd name="T36" fmla="*/ 154 w 183"/>
                <a:gd name="T37" fmla="*/ 107 h 107"/>
                <a:gd name="T38" fmla="*/ 145 w 183"/>
                <a:gd name="T39" fmla="*/ 107 h 107"/>
                <a:gd name="T40" fmla="*/ 133 w 183"/>
                <a:gd name="T41" fmla="*/ 107 h 107"/>
                <a:gd name="T42" fmla="*/ 121 w 183"/>
                <a:gd name="T43" fmla="*/ 107 h 107"/>
                <a:gd name="T44" fmla="*/ 107 w 183"/>
                <a:gd name="T45" fmla="*/ 105 h 107"/>
                <a:gd name="T46" fmla="*/ 92 w 183"/>
                <a:gd name="T47" fmla="*/ 105 h 107"/>
                <a:gd name="T48" fmla="*/ 78 w 183"/>
                <a:gd name="T49" fmla="*/ 103 h 107"/>
                <a:gd name="T50" fmla="*/ 62 w 183"/>
                <a:gd name="T51" fmla="*/ 103 h 107"/>
                <a:gd name="T52" fmla="*/ 45 w 183"/>
                <a:gd name="T53" fmla="*/ 100 h 107"/>
                <a:gd name="T54" fmla="*/ 28 w 183"/>
                <a:gd name="T55" fmla="*/ 98 h 107"/>
                <a:gd name="T56" fmla="*/ 14 w 183"/>
                <a:gd name="T57" fmla="*/ 95 h 107"/>
                <a:gd name="T58" fmla="*/ 0 w 183"/>
                <a:gd name="T59" fmla="*/ 93 h 107"/>
                <a:gd name="T60" fmla="*/ 0 w 183"/>
                <a:gd name="T61" fmla="*/ 0 h 107"/>
                <a:gd name="T62" fmla="*/ 0 w 183"/>
                <a:gd name="T63"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3" h="107">
                  <a:moveTo>
                    <a:pt x="0" y="0"/>
                  </a:moveTo>
                  <a:lnTo>
                    <a:pt x="2" y="0"/>
                  </a:lnTo>
                  <a:lnTo>
                    <a:pt x="14" y="0"/>
                  </a:lnTo>
                  <a:lnTo>
                    <a:pt x="19" y="0"/>
                  </a:lnTo>
                  <a:lnTo>
                    <a:pt x="28" y="3"/>
                  </a:lnTo>
                  <a:lnTo>
                    <a:pt x="40" y="3"/>
                  </a:lnTo>
                  <a:lnTo>
                    <a:pt x="54" y="3"/>
                  </a:lnTo>
                  <a:lnTo>
                    <a:pt x="64" y="3"/>
                  </a:lnTo>
                  <a:lnTo>
                    <a:pt x="78" y="3"/>
                  </a:lnTo>
                  <a:lnTo>
                    <a:pt x="95" y="3"/>
                  </a:lnTo>
                  <a:lnTo>
                    <a:pt x="109" y="5"/>
                  </a:lnTo>
                  <a:lnTo>
                    <a:pt x="126" y="5"/>
                  </a:lnTo>
                  <a:lnTo>
                    <a:pt x="145" y="5"/>
                  </a:lnTo>
                  <a:lnTo>
                    <a:pt x="164" y="5"/>
                  </a:lnTo>
                  <a:lnTo>
                    <a:pt x="183" y="5"/>
                  </a:lnTo>
                  <a:lnTo>
                    <a:pt x="183" y="107"/>
                  </a:lnTo>
                  <a:lnTo>
                    <a:pt x="178" y="107"/>
                  </a:lnTo>
                  <a:lnTo>
                    <a:pt x="166" y="107"/>
                  </a:lnTo>
                  <a:lnTo>
                    <a:pt x="154" y="107"/>
                  </a:lnTo>
                  <a:lnTo>
                    <a:pt x="145" y="107"/>
                  </a:lnTo>
                  <a:lnTo>
                    <a:pt x="133" y="107"/>
                  </a:lnTo>
                  <a:lnTo>
                    <a:pt x="121" y="107"/>
                  </a:lnTo>
                  <a:lnTo>
                    <a:pt x="107" y="105"/>
                  </a:lnTo>
                  <a:lnTo>
                    <a:pt x="92" y="105"/>
                  </a:lnTo>
                  <a:lnTo>
                    <a:pt x="78" y="103"/>
                  </a:lnTo>
                  <a:lnTo>
                    <a:pt x="62" y="103"/>
                  </a:lnTo>
                  <a:lnTo>
                    <a:pt x="45" y="100"/>
                  </a:lnTo>
                  <a:lnTo>
                    <a:pt x="28" y="98"/>
                  </a:lnTo>
                  <a:lnTo>
                    <a:pt x="14" y="95"/>
                  </a:lnTo>
                  <a:lnTo>
                    <a:pt x="0" y="93"/>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solidFill>
                  <a:prstClr val="black"/>
                </a:solidFill>
              </a:endParaRPr>
            </a:p>
          </p:txBody>
        </p:sp>
        <p:sp>
          <p:nvSpPr>
            <p:cNvPr id="61" name="Freeform 60"/>
            <p:cNvSpPr>
              <a:spLocks/>
            </p:cNvSpPr>
            <p:nvPr/>
          </p:nvSpPr>
          <p:spPr bwMode="auto">
            <a:xfrm>
              <a:off x="496570" y="1597660"/>
              <a:ext cx="116205" cy="66675"/>
            </a:xfrm>
            <a:custGeom>
              <a:avLst/>
              <a:gdLst>
                <a:gd name="T0" fmla="*/ 0 w 183"/>
                <a:gd name="T1" fmla="*/ 0 h 105"/>
                <a:gd name="T2" fmla="*/ 2 w 183"/>
                <a:gd name="T3" fmla="*/ 0 h 105"/>
                <a:gd name="T4" fmla="*/ 14 w 183"/>
                <a:gd name="T5" fmla="*/ 0 h 105"/>
                <a:gd name="T6" fmla="*/ 19 w 183"/>
                <a:gd name="T7" fmla="*/ 0 h 105"/>
                <a:gd name="T8" fmla="*/ 28 w 183"/>
                <a:gd name="T9" fmla="*/ 0 h 105"/>
                <a:gd name="T10" fmla="*/ 38 w 183"/>
                <a:gd name="T11" fmla="*/ 3 h 105"/>
                <a:gd name="T12" fmla="*/ 52 w 183"/>
                <a:gd name="T13" fmla="*/ 5 h 105"/>
                <a:gd name="T14" fmla="*/ 62 w 183"/>
                <a:gd name="T15" fmla="*/ 5 h 105"/>
                <a:gd name="T16" fmla="*/ 78 w 183"/>
                <a:gd name="T17" fmla="*/ 5 h 105"/>
                <a:gd name="T18" fmla="*/ 92 w 183"/>
                <a:gd name="T19" fmla="*/ 5 h 105"/>
                <a:gd name="T20" fmla="*/ 109 w 183"/>
                <a:gd name="T21" fmla="*/ 8 h 105"/>
                <a:gd name="T22" fmla="*/ 126 w 183"/>
                <a:gd name="T23" fmla="*/ 5 h 105"/>
                <a:gd name="T24" fmla="*/ 142 w 183"/>
                <a:gd name="T25" fmla="*/ 5 h 105"/>
                <a:gd name="T26" fmla="*/ 152 w 183"/>
                <a:gd name="T27" fmla="*/ 5 h 105"/>
                <a:gd name="T28" fmla="*/ 161 w 183"/>
                <a:gd name="T29" fmla="*/ 5 h 105"/>
                <a:gd name="T30" fmla="*/ 173 w 183"/>
                <a:gd name="T31" fmla="*/ 5 h 105"/>
                <a:gd name="T32" fmla="*/ 183 w 183"/>
                <a:gd name="T33" fmla="*/ 5 h 105"/>
                <a:gd name="T34" fmla="*/ 180 w 183"/>
                <a:gd name="T35" fmla="*/ 105 h 105"/>
                <a:gd name="T36" fmla="*/ 176 w 183"/>
                <a:gd name="T37" fmla="*/ 105 h 105"/>
                <a:gd name="T38" fmla="*/ 164 w 183"/>
                <a:gd name="T39" fmla="*/ 105 h 105"/>
                <a:gd name="T40" fmla="*/ 152 w 183"/>
                <a:gd name="T41" fmla="*/ 105 h 105"/>
                <a:gd name="T42" fmla="*/ 142 w 183"/>
                <a:gd name="T43" fmla="*/ 105 h 105"/>
                <a:gd name="T44" fmla="*/ 133 w 183"/>
                <a:gd name="T45" fmla="*/ 105 h 105"/>
                <a:gd name="T46" fmla="*/ 121 w 183"/>
                <a:gd name="T47" fmla="*/ 105 h 105"/>
                <a:gd name="T48" fmla="*/ 107 w 183"/>
                <a:gd name="T49" fmla="*/ 105 h 105"/>
                <a:gd name="T50" fmla="*/ 92 w 183"/>
                <a:gd name="T51" fmla="*/ 105 h 105"/>
                <a:gd name="T52" fmla="*/ 78 w 183"/>
                <a:gd name="T53" fmla="*/ 103 h 105"/>
                <a:gd name="T54" fmla="*/ 62 w 183"/>
                <a:gd name="T55" fmla="*/ 103 h 105"/>
                <a:gd name="T56" fmla="*/ 45 w 183"/>
                <a:gd name="T57" fmla="*/ 100 h 105"/>
                <a:gd name="T58" fmla="*/ 31 w 183"/>
                <a:gd name="T59" fmla="*/ 98 h 105"/>
                <a:gd name="T60" fmla="*/ 14 w 183"/>
                <a:gd name="T61" fmla="*/ 98 h 105"/>
                <a:gd name="T62" fmla="*/ 0 w 183"/>
                <a:gd name="T63" fmla="*/ 95 h 105"/>
                <a:gd name="T64" fmla="*/ 0 w 183"/>
                <a:gd name="T65" fmla="*/ 0 h 105"/>
                <a:gd name="T66" fmla="*/ 0 w 183"/>
                <a:gd name="T6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3" h="105">
                  <a:moveTo>
                    <a:pt x="0" y="0"/>
                  </a:moveTo>
                  <a:lnTo>
                    <a:pt x="2" y="0"/>
                  </a:lnTo>
                  <a:lnTo>
                    <a:pt x="14" y="0"/>
                  </a:lnTo>
                  <a:lnTo>
                    <a:pt x="19" y="0"/>
                  </a:lnTo>
                  <a:lnTo>
                    <a:pt x="28" y="0"/>
                  </a:lnTo>
                  <a:lnTo>
                    <a:pt x="38" y="3"/>
                  </a:lnTo>
                  <a:lnTo>
                    <a:pt x="52" y="5"/>
                  </a:lnTo>
                  <a:lnTo>
                    <a:pt x="62" y="5"/>
                  </a:lnTo>
                  <a:lnTo>
                    <a:pt x="78" y="5"/>
                  </a:lnTo>
                  <a:lnTo>
                    <a:pt x="92" y="5"/>
                  </a:lnTo>
                  <a:lnTo>
                    <a:pt x="109" y="8"/>
                  </a:lnTo>
                  <a:lnTo>
                    <a:pt x="126" y="5"/>
                  </a:lnTo>
                  <a:lnTo>
                    <a:pt x="142" y="5"/>
                  </a:lnTo>
                  <a:lnTo>
                    <a:pt x="152" y="5"/>
                  </a:lnTo>
                  <a:lnTo>
                    <a:pt x="161" y="5"/>
                  </a:lnTo>
                  <a:lnTo>
                    <a:pt x="173" y="5"/>
                  </a:lnTo>
                  <a:lnTo>
                    <a:pt x="183" y="5"/>
                  </a:lnTo>
                  <a:lnTo>
                    <a:pt x="180" y="105"/>
                  </a:lnTo>
                  <a:lnTo>
                    <a:pt x="176" y="105"/>
                  </a:lnTo>
                  <a:lnTo>
                    <a:pt x="164" y="105"/>
                  </a:lnTo>
                  <a:lnTo>
                    <a:pt x="152" y="105"/>
                  </a:lnTo>
                  <a:lnTo>
                    <a:pt x="142" y="105"/>
                  </a:lnTo>
                  <a:lnTo>
                    <a:pt x="133" y="105"/>
                  </a:lnTo>
                  <a:lnTo>
                    <a:pt x="121" y="105"/>
                  </a:lnTo>
                  <a:lnTo>
                    <a:pt x="107" y="105"/>
                  </a:lnTo>
                  <a:lnTo>
                    <a:pt x="92" y="105"/>
                  </a:lnTo>
                  <a:lnTo>
                    <a:pt x="78" y="103"/>
                  </a:lnTo>
                  <a:lnTo>
                    <a:pt x="62" y="103"/>
                  </a:lnTo>
                  <a:lnTo>
                    <a:pt x="45" y="100"/>
                  </a:lnTo>
                  <a:lnTo>
                    <a:pt x="31" y="98"/>
                  </a:lnTo>
                  <a:lnTo>
                    <a:pt x="14" y="98"/>
                  </a:lnTo>
                  <a:lnTo>
                    <a:pt x="0" y="95"/>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solidFill>
                  <a:prstClr val="black"/>
                </a:solidFill>
              </a:endParaRPr>
            </a:p>
          </p:txBody>
        </p:sp>
        <p:sp>
          <p:nvSpPr>
            <p:cNvPr id="62" name="Freeform 61"/>
            <p:cNvSpPr>
              <a:spLocks/>
            </p:cNvSpPr>
            <p:nvPr/>
          </p:nvSpPr>
          <p:spPr bwMode="auto">
            <a:xfrm>
              <a:off x="408940" y="768350"/>
              <a:ext cx="66675" cy="176530"/>
            </a:xfrm>
            <a:custGeom>
              <a:avLst/>
              <a:gdLst>
                <a:gd name="T0" fmla="*/ 0 w 105"/>
                <a:gd name="T1" fmla="*/ 85 h 278"/>
                <a:gd name="T2" fmla="*/ 0 w 105"/>
                <a:gd name="T3" fmla="*/ 87 h 278"/>
                <a:gd name="T4" fmla="*/ 5 w 105"/>
                <a:gd name="T5" fmla="*/ 95 h 278"/>
                <a:gd name="T6" fmla="*/ 7 w 105"/>
                <a:gd name="T7" fmla="*/ 99 h 278"/>
                <a:gd name="T8" fmla="*/ 9 w 105"/>
                <a:gd name="T9" fmla="*/ 109 h 278"/>
                <a:gd name="T10" fmla="*/ 14 w 105"/>
                <a:gd name="T11" fmla="*/ 116 h 278"/>
                <a:gd name="T12" fmla="*/ 19 w 105"/>
                <a:gd name="T13" fmla="*/ 130 h 278"/>
                <a:gd name="T14" fmla="*/ 21 w 105"/>
                <a:gd name="T15" fmla="*/ 142 h 278"/>
                <a:gd name="T16" fmla="*/ 24 w 105"/>
                <a:gd name="T17" fmla="*/ 156 h 278"/>
                <a:gd name="T18" fmla="*/ 28 w 105"/>
                <a:gd name="T19" fmla="*/ 171 h 278"/>
                <a:gd name="T20" fmla="*/ 31 w 105"/>
                <a:gd name="T21" fmla="*/ 190 h 278"/>
                <a:gd name="T22" fmla="*/ 31 w 105"/>
                <a:gd name="T23" fmla="*/ 197 h 278"/>
                <a:gd name="T24" fmla="*/ 33 w 105"/>
                <a:gd name="T25" fmla="*/ 206 h 278"/>
                <a:gd name="T26" fmla="*/ 36 w 105"/>
                <a:gd name="T27" fmla="*/ 218 h 278"/>
                <a:gd name="T28" fmla="*/ 38 w 105"/>
                <a:gd name="T29" fmla="*/ 230 h 278"/>
                <a:gd name="T30" fmla="*/ 38 w 105"/>
                <a:gd name="T31" fmla="*/ 240 h 278"/>
                <a:gd name="T32" fmla="*/ 38 w 105"/>
                <a:gd name="T33" fmla="*/ 251 h 278"/>
                <a:gd name="T34" fmla="*/ 40 w 105"/>
                <a:gd name="T35" fmla="*/ 263 h 278"/>
                <a:gd name="T36" fmla="*/ 43 w 105"/>
                <a:gd name="T37" fmla="*/ 278 h 278"/>
                <a:gd name="T38" fmla="*/ 105 w 105"/>
                <a:gd name="T39" fmla="*/ 190 h 278"/>
                <a:gd name="T40" fmla="*/ 102 w 105"/>
                <a:gd name="T41" fmla="*/ 182 h 278"/>
                <a:gd name="T42" fmla="*/ 102 w 105"/>
                <a:gd name="T43" fmla="*/ 171 h 278"/>
                <a:gd name="T44" fmla="*/ 100 w 105"/>
                <a:gd name="T45" fmla="*/ 159 h 278"/>
                <a:gd name="T46" fmla="*/ 100 w 105"/>
                <a:gd name="T47" fmla="*/ 149 h 278"/>
                <a:gd name="T48" fmla="*/ 97 w 105"/>
                <a:gd name="T49" fmla="*/ 137 h 278"/>
                <a:gd name="T50" fmla="*/ 97 w 105"/>
                <a:gd name="T51" fmla="*/ 125 h 278"/>
                <a:gd name="T52" fmla="*/ 95 w 105"/>
                <a:gd name="T53" fmla="*/ 109 h 278"/>
                <a:gd name="T54" fmla="*/ 93 w 105"/>
                <a:gd name="T55" fmla="*/ 95 h 278"/>
                <a:gd name="T56" fmla="*/ 88 w 105"/>
                <a:gd name="T57" fmla="*/ 78 h 278"/>
                <a:gd name="T58" fmla="*/ 86 w 105"/>
                <a:gd name="T59" fmla="*/ 64 h 278"/>
                <a:gd name="T60" fmla="*/ 78 w 105"/>
                <a:gd name="T61" fmla="*/ 47 h 278"/>
                <a:gd name="T62" fmla="*/ 74 w 105"/>
                <a:gd name="T63" fmla="*/ 30 h 278"/>
                <a:gd name="T64" fmla="*/ 67 w 105"/>
                <a:gd name="T65" fmla="*/ 14 h 278"/>
                <a:gd name="T66" fmla="*/ 59 w 105"/>
                <a:gd name="T67" fmla="*/ 0 h 278"/>
                <a:gd name="T68" fmla="*/ 0 w 105"/>
                <a:gd name="T69" fmla="*/ 85 h 278"/>
                <a:gd name="T70" fmla="*/ 0 w 105"/>
                <a:gd name="T71" fmla="*/ 85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5" h="278">
                  <a:moveTo>
                    <a:pt x="0" y="85"/>
                  </a:moveTo>
                  <a:lnTo>
                    <a:pt x="0" y="87"/>
                  </a:lnTo>
                  <a:lnTo>
                    <a:pt x="5" y="95"/>
                  </a:lnTo>
                  <a:lnTo>
                    <a:pt x="7" y="99"/>
                  </a:lnTo>
                  <a:lnTo>
                    <a:pt x="9" y="109"/>
                  </a:lnTo>
                  <a:lnTo>
                    <a:pt x="14" y="116"/>
                  </a:lnTo>
                  <a:lnTo>
                    <a:pt x="19" y="130"/>
                  </a:lnTo>
                  <a:lnTo>
                    <a:pt x="21" y="142"/>
                  </a:lnTo>
                  <a:lnTo>
                    <a:pt x="24" y="156"/>
                  </a:lnTo>
                  <a:lnTo>
                    <a:pt x="28" y="171"/>
                  </a:lnTo>
                  <a:lnTo>
                    <a:pt x="31" y="190"/>
                  </a:lnTo>
                  <a:lnTo>
                    <a:pt x="31" y="197"/>
                  </a:lnTo>
                  <a:lnTo>
                    <a:pt x="33" y="206"/>
                  </a:lnTo>
                  <a:lnTo>
                    <a:pt x="36" y="218"/>
                  </a:lnTo>
                  <a:lnTo>
                    <a:pt x="38" y="230"/>
                  </a:lnTo>
                  <a:lnTo>
                    <a:pt x="38" y="240"/>
                  </a:lnTo>
                  <a:lnTo>
                    <a:pt x="38" y="251"/>
                  </a:lnTo>
                  <a:lnTo>
                    <a:pt x="40" y="263"/>
                  </a:lnTo>
                  <a:lnTo>
                    <a:pt x="43" y="278"/>
                  </a:lnTo>
                  <a:lnTo>
                    <a:pt x="105" y="190"/>
                  </a:lnTo>
                  <a:lnTo>
                    <a:pt x="102" y="182"/>
                  </a:lnTo>
                  <a:lnTo>
                    <a:pt x="102" y="171"/>
                  </a:lnTo>
                  <a:lnTo>
                    <a:pt x="100" y="159"/>
                  </a:lnTo>
                  <a:lnTo>
                    <a:pt x="100" y="149"/>
                  </a:lnTo>
                  <a:lnTo>
                    <a:pt x="97" y="137"/>
                  </a:lnTo>
                  <a:lnTo>
                    <a:pt x="97" y="125"/>
                  </a:lnTo>
                  <a:lnTo>
                    <a:pt x="95" y="109"/>
                  </a:lnTo>
                  <a:lnTo>
                    <a:pt x="93" y="95"/>
                  </a:lnTo>
                  <a:lnTo>
                    <a:pt x="88" y="78"/>
                  </a:lnTo>
                  <a:lnTo>
                    <a:pt x="86" y="64"/>
                  </a:lnTo>
                  <a:lnTo>
                    <a:pt x="78" y="47"/>
                  </a:lnTo>
                  <a:lnTo>
                    <a:pt x="74" y="30"/>
                  </a:lnTo>
                  <a:lnTo>
                    <a:pt x="67" y="14"/>
                  </a:lnTo>
                  <a:lnTo>
                    <a:pt x="59" y="0"/>
                  </a:lnTo>
                  <a:lnTo>
                    <a:pt x="0" y="85"/>
                  </a:lnTo>
                  <a:lnTo>
                    <a:pt x="0" y="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solidFill>
                  <a:prstClr val="black"/>
                </a:solidFill>
              </a:endParaRPr>
            </a:p>
          </p:txBody>
        </p:sp>
        <p:sp>
          <p:nvSpPr>
            <p:cNvPr id="63" name="Freeform 62"/>
            <p:cNvSpPr>
              <a:spLocks/>
            </p:cNvSpPr>
            <p:nvPr/>
          </p:nvSpPr>
          <p:spPr bwMode="auto">
            <a:xfrm>
              <a:off x="470535" y="676275"/>
              <a:ext cx="63500" cy="176530"/>
            </a:xfrm>
            <a:custGeom>
              <a:avLst/>
              <a:gdLst>
                <a:gd name="T0" fmla="*/ 0 w 100"/>
                <a:gd name="T1" fmla="*/ 80 h 278"/>
                <a:gd name="T2" fmla="*/ 0 w 100"/>
                <a:gd name="T3" fmla="*/ 83 h 278"/>
                <a:gd name="T4" fmla="*/ 5 w 100"/>
                <a:gd name="T5" fmla="*/ 92 h 278"/>
                <a:gd name="T6" fmla="*/ 8 w 100"/>
                <a:gd name="T7" fmla="*/ 97 h 278"/>
                <a:gd name="T8" fmla="*/ 10 w 100"/>
                <a:gd name="T9" fmla="*/ 104 h 278"/>
                <a:gd name="T10" fmla="*/ 12 w 100"/>
                <a:gd name="T11" fmla="*/ 114 h 278"/>
                <a:gd name="T12" fmla="*/ 17 w 100"/>
                <a:gd name="T13" fmla="*/ 125 h 278"/>
                <a:gd name="T14" fmla="*/ 19 w 100"/>
                <a:gd name="T15" fmla="*/ 137 h 278"/>
                <a:gd name="T16" fmla="*/ 22 w 100"/>
                <a:gd name="T17" fmla="*/ 154 h 278"/>
                <a:gd name="T18" fmla="*/ 24 w 100"/>
                <a:gd name="T19" fmla="*/ 168 h 278"/>
                <a:gd name="T20" fmla="*/ 29 w 100"/>
                <a:gd name="T21" fmla="*/ 187 h 278"/>
                <a:gd name="T22" fmla="*/ 29 w 100"/>
                <a:gd name="T23" fmla="*/ 197 h 278"/>
                <a:gd name="T24" fmla="*/ 31 w 100"/>
                <a:gd name="T25" fmla="*/ 204 h 278"/>
                <a:gd name="T26" fmla="*/ 31 w 100"/>
                <a:gd name="T27" fmla="*/ 216 h 278"/>
                <a:gd name="T28" fmla="*/ 34 w 100"/>
                <a:gd name="T29" fmla="*/ 228 h 278"/>
                <a:gd name="T30" fmla="*/ 34 w 100"/>
                <a:gd name="T31" fmla="*/ 237 h 278"/>
                <a:gd name="T32" fmla="*/ 36 w 100"/>
                <a:gd name="T33" fmla="*/ 249 h 278"/>
                <a:gd name="T34" fmla="*/ 38 w 100"/>
                <a:gd name="T35" fmla="*/ 261 h 278"/>
                <a:gd name="T36" fmla="*/ 38 w 100"/>
                <a:gd name="T37" fmla="*/ 278 h 278"/>
                <a:gd name="T38" fmla="*/ 100 w 100"/>
                <a:gd name="T39" fmla="*/ 187 h 278"/>
                <a:gd name="T40" fmla="*/ 98 w 100"/>
                <a:gd name="T41" fmla="*/ 180 h 278"/>
                <a:gd name="T42" fmla="*/ 98 w 100"/>
                <a:gd name="T43" fmla="*/ 168 h 278"/>
                <a:gd name="T44" fmla="*/ 95 w 100"/>
                <a:gd name="T45" fmla="*/ 156 h 278"/>
                <a:gd name="T46" fmla="*/ 95 w 100"/>
                <a:gd name="T47" fmla="*/ 149 h 278"/>
                <a:gd name="T48" fmla="*/ 95 w 100"/>
                <a:gd name="T49" fmla="*/ 137 h 278"/>
                <a:gd name="T50" fmla="*/ 95 w 100"/>
                <a:gd name="T51" fmla="*/ 125 h 278"/>
                <a:gd name="T52" fmla="*/ 91 w 100"/>
                <a:gd name="T53" fmla="*/ 109 h 278"/>
                <a:gd name="T54" fmla="*/ 86 w 100"/>
                <a:gd name="T55" fmla="*/ 95 h 278"/>
                <a:gd name="T56" fmla="*/ 84 w 100"/>
                <a:gd name="T57" fmla="*/ 80 h 278"/>
                <a:gd name="T58" fmla="*/ 81 w 100"/>
                <a:gd name="T59" fmla="*/ 66 h 278"/>
                <a:gd name="T60" fmla="*/ 76 w 100"/>
                <a:gd name="T61" fmla="*/ 49 h 278"/>
                <a:gd name="T62" fmla="*/ 72 w 100"/>
                <a:gd name="T63" fmla="*/ 33 h 278"/>
                <a:gd name="T64" fmla="*/ 67 w 100"/>
                <a:gd name="T65" fmla="*/ 16 h 278"/>
                <a:gd name="T66" fmla="*/ 62 w 100"/>
                <a:gd name="T67" fmla="*/ 0 h 278"/>
                <a:gd name="T68" fmla="*/ 0 w 100"/>
                <a:gd name="T69" fmla="*/ 80 h 278"/>
                <a:gd name="T70" fmla="*/ 0 w 100"/>
                <a:gd name="T71" fmla="*/ 8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278">
                  <a:moveTo>
                    <a:pt x="0" y="80"/>
                  </a:moveTo>
                  <a:lnTo>
                    <a:pt x="0" y="83"/>
                  </a:lnTo>
                  <a:lnTo>
                    <a:pt x="5" y="92"/>
                  </a:lnTo>
                  <a:lnTo>
                    <a:pt x="8" y="97"/>
                  </a:lnTo>
                  <a:lnTo>
                    <a:pt x="10" y="104"/>
                  </a:lnTo>
                  <a:lnTo>
                    <a:pt x="12" y="114"/>
                  </a:lnTo>
                  <a:lnTo>
                    <a:pt x="17" y="125"/>
                  </a:lnTo>
                  <a:lnTo>
                    <a:pt x="19" y="137"/>
                  </a:lnTo>
                  <a:lnTo>
                    <a:pt x="22" y="154"/>
                  </a:lnTo>
                  <a:lnTo>
                    <a:pt x="24" y="168"/>
                  </a:lnTo>
                  <a:lnTo>
                    <a:pt x="29" y="187"/>
                  </a:lnTo>
                  <a:lnTo>
                    <a:pt x="29" y="197"/>
                  </a:lnTo>
                  <a:lnTo>
                    <a:pt x="31" y="204"/>
                  </a:lnTo>
                  <a:lnTo>
                    <a:pt x="31" y="216"/>
                  </a:lnTo>
                  <a:lnTo>
                    <a:pt x="34" y="228"/>
                  </a:lnTo>
                  <a:lnTo>
                    <a:pt x="34" y="237"/>
                  </a:lnTo>
                  <a:lnTo>
                    <a:pt x="36" y="249"/>
                  </a:lnTo>
                  <a:lnTo>
                    <a:pt x="38" y="261"/>
                  </a:lnTo>
                  <a:lnTo>
                    <a:pt x="38" y="278"/>
                  </a:lnTo>
                  <a:lnTo>
                    <a:pt x="100" y="187"/>
                  </a:lnTo>
                  <a:lnTo>
                    <a:pt x="98" y="180"/>
                  </a:lnTo>
                  <a:lnTo>
                    <a:pt x="98" y="168"/>
                  </a:lnTo>
                  <a:lnTo>
                    <a:pt x="95" y="156"/>
                  </a:lnTo>
                  <a:lnTo>
                    <a:pt x="95" y="149"/>
                  </a:lnTo>
                  <a:lnTo>
                    <a:pt x="95" y="137"/>
                  </a:lnTo>
                  <a:lnTo>
                    <a:pt x="95" y="125"/>
                  </a:lnTo>
                  <a:lnTo>
                    <a:pt x="91" y="109"/>
                  </a:lnTo>
                  <a:lnTo>
                    <a:pt x="86" y="95"/>
                  </a:lnTo>
                  <a:lnTo>
                    <a:pt x="84" y="80"/>
                  </a:lnTo>
                  <a:lnTo>
                    <a:pt x="81" y="66"/>
                  </a:lnTo>
                  <a:lnTo>
                    <a:pt x="76" y="49"/>
                  </a:lnTo>
                  <a:lnTo>
                    <a:pt x="72" y="33"/>
                  </a:lnTo>
                  <a:lnTo>
                    <a:pt x="67" y="16"/>
                  </a:lnTo>
                  <a:lnTo>
                    <a:pt x="62" y="0"/>
                  </a:lnTo>
                  <a:lnTo>
                    <a:pt x="0" y="80"/>
                  </a:lnTo>
                  <a:lnTo>
                    <a:pt x="0" y="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solidFill>
                  <a:prstClr val="black"/>
                </a:solidFill>
              </a:endParaRPr>
            </a:p>
          </p:txBody>
        </p:sp>
        <p:sp>
          <p:nvSpPr>
            <p:cNvPr id="64" name="Freeform 63"/>
            <p:cNvSpPr>
              <a:spLocks/>
            </p:cNvSpPr>
            <p:nvPr/>
          </p:nvSpPr>
          <p:spPr bwMode="auto">
            <a:xfrm>
              <a:off x="534035" y="582295"/>
              <a:ext cx="54610" cy="182880"/>
            </a:xfrm>
            <a:custGeom>
              <a:avLst/>
              <a:gdLst>
                <a:gd name="T0" fmla="*/ 0 w 86"/>
                <a:gd name="T1" fmla="*/ 95 h 288"/>
                <a:gd name="T2" fmla="*/ 0 w 86"/>
                <a:gd name="T3" fmla="*/ 98 h 288"/>
                <a:gd name="T4" fmla="*/ 3 w 86"/>
                <a:gd name="T5" fmla="*/ 107 h 288"/>
                <a:gd name="T6" fmla="*/ 3 w 86"/>
                <a:gd name="T7" fmla="*/ 112 h 288"/>
                <a:gd name="T8" fmla="*/ 7 w 86"/>
                <a:gd name="T9" fmla="*/ 119 h 288"/>
                <a:gd name="T10" fmla="*/ 10 w 86"/>
                <a:gd name="T11" fmla="*/ 129 h 288"/>
                <a:gd name="T12" fmla="*/ 12 w 86"/>
                <a:gd name="T13" fmla="*/ 143 h 288"/>
                <a:gd name="T14" fmla="*/ 14 w 86"/>
                <a:gd name="T15" fmla="*/ 152 h 288"/>
                <a:gd name="T16" fmla="*/ 17 w 86"/>
                <a:gd name="T17" fmla="*/ 169 h 288"/>
                <a:gd name="T18" fmla="*/ 19 w 86"/>
                <a:gd name="T19" fmla="*/ 183 h 288"/>
                <a:gd name="T20" fmla="*/ 22 w 86"/>
                <a:gd name="T21" fmla="*/ 202 h 288"/>
                <a:gd name="T22" fmla="*/ 22 w 86"/>
                <a:gd name="T23" fmla="*/ 209 h 288"/>
                <a:gd name="T24" fmla="*/ 24 w 86"/>
                <a:gd name="T25" fmla="*/ 219 h 288"/>
                <a:gd name="T26" fmla="*/ 24 w 86"/>
                <a:gd name="T27" fmla="*/ 231 h 288"/>
                <a:gd name="T28" fmla="*/ 26 w 86"/>
                <a:gd name="T29" fmla="*/ 240 h 288"/>
                <a:gd name="T30" fmla="*/ 26 w 86"/>
                <a:gd name="T31" fmla="*/ 252 h 288"/>
                <a:gd name="T32" fmla="*/ 26 w 86"/>
                <a:gd name="T33" fmla="*/ 264 h 288"/>
                <a:gd name="T34" fmla="*/ 26 w 86"/>
                <a:gd name="T35" fmla="*/ 276 h 288"/>
                <a:gd name="T36" fmla="*/ 29 w 86"/>
                <a:gd name="T37" fmla="*/ 288 h 288"/>
                <a:gd name="T38" fmla="*/ 86 w 86"/>
                <a:gd name="T39" fmla="*/ 216 h 288"/>
                <a:gd name="T40" fmla="*/ 86 w 86"/>
                <a:gd name="T41" fmla="*/ 209 h 288"/>
                <a:gd name="T42" fmla="*/ 86 w 86"/>
                <a:gd name="T43" fmla="*/ 195 h 288"/>
                <a:gd name="T44" fmla="*/ 86 w 86"/>
                <a:gd name="T45" fmla="*/ 183 h 288"/>
                <a:gd name="T46" fmla="*/ 86 w 86"/>
                <a:gd name="T47" fmla="*/ 174 h 288"/>
                <a:gd name="T48" fmla="*/ 86 w 86"/>
                <a:gd name="T49" fmla="*/ 159 h 288"/>
                <a:gd name="T50" fmla="*/ 86 w 86"/>
                <a:gd name="T51" fmla="*/ 148 h 288"/>
                <a:gd name="T52" fmla="*/ 83 w 86"/>
                <a:gd name="T53" fmla="*/ 131 h 288"/>
                <a:gd name="T54" fmla="*/ 83 w 86"/>
                <a:gd name="T55" fmla="*/ 114 h 288"/>
                <a:gd name="T56" fmla="*/ 81 w 86"/>
                <a:gd name="T57" fmla="*/ 95 h 288"/>
                <a:gd name="T58" fmla="*/ 79 w 86"/>
                <a:gd name="T59" fmla="*/ 79 h 288"/>
                <a:gd name="T60" fmla="*/ 74 w 86"/>
                <a:gd name="T61" fmla="*/ 57 h 288"/>
                <a:gd name="T62" fmla="*/ 71 w 86"/>
                <a:gd name="T63" fmla="*/ 38 h 288"/>
                <a:gd name="T64" fmla="*/ 67 w 86"/>
                <a:gd name="T65" fmla="*/ 19 h 288"/>
                <a:gd name="T66" fmla="*/ 64 w 86"/>
                <a:gd name="T67" fmla="*/ 0 h 288"/>
                <a:gd name="T68" fmla="*/ 0 w 86"/>
                <a:gd name="T69" fmla="*/ 95 h 288"/>
                <a:gd name="T70" fmla="*/ 0 w 86"/>
                <a:gd name="T71" fmla="*/ 95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6" h="288">
                  <a:moveTo>
                    <a:pt x="0" y="95"/>
                  </a:moveTo>
                  <a:lnTo>
                    <a:pt x="0" y="98"/>
                  </a:lnTo>
                  <a:lnTo>
                    <a:pt x="3" y="107"/>
                  </a:lnTo>
                  <a:lnTo>
                    <a:pt x="3" y="112"/>
                  </a:lnTo>
                  <a:lnTo>
                    <a:pt x="7" y="119"/>
                  </a:lnTo>
                  <a:lnTo>
                    <a:pt x="10" y="129"/>
                  </a:lnTo>
                  <a:lnTo>
                    <a:pt x="12" y="143"/>
                  </a:lnTo>
                  <a:lnTo>
                    <a:pt x="14" y="152"/>
                  </a:lnTo>
                  <a:lnTo>
                    <a:pt x="17" y="169"/>
                  </a:lnTo>
                  <a:lnTo>
                    <a:pt x="19" y="183"/>
                  </a:lnTo>
                  <a:lnTo>
                    <a:pt x="22" y="202"/>
                  </a:lnTo>
                  <a:lnTo>
                    <a:pt x="22" y="209"/>
                  </a:lnTo>
                  <a:lnTo>
                    <a:pt x="24" y="219"/>
                  </a:lnTo>
                  <a:lnTo>
                    <a:pt x="24" y="231"/>
                  </a:lnTo>
                  <a:lnTo>
                    <a:pt x="26" y="240"/>
                  </a:lnTo>
                  <a:lnTo>
                    <a:pt x="26" y="252"/>
                  </a:lnTo>
                  <a:lnTo>
                    <a:pt x="26" y="264"/>
                  </a:lnTo>
                  <a:lnTo>
                    <a:pt x="26" y="276"/>
                  </a:lnTo>
                  <a:lnTo>
                    <a:pt x="29" y="288"/>
                  </a:lnTo>
                  <a:lnTo>
                    <a:pt x="86" y="216"/>
                  </a:lnTo>
                  <a:lnTo>
                    <a:pt x="86" y="209"/>
                  </a:lnTo>
                  <a:lnTo>
                    <a:pt x="86" y="195"/>
                  </a:lnTo>
                  <a:lnTo>
                    <a:pt x="86" y="183"/>
                  </a:lnTo>
                  <a:lnTo>
                    <a:pt x="86" y="174"/>
                  </a:lnTo>
                  <a:lnTo>
                    <a:pt x="86" y="159"/>
                  </a:lnTo>
                  <a:lnTo>
                    <a:pt x="86" y="148"/>
                  </a:lnTo>
                  <a:lnTo>
                    <a:pt x="83" y="131"/>
                  </a:lnTo>
                  <a:lnTo>
                    <a:pt x="83" y="114"/>
                  </a:lnTo>
                  <a:lnTo>
                    <a:pt x="81" y="95"/>
                  </a:lnTo>
                  <a:lnTo>
                    <a:pt x="79" y="79"/>
                  </a:lnTo>
                  <a:lnTo>
                    <a:pt x="74" y="57"/>
                  </a:lnTo>
                  <a:lnTo>
                    <a:pt x="71" y="38"/>
                  </a:lnTo>
                  <a:lnTo>
                    <a:pt x="67" y="19"/>
                  </a:lnTo>
                  <a:lnTo>
                    <a:pt x="64" y="0"/>
                  </a:lnTo>
                  <a:lnTo>
                    <a:pt x="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solidFill>
                  <a:prstClr val="black"/>
                </a:solidFill>
              </a:endParaRPr>
            </a:p>
          </p:txBody>
        </p:sp>
        <p:sp>
          <p:nvSpPr>
            <p:cNvPr id="65" name="Freeform 64"/>
            <p:cNvSpPr>
              <a:spLocks/>
            </p:cNvSpPr>
            <p:nvPr/>
          </p:nvSpPr>
          <p:spPr bwMode="auto">
            <a:xfrm>
              <a:off x="3247390" y="701675"/>
              <a:ext cx="160020" cy="83185"/>
            </a:xfrm>
            <a:custGeom>
              <a:avLst/>
              <a:gdLst>
                <a:gd name="T0" fmla="*/ 64 w 252"/>
                <a:gd name="T1" fmla="*/ 100 h 131"/>
                <a:gd name="T2" fmla="*/ 69 w 252"/>
                <a:gd name="T3" fmla="*/ 97 h 131"/>
                <a:gd name="T4" fmla="*/ 81 w 252"/>
                <a:gd name="T5" fmla="*/ 95 h 131"/>
                <a:gd name="T6" fmla="*/ 88 w 252"/>
                <a:gd name="T7" fmla="*/ 93 h 131"/>
                <a:gd name="T8" fmla="*/ 100 w 252"/>
                <a:gd name="T9" fmla="*/ 93 h 131"/>
                <a:gd name="T10" fmla="*/ 109 w 252"/>
                <a:gd name="T11" fmla="*/ 93 h 131"/>
                <a:gd name="T12" fmla="*/ 126 w 252"/>
                <a:gd name="T13" fmla="*/ 95 h 131"/>
                <a:gd name="T14" fmla="*/ 138 w 252"/>
                <a:gd name="T15" fmla="*/ 95 h 131"/>
                <a:gd name="T16" fmla="*/ 152 w 252"/>
                <a:gd name="T17" fmla="*/ 97 h 131"/>
                <a:gd name="T18" fmla="*/ 168 w 252"/>
                <a:gd name="T19" fmla="*/ 100 h 131"/>
                <a:gd name="T20" fmla="*/ 185 w 252"/>
                <a:gd name="T21" fmla="*/ 105 h 131"/>
                <a:gd name="T22" fmla="*/ 202 w 252"/>
                <a:gd name="T23" fmla="*/ 109 h 131"/>
                <a:gd name="T24" fmla="*/ 218 w 252"/>
                <a:gd name="T25" fmla="*/ 114 h 131"/>
                <a:gd name="T26" fmla="*/ 235 w 252"/>
                <a:gd name="T27" fmla="*/ 119 h 131"/>
                <a:gd name="T28" fmla="*/ 252 w 252"/>
                <a:gd name="T29" fmla="*/ 131 h 131"/>
                <a:gd name="T30" fmla="*/ 199 w 252"/>
                <a:gd name="T31" fmla="*/ 31 h 131"/>
                <a:gd name="T32" fmla="*/ 197 w 252"/>
                <a:gd name="T33" fmla="*/ 28 h 131"/>
                <a:gd name="T34" fmla="*/ 187 w 252"/>
                <a:gd name="T35" fmla="*/ 24 h 131"/>
                <a:gd name="T36" fmla="*/ 180 w 252"/>
                <a:gd name="T37" fmla="*/ 19 h 131"/>
                <a:gd name="T38" fmla="*/ 173 w 252"/>
                <a:gd name="T39" fmla="*/ 17 h 131"/>
                <a:gd name="T40" fmla="*/ 161 w 252"/>
                <a:gd name="T41" fmla="*/ 12 h 131"/>
                <a:gd name="T42" fmla="*/ 152 w 252"/>
                <a:gd name="T43" fmla="*/ 12 h 131"/>
                <a:gd name="T44" fmla="*/ 138 w 252"/>
                <a:gd name="T45" fmla="*/ 7 h 131"/>
                <a:gd name="T46" fmla="*/ 123 w 252"/>
                <a:gd name="T47" fmla="*/ 5 h 131"/>
                <a:gd name="T48" fmla="*/ 107 w 252"/>
                <a:gd name="T49" fmla="*/ 2 h 131"/>
                <a:gd name="T50" fmla="*/ 90 w 252"/>
                <a:gd name="T51" fmla="*/ 2 h 131"/>
                <a:gd name="T52" fmla="*/ 78 w 252"/>
                <a:gd name="T53" fmla="*/ 0 h 131"/>
                <a:gd name="T54" fmla="*/ 69 w 252"/>
                <a:gd name="T55" fmla="*/ 0 h 131"/>
                <a:gd name="T56" fmla="*/ 57 w 252"/>
                <a:gd name="T57" fmla="*/ 0 h 131"/>
                <a:gd name="T58" fmla="*/ 47 w 252"/>
                <a:gd name="T59" fmla="*/ 0 h 131"/>
                <a:gd name="T60" fmla="*/ 35 w 252"/>
                <a:gd name="T61" fmla="*/ 0 h 131"/>
                <a:gd name="T62" fmla="*/ 24 w 252"/>
                <a:gd name="T63" fmla="*/ 0 h 131"/>
                <a:gd name="T64" fmla="*/ 12 w 252"/>
                <a:gd name="T65" fmla="*/ 2 h 131"/>
                <a:gd name="T66" fmla="*/ 0 w 252"/>
                <a:gd name="T67" fmla="*/ 5 h 131"/>
                <a:gd name="T68" fmla="*/ 64 w 252"/>
                <a:gd name="T69" fmla="*/ 100 h 131"/>
                <a:gd name="T70" fmla="*/ 64 w 252"/>
                <a:gd name="T71" fmla="*/ 10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2" h="131">
                  <a:moveTo>
                    <a:pt x="64" y="100"/>
                  </a:moveTo>
                  <a:lnTo>
                    <a:pt x="69" y="97"/>
                  </a:lnTo>
                  <a:lnTo>
                    <a:pt x="81" y="95"/>
                  </a:lnTo>
                  <a:lnTo>
                    <a:pt x="88" y="93"/>
                  </a:lnTo>
                  <a:lnTo>
                    <a:pt x="100" y="93"/>
                  </a:lnTo>
                  <a:lnTo>
                    <a:pt x="109" y="93"/>
                  </a:lnTo>
                  <a:lnTo>
                    <a:pt x="126" y="95"/>
                  </a:lnTo>
                  <a:lnTo>
                    <a:pt x="138" y="95"/>
                  </a:lnTo>
                  <a:lnTo>
                    <a:pt x="152" y="97"/>
                  </a:lnTo>
                  <a:lnTo>
                    <a:pt x="168" y="100"/>
                  </a:lnTo>
                  <a:lnTo>
                    <a:pt x="185" y="105"/>
                  </a:lnTo>
                  <a:lnTo>
                    <a:pt x="202" y="109"/>
                  </a:lnTo>
                  <a:lnTo>
                    <a:pt x="218" y="114"/>
                  </a:lnTo>
                  <a:lnTo>
                    <a:pt x="235" y="119"/>
                  </a:lnTo>
                  <a:lnTo>
                    <a:pt x="252" y="131"/>
                  </a:lnTo>
                  <a:lnTo>
                    <a:pt x="199" y="31"/>
                  </a:lnTo>
                  <a:lnTo>
                    <a:pt x="197" y="28"/>
                  </a:lnTo>
                  <a:lnTo>
                    <a:pt x="187" y="24"/>
                  </a:lnTo>
                  <a:lnTo>
                    <a:pt x="180" y="19"/>
                  </a:lnTo>
                  <a:lnTo>
                    <a:pt x="173" y="17"/>
                  </a:lnTo>
                  <a:lnTo>
                    <a:pt x="161" y="12"/>
                  </a:lnTo>
                  <a:lnTo>
                    <a:pt x="152" y="12"/>
                  </a:lnTo>
                  <a:lnTo>
                    <a:pt x="138" y="7"/>
                  </a:lnTo>
                  <a:lnTo>
                    <a:pt x="123" y="5"/>
                  </a:lnTo>
                  <a:lnTo>
                    <a:pt x="107" y="2"/>
                  </a:lnTo>
                  <a:lnTo>
                    <a:pt x="90" y="2"/>
                  </a:lnTo>
                  <a:lnTo>
                    <a:pt x="78" y="0"/>
                  </a:lnTo>
                  <a:lnTo>
                    <a:pt x="69" y="0"/>
                  </a:lnTo>
                  <a:lnTo>
                    <a:pt x="57" y="0"/>
                  </a:lnTo>
                  <a:lnTo>
                    <a:pt x="47" y="0"/>
                  </a:lnTo>
                  <a:lnTo>
                    <a:pt x="35" y="0"/>
                  </a:lnTo>
                  <a:lnTo>
                    <a:pt x="24" y="0"/>
                  </a:lnTo>
                  <a:lnTo>
                    <a:pt x="12" y="2"/>
                  </a:lnTo>
                  <a:lnTo>
                    <a:pt x="0" y="5"/>
                  </a:lnTo>
                  <a:lnTo>
                    <a:pt x="64" y="100"/>
                  </a:lnTo>
                  <a:lnTo>
                    <a:pt x="64" y="1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solidFill>
                  <a:prstClr val="black"/>
                </a:solidFill>
              </a:endParaRPr>
            </a:p>
          </p:txBody>
        </p:sp>
        <p:sp>
          <p:nvSpPr>
            <p:cNvPr id="66" name="Freeform 65"/>
            <p:cNvSpPr>
              <a:spLocks/>
            </p:cNvSpPr>
            <p:nvPr/>
          </p:nvSpPr>
          <p:spPr bwMode="auto">
            <a:xfrm>
              <a:off x="3182620" y="608330"/>
              <a:ext cx="179070" cy="84455"/>
            </a:xfrm>
            <a:custGeom>
              <a:avLst/>
              <a:gdLst>
                <a:gd name="T0" fmla="*/ 66 w 282"/>
                <a:gd name="T1" fmla="*/ 95 h 133"/>
                <a:gd name="T2" fmla="*/ 71 w 282"/>
                <a:gd name="T3" fmla="*/ 92 h 133"/>
                <a:gd name="T4" fmla="*/ 88 w 282"/>
                <a:gd name="T5" fmla="*/ 90 h 133"/>
                <a:gd name="T6" fmla="*/ 97 w 282"/>
                <a:gd name="T7" fmla="*/ 88 h 133"/>
                <a:gd name="T8" fmla="*/ 109 w 282"/>
                <a:gd name="T9" fmla="*/ 88 h 133"/>
                <a:gd name="T10" fmla="*/ 123 w 282"/>
                <a:gd name="T11" fmla="*/ 88 h 133"/>
                <a:gd name="T12" fmla="*/ 140 w 282"/>
                <a:gd name="T13" fmla="*/ 90 h 133"/>
                <a:gd name="T14" fmla="*/ 156 w 282"/>
                <a:gd name="T15" fmla="*/ 90 h 133"/>
                <a:gd name="T16" fmla="*/ 173 w 282"/>
                <a:gd name="T17" fmla="*/ 92 h 133"/>
                <a:gd name="T18" fmla="*/ 192 w 282"/>
                <a:gd name="T19" fmla="*/ 95 h 133"/>
                <a:gd name="T20" fmla="*/ 211 w 282"/>
                <a:gd name="T21" fmla="*/ 102 h 133"/>
                <a:gd name="T22" fmla="*/ 228 w 282"/>
                <a:gd name="T23" fmla="*/ 104 h 133"/>
                <a:gd name="T24" fmla="*/ 244 w 282"/>
                <a:gd name="T25" fmla="*/ 111 h 133"/>
                <a:gd name="T26" fmla="*/ 263 w 282"/>
                <a:gd name="T27" fmla="*/ 121 h 133"/>
                <a:gd name="T28" fmla="*/ 282 w 282"/>
                <a:gd name="T29" fmla="*/ 133 h 133"/>
                <a:gd name="T30" fmla="*/ 209 w 282"/>
                <a:gd name="T31" fmla="*/ 33 h 133"/>
                <a:gd name="T32" fmla="*/ 206 w 282"/>
                <a:gd name="T33" fmla="*/ 28 h 133"/>
                <a:gd name="T34" fmla="*/ 199 w 282"/>
                <a:gd name="T35" fmla="*/ 26 h 133"/>
                <a:gd name="T36" fmla="*/ 192 w 282"/>
                <a:gd name="T37" fmla="*/ 21 h 133"/>
                <a:gd name="T38" fmla="*/ 187 w 282"/>
                <a:gd name="T39" fmla="*/ 19 h 133"/>
                <a:gd name="T40" fmla="*/ 178 w 282"/>
                <a:gd name="T41" fmla="*/ 14 h 133"/>
                <a:gd name="T42" fmla="*/ 171 w 282"/>
                <a:gd name="T43" fmla="*/ 12 h 133"/>
                <a:gd name="T44" fmla="*/ 156 w 282"/>
                <a:gd name="T45" fmla="*/ 7 h 133"/>
                <a:gd name="T46" fmla="*/ 142 w 282"/>
                <a:gd name="T47" fmla="*/ 4 h 133"/>
                <a:gd name="T48" fmla="*/ 133 w 282"/>
                <a:gd name="T49" fmla="*/ 4 h 133"/>
                <a:gd name="T50" fmla="*/ 123 w 282"/>
                <a:gd name="T51" fmla="*/ 2 h 133"/>
                <a:gd name="T52" fmla="*/ 114 w 282"/>
                <a:gd name="T53" fmla="*/ 2 h 133"/>
                <a:gd name="T54" fmla="*/ 107 w 282"/>
                <a:gd name="T55" fmla="*/ 2 h 133"/>
                <a:gd name="T56" fmla="*/ 92 w 282"/>
                <a:gd name="T57" fmla="*/ 0 h 133"/>
                <a:gd name="T58" fmla="*/ 83 w 282"/>
                <a:gd name="T59" fmla="*/ 0 h 133"/>
                <a:gd name="T60" fmla="*/ 68 w 282"/>
                <a:gd name="T61" fmla="*/ 0 h 133"/>
                <a:gd name="T62" fmla="*/ 59 w 282"/>
                <a:gd name="T63" fmla="*/ 0 h 133"/>
                <a:gd name="T64" fmla="*/ 42 w 282"/>
                <a:gd name="T65" fmla="*/ 0 h 133"/>
                <a:gd name="T66" fmla="*/ 28 w 282"/>
                <a:gd name="T67" fmla="*/ 0 h 133"/>
                <a:gd name="T68" fmla="*/ 14 w 282"/>
                <a:gd name="T69" fmla="*/ 2 h 133"/>
                <a:gd name="T70" fmla="*/ 0 w 282"/>
                <a:gd name="T71" fmla="*/ 4 h 133"/>
                <a:gd name="T72" fmla="*/ 66 w 282"/>
                <a:gd name="T73" fmla="*/ 95 h 133"/>
                <a:gd name="T74" fmla="*/ 66 w 282"/>
                <a:gd name="T75" fmla="*/ 95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2" h="133">
                  <a:moveTo>
                    <a:pt x="66" y="95"/>
                  </a:moveTo>
                  <a:lnTo>
                    <a:pt x="71" y="92"/>
                  </a:lnTo>
                  <a:lnTo>
                    <a:pt x="88" y="90"/>
                  </a:lnTo>
                  <a:lnTo>
                    <a:pt x="97" y="88"/>
                  </a:lnTo>
                  <a:lnTo>
                    <a:pt x="109" y="88"/>
                  </a:lnTo>
                  <a:lnTo>
                    <a:pt x="123" y="88"/>
                  </a:lnTo>
                  <a:lnTo>
                    <a:pt x="140" y="90"/>
                  </a:lnTo>
                  <a:lnTo>
                    <a:pt x="156" y="90"/>
                  </a:lnTo>
                  <a:lnTo>
                    <a:pt x="173" y="92"/>
                  </a:lnTo>
                  <a:lnTo>
                    <a:pt x="192" y="95"/>
                  </a:lnTo>
                  <a:lnTo>
                    <a:pt x="211" y="102"/>
                  </a:lnTo>
                  <a:lnTo>
                    <a:pt x="228" y="104"/>
                  </a:lnTo>
                  <a:lnTo>
                    <a:pt x="244" y="111"/>
                  </a:lnTo>
                  <a:lnTo>
                    <a:pt x="263" y="121"/>
                  </a:lnTo>
                  <a:lnTo>
                    <a:pt x="282" y="133"/>
                  </a:lnTo>
                  <a:lnTo>
                    <a:pt x="209" y="33"/>
                  </a:lnTo>
                  <a:lnTo>
                    <a:pt x="206" y="28"/>
                  </a:lnTo>
                  <a:lnTo>
                    <a:pt x="199" y="26"/>
                  </a:lnTo>
                  <a:lnTo>
                    <a:pt x="192" y="21"/>
                  </a:lnTo>
                  <a:lnTo>
                    <a:pt x="187" y="19"/>
                  </a:lnTo>
                  <a:lnTo>
                    <a:pt x="178" y="14"/>
                  </a:lnTo>
                  <a:lnTo>
                    <a:pt x="171" y="12"/>
                  </a:lnTo>
                  <a:lnTo>
                    <a:pt x="156" y="7"/>
                  </a:lnTo>
                  <a:lnTo>
                    <a:pt x="142" y="4"/>
                  </a:lnTo>
                  <a:lnTo>
                    <a:pt x="133" y="4"/>
                  </a:lnTo>
                  <a:lnTo>
                    <a:pt x="123" y="2"/>
                  </a:lnTo>
                  <a:lnTo>
                    <a:pt x="114" y="2"/>
                  </a:lnTo>
                  <a:lnTo>
                    <a:pt x="107" y="2"/>
                  </a:lnTo>
                  <a:lnTo>
                    <a:pt x="92" y="0"/>
                  </a:lnTo>
                  <a:lnTo>
                    <a:pt x="83" y="0"/>
                  </a:lnTo>
                  <a:lnTo>
                    <a:pt x="68" y="0"/>
                  </a:lnTo>
                  <a:lnTo>
                    <a:pt x="59" y="0"/>
                  </a:lnTo>
                  <a:lnTo>
                    <a:pt x="42" y="0"/>
                  </a:lnTo>
                  <a:lnTo>
                    <a:pt x="28" y="0"/>
                  </a:lnTo>
                  <a:lnTo>
                    <a:pt x="14" y="2"/>
                  </a:lnTo>
                  <a:lnTo>
                    <a:pt x="0" y="4"/>
                  </a:lnTo>
                  <a:lnTo>
                    <a:pt x="66" y="95"/>
                  </a:lnTo>
                  <a:lnTo>
                    <a:pt x="66"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solidFill>
                  <a:prstClr val="black"/>
                </a:solidFill>
              </a:endParaRPr>
            </a:p>
          </p:txBody>
        </p:sp>
        <p:sp>
          <p:nvSpPr>
            <p:cNvPr id="67" name="Freeform 66"/>
            <p:cNvSpPr>
              <a:spLocks/>
            </p:cNvSpPr>
            <p:nvPr/>
          </p:nvSpPr>
          <p:spPr bwMode="auto">
            <a:xfrm>
              <a:off x="3112770" y="523875"/>
              <a:ext cx="175260" cy="70485"/>
            </a:xfrm>
            <a:custGeom>
              <a:avLst/>
              <a:gdLst>
                <a:gd name="T0" fmla="*/ 67 w 276"/>
                <a:gd name="T1" fmla="*/ 90 h 111"/>
                <a:gd name="T2" fmla="*/ 72 w 276"/>
                <a:gd name="T3" fmla="*/ 87 h 111"/>
                <a:gd name="T4" fmla="*/ 86 w 276"/>
                <a:gd name="T5" fmla="*/ 85 h 111"/>
                <a:gd name="T6" fmla="*/ 95 w 276"/>
                <a:gd name="T7" fmla="*/ 83 h 111"/>
                <a:gd name="T8" fmla="*/ 107 w 276"/>
                <a:gd name="T9" fmla="*/ 83 h 111"/>
                <a:gd name="T10" fmla="*/ 121 w 276"/>
                <a:gd name="T11" fmla="*/ 83 h 111"/>
                <a:gd name="T12" fmla="*/ 138 w 276"/>
                <a:gd name="T13" fmla="*/ 85 h 111"/>
                <a:gd name="T14" fmla="*/ 152 w 276"/>
                <a:gd name="T15" fmla="*/ 85 h 111"/>
                <a:gd name="T16" fmla="*/ 169 w 276"/>
                <a:gd name="T17" fmla="*/ 85 h 111"/>
                <a:gd name="T18" fmla="*/ 188 w 276"/>
                <a:gd name="T19" fmla="*/ 85 h 111"/>
                <a:gd name="T20" fmla="*/ 207 w 276"/>
                <a:gd name="T21" fmla="*/ 90 h 111"/>
                <a:gd name="T22" fmla="*/ 224 w 276"/>
                <a:gd name="T23" fmla="*/ 92 h 111"/>
                <a:gd name="T24" fmla="*/ 240 w 276"/>
                <a:gd name="T25" fmla="*/ 97 h 111"/>
                <a:gd name="T26" fmla="*/ 257 w 276"/>
                <a:gd name="T27" fmla="*/ 102 h 111"/>
                <a:gd name="T28" fmla="*/ 276 w 276"/>
                <a:gd name="T29" fmla="*/ 111 h 111"/>
                <a:gd name="T30" fmla="*/ 200 w 276"/>
                <a:gd name="T31" fmla="*/ 23 h 111"/>
                <a:gd name="T32" fmla="*/ 195 w 276"/>
                <a:gd name="T33" fmla="*/ 21 h 111"/>
                <a:gd name="T34" fmla="*/ 186 w 276"/>
                <a:gd name="T35" fmla="*/ 19 h 111"/>
                <a:gd name="T36" fmla="*/ 178 w 276"/>
                <a:gd name="T37" fmla="*/ 16 h 111"/>
                <a:gd name="T38" fmla="*/ 171 w 276"/>
                <a:gd name="T39" fmla="*/ 14 h 111"/>
                <a:gd name="T40" fmla="*/ 159 w 276"/>
                <a:gd name="T41" fmla="*/ 9 h 111"/>
                <a:gd name="T42" fmla="*/ 152 w 276"/>
                <a:gd name="T43" fmla="*/ 9 h 111"/>
                <a:gd name="T44" fmla="*/ 136 w 276"/>
                <a:gd name="T45" fmla="*/ 7 h 111"/>
                <a:gd name="T46" fmla="*/ 121 w 276"/>
                <a:gd name="T47" fmla="*/ 4 h 111"/>
                <a:gd name="T48" fmla="*/ 105 w 276"/>
                <a:gd name="T49" fmla="*/ 2 h 111"/>
                <a:gd name="T50" fmla="*/ 88 w 276"/>
                <a:gd name="T51" fmla="*/ 2 h 111"/>
                <a:gd name="T52" fmla="*/ 79 w 276"/>
                <a:gd name="T53" fmla="*/ 0 h 111"/>
                <a:gd name="T54" fmla="*/ 67 w 276"/>
                <a:gd name="T55" fmla="*/ 0 h 111"/>
                <a:gd name="T56" fmla="*/ 55 w 276"/>
                <a:gd name="T57" fmla="*/ 0 h 111"/>
                <a:gd name="T58" fmla="*/ 48 w 276"/>
                <a:gd name="T59" fmla="*/ 0 h 111"/>
                <a:gd name="T60" fmla="*/ 34 w 276"/>
                <a:gd name="T61" fmla="*/ 0 h 111"/>
                <a:gd name="T62" fmla="*/ 24 w 276"/>
                <a:gd name="T63" fmla="*/ 2 h 111"/>
                <a:gd name="T64" fmla="*/ 12 w 276"/>
                <a:gd name="T65" fmla="*/ 4 h 111"/>
                <a:gd name="T66" fmla="*/ 0 w 276"/>
                <a:gd name="T67" fmla="*/ 7 h 111"/>
                <a:gd name="T68" fmla="*/ 67 w 276"/>
                <a:gd name="T69" fmla="*/ 90 h 111"/>
                <a:gd name="T70" fmla="*/ 67 w 276"/>
                <a:gd name="T71" fmla="*/ 9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6" h="111">
                  <a:moveTo>
                    <a:pt x="67" y="90"/>
                  </a:moveTo>
                  <a:lnTo>
                    <a:pt x="72" y="87"/>
                  </a:lnTo>
                  <a:lnTo>
                    <a:pt x="86" y="85"/>
                  </a:lnTo>
                  <a:lnTo>
                    <a:pt x="95" y="83"/>
                  </a:lnTo>
                  <a:lnTo>
                    <a:pt x="107" y="83"/>
                  </a:lnTo>
                  <a:lnTo>
                    <a:pt x="121" y="83"/>
                  </a:lnTo>
                  <a:lnTo>
                    <a:pt x="138" y="85"/>
                  </a:lnTo>
                  <a:lnTo>
                    <a:pt x="152" y="85"/>
                  </a:lnTo>
                  <a:lnTo>
                    <a:pt x="169" y="85"/>
                  </a:lnTo>
                  <a:lnTo>
                    <a:pt x="188" y="85"/>
                  </a:lnTo>
                  <a:lnTo>
                    <a:pt x="207" y="90"/>
                  </a:lnTo>
                  <a:lnTo>
                    <a:pt x="224" y="92"/>
                  </a:lnTo>
                  <a:lnTo>
                    <a:pt x="240" y="97"/>
                  </a:lnTo>
                  <a:lnTo>
                    <a:pt x="257" y="102"/>
                  </a:lnTo>
                  <a:lnTo>
                    <a:pt x="276" y="111"/>
                  </a:lnTo>
                  <a:lnTo>
                    <a:pt x="200" y="23"/>
                  </a:lnTo>
                  <a:lnTo>
                    <a:pt x="195" y="21"/>
                  </a:lnTo>
                  <a:lnTo>
                    <a:pt x="186" y="19"/>
                  </a:lnTo>
                  <a:lnTo>
                    <a:pt x="178" y="16"/>
                  </a:lnTo>
                  <a:lnTo>
                    <a:pt x="171" y="14"/>
                  </a:lnTo>
                  <a:lnTo>
                    <a:pt x="159" y="9"/>
                  </a:lnTo>
                  <a:lnTo>
                    <a:pt x="152" y="9"/>
                  </a:lnTo>
                  <a:lnTo>
                    <a:pt x="136" y="7"/>
                  </a:lnTo>
                  <a:lnTo>
                    <a:pt x="121" y="4"/>
                  </a:lnTo>
                  <a:lnTo>
                    <a:pt x="105" y="2"/>
                  </a:lnTo>
                  <a:lnTo>
                    <a:pt x="88" y="2"/>
                  </a:lnTo>
                  <a:lnTo>
                    <a:pt x="79" y="0"/>
                  </a:lnTo>
                  <a:lnTo>
                    <a:pt x="67" y="0"/>
                  </a:lnTo>
                  <a:lnTo>
                    <a:pt x="55" y="0"/>
                  </a:lnTo>
                  <a:lnTo>
                    <a:pt x="48" y="0"/>
                  </a:lnTo>
                  <a:lnTo>
                    <a:pt x="34" y="0"/>
                  </a:lnTo>
                  <a:lnTo>
                    <a:pt x="24" y="2"/>
                  </a:lnTo>
                  <a:lnTo>
                    <a:pt x="12" y="4"/>
                  </a:lnTo>
                  <a:lnTo>
                    <a:pt x="0" y="7"/>
                  </a:lnTo>
                  <a:lnTo>
                    <a:pt x="67" y="90"/>
                  </a:lnTo>
                  <a:lnTo>
                    <a:pt x="67" y="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solidFill>
                  <a:prstClr val="black"/>
                </a:solidFill>
              </a:endParaRPr>
            </a:p>
          </p:txBody>
        </p:sp>
        <p:sp>
          <p:nvSpPr>
            <p:cNvPr id="68" name="Freeform 67"/>
            <p:cNvSpPr>
              <a:spLocks/>
            </p:cNvSpPr>
            <p:nvPr/>
          </p:nvSpPr>
          <p:spPr bwMode="auto">
            <a:xfrm>
              <a:off x="3049270" y="449580"/>
              <a:ext cx="160020" cy="64770"/>
            </a:xfrm>
            <a:custGeom>
              <a:avLst/>
              <a:gdLst>
                <a:gd name="T0" fmla="*/ 72 w 252"/>
                <a:gd name="T1" fmla="*/ 86 h 102"/>
                <a:gd name="T2" fmla="*/ 77 w 252"/>
                <a:gd name="T3" fmla="*/ 83 h 102"/>
                <a:gd name="T4" fmla="*/ 86 w 252"/>
                <a:gd name="T5" fmla="*/ 81 h 102"/>
                <a:gd name="T6" fmla="*/ 91 w 252"/>
                <a:gd name="T7" fmla="*/ 79 h 102"/>
                <a:gd name="T8" fmla="*/ 103 w 252"/>
                <a:gd name="T9" fmla="*/ 79 h 102"/>
                <a:gd name="T10" fmla="*/ 115 w 252"/>
                <a:gd name="T11" fmla="*/ 79 h 102"/>
                <a:gd name="T12" fmla="*/ 129 w 252"/>
                <a:gd name="T13" fmla="*/ 79 h 102"/>
                <a:gd name="T14" fmla="*/ 141 w 252"/>
                <a:gd name="T15" fmla="*/ 79 h 102"/>
                <a:gd name="T16" fmla="*/ 155 w 252"/>
                <a:gd name="T17" fmla="*/ 79 h 102"/>
                <a:gd name="T18" fmla="*/ 169 w 252"/>
                <a:gd name="T19" fmla="*/ 79 h 102"/>
                <a:gd name="T20" fmla="*/ 186 w 252"/>
                <a:gd name="T21" fmla="*/ 83 h 102"/>
                <a:gd name="T22" fmla="*/ 202 w 252"/>
                <a:gd name="T23" fmla="*/ 86 h 102"/>
                <a:gd name="T24" fmla="*/ 219 w 252"/>
                <a:gd name="T25" fmla="*/ 90 h 102"/>
                <a:gd name="T26" fmla="*/ 236 w 252"/>
                <a:gd name="T27" fmla="*/ 93 h 102"/>
                <a:gd name="T28" fmla="*/ 252 w 252"/>
                <a:gd name="T29" fmla="*/ 102 h 102"/>
                <a:gd name="T30" fmla="*/ 193 w 252"/>
                <a:gd name="T31" fmla="*/ 48 h 102"/>
                <a:gd name="T32" fmla="*/ 188 w 252"/>
                <a:gd name="T33" fmla="*/ 43 h 102"/>
                <a:gd name="T34" fmla="*/ 181 w 252"/>
                <a:gd name="T35" fmla="*/ 38 h 102"/>
                <a:gd name="T36" fmla="*/ 174 w 252"/>
                <a:gd name="T37" fmla="*/ 33 h 102"/>
                <a:gd name="T38" fmla="*/ 167 w 252"/>
                <a:gd name="T39" fmla="*/ 29 h 102"/>
                <a:gd name="T40" fmla="*/ 157 w 252"/>
                <a:gd name="T41" fmla="*/ 24 h 102"/>
                <a:gd name="T42" fmla="*/ 148 w 252"/>
                <a:gd name="T43" fmla="*/ 19 h 102"/>
                <a:gd name="T44" fmla="*/ 134 w 252"/>
                <a:gd name="T45" fmla="*/ 14 h 102"/>
                <a:gd name="T46" fmla="*/ 122 w 252"/>
                <a:gd name="T47" fmla="*/ 10 h 102"/>
                <a:gd name="T48" fmla="*/ 105 w 252"/>
                <a:gd name="T49" fmla="*/ 5 h 102"/>
                <a:gd name="T50" fmla="*/ 88 w 252"/>
                <a:gd name="T51" fmla="*/ 5 h 102"/>
                <a:gd name="T52" fmla="*/ 77 w 252"/>
                <a:gd name="T53" fmla="*/ 2 h 102"/>
                <a:gd name="T54" fmla="*/ 67 w 252"/>
                <a:gd name="T55" fmla="*/ 0 h 102"/>
                <a:gd name="T56" fmla="*/ 58 w 252"/>
                <a:gd name="T57" fmla="*/ 0 h 102"/>
                <a:gd name="T58" fmla="*/ 48 w 252"/>
                <a:gd name="T59" fmla="*/ 0 h 102"/>
                <a:gd name="T60" fmla="*/ 34 w 252"/>
                <a:gd name="T61" fmla="*/ 0 h 102"/>
                <a:gd name="T62" fmla="*/ 24 w 252"/>
                <a:gd name="T63" fmla="*/ 0 h 102"/>
                <a:gd name="T64" fmla="*/ 10 w 252"/>
                <a:gd name="T65" fmla="*/ 2 h 102"/>
                <a:gd name="T66" fmla="*/ 0 w 252"/>
                <a:gd name="T67" fmla="*/ 5 h 102"/>
                <a:gd name="T68" fmla="*/ 72 w 252"/>
                <a:gd name="T69" fmla="*/ 86 h 102"/>
                <a:gd name="T70" fmla="*/ 72 w 252"/>
                <a:gd name="T71" fmla="*/ 8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2" h="102">
                  <a:moveTo>
                    <a:pt x="72" y="86"/>
                  </a:moveTo>
                  <a:lnTo>
                    <a:pt x="77" y="83"/>
                  </a:lnTo>
                  <a:lnTo>
                    <a:pt x="86" y="81"/>
                  </a:lnTo>
                  <a:lnTo>
                    <a:pt x="91" y="79"/>
                  </a:lnTo>
                  <a:lnTo>
                    <a:pt x="103" y="79"/>
                  </a:lnTo>
                  <a:lnTo>
                    <a:pt x="115" y="79"/>
                  </a:lnTo>
                  <a:lnTo>
                    <a:pt x="129" y="79"/>
                  </a:lnTo>
                  <a:lnTo>
                    <a:pt x="141" y="79"/>
                  </a:lnTo>
                  <a:lnTo>
                    <a:pt x="155" y="79"/>
                  </a:lnTo>
                  <a:lnTo>
                    <a:pt x="169" y="79"/>
                  </a:lnTo>
                  <a:lnTo>
                    <a:pt x="186" y="83"/>
                  </a:lnTo>
                  <a:lnTo>
                    <a:pt x="202" y="86"/>
                  </a:lnTo>
                  <a:lnTo>
                    <a:pt x="219" y="90"/>
                  </a:lnTo>
                  <a:lnTo>
                    <a:pt x="236" y="93"/>
                  </a:lnTo>
                  <a:lnTo>
                    <a:pt x="252" y="102"/>
                  </a:lnTo>
                  <a:lnTo>
                    <a:pt x="193" y="48"/>
                  </a:lnTo>
                  <a:lnTo>
                    <a:pt x="188" y="43"/>
                  </a:lnTo>
                  <a:lnTo>
                    <a:pt x="181" y="38"/>
                  </a:lnTo>
                  <a:lnTo>
                    <a:pt x="174" y="33"/>
                  </a:lnTo>
                  <a:lnTo>
                    <a:pt x="167" y="29"/>
                  </a:lnTo>
                  <a:lnTo>
                    <a:pt x="157" y="24"/>
                  </a:lnTo>
                  <a:lnTo>
                    <a:pt x="148" y="19"/>
                  </a:lnTo>
                  <a:lnTo>
                    <a:pt x="134" y="14"/>
                  </a:lnTo>
                  <a:lnTo>
                    <a:pt x="122" y="10"/>
                  </a:lnTo>
                  <a:lnTo>
                    <a:pt x="105" y="5"/>
                  </a:lnTo>
                  <a:lnTo>
                    <a:pt x="88" y="5"/>
                  </a:lnTo>
                  <a:lnTo>
                    <a:pt x="77" y="2"/>
                  </a:lnTo>
                  <a:lnTo>
                    <a:pt x="67" y="0"/>
                  </a:lnTo>
                  <a:lnTo>
                    <a:pt x="58" y="0"/>
                  </a:lnTo>
                  <a:lnTo>
                    <a:pt x="48" y="0"/>
                  </a:lnTo>
                  <a:lnTo>
                    <a:pt x="34" y="0"/>
                  </a:lnTo>
                  <a:lnTo>
                    <a:pt x="24" y="0"/>
                  </a:lnTo>
                  <a:lnTo>
                    <a:pt x="10" y="2"/>
                  </a:lnTo>
                  <a:lnTo>
                    <a:pt x="0" y="5"/>
                  </a:lnTo>
                  <a:lnTo>
                    <a:pt x="72" y="86"/>
                  </a:lnTo>
                  <a:lnTo>
                    <a:pt x="72"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solidFill>
                  <a:prstClr val="black"/>
                </a:solidFill>
              </a:endParaRPr>
            </a:p>
          </p:txBody>
        </p:sp>
      </p:grpSp>
      <p:sp>
        <p:nvSpPr>
          <p:cNvPr id="71" name="Date Placeholder 3"/>
          <p:cNvSpPr txBox="1">
            <a:spLocks/>
          </p:cNvSpPr>
          <p:nvPr/>
        </p:nvSpPr>
        <p:spPr bwMode="auto">
          <a:xfrm>
            <a:off x="5257800" y="60261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eaLnBrk="1" hangingPunct="1">
              <a:defRPr/>
            </a:pPr>
            <a:r>
              <a:rPr lang="en-US" altLang="en-US" sz="2000" b="1" dirty="0" smtClean="0">
                <a:solidFill>
                  <a:srgbClr val="333399"/>
                </a:solidFill>
                <a:latin typeface="Arial Narrow" pitchFamily="34" charset="0"/>
              </a:rPr>
              <a:t>Center for Excellence in Disabilities</a:t>
            </a:r>
          </a:p>
          <a:p>
            <a:pPr algn="r" eaLnBrk="1" hangingPunct="1">
              <a:defRPr/>
            </a:pPr>
            <a:r>
              <a:rPr lang="en-US" altLang="en-US" sz="2000" b="1" dirty="0" smtClean="0">
                <a:solidFill>
                  <a:srgbClr val="333399"/>
                </a:solidFill>
                <a:latin typeface="Arial Narrow" pitchFamily="34" charset="0"/>
              </a:rPr>
              <a:t>Positive Behavior Support Project</a:t>
            </a:r>
          </a:p>
        </p:txBody>
      </p:sp>
    </p:spTree>
    <p:extLst>
      <p:ext uri="{BB962C8B-B14F-4D97-AF65-F5344CB8AC3E}">
        <p14:creationId xmlns:p14="http://schemas.microsoft.com/office/powerpoint/2010/main" val="1028718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descr="This is a link to receive more information on becoming a CED affiliate." title="Become an Affiliate"/>
          <p:cNvSpPr>
            <a:spLocks noGrp="1"/>
          </p:cNvSpPr>
          <p:nvPr>
            <p:ph idx="1"/>
          </p:nvPr>
        </p:nvSpPr>
        <p:spPr>
          <a:xfrm>
            <a:off x="471854" y="1143000"/>
            <a:ext cx="8040927" cy="4049268"/>
          </a:xfrm>
        </p:spPr>
        <p:txBody>
          <a:bodyPr>
            <a:normAutofit/>
          </a:bodyPr>
          <a:lstStyle/>
          <a:p>
            <a:pPr marL="0" indent="0">
              <a:buNone/>
            </a:pPr>
            <a:r>
              <a:rPr lang="en-US" sz="3200" dirty="0" smtClean="0"/>
              <a:t>What potential functions are served by the behavior of </a:t>
            </a:r>
            <a:r>
              <a:rPr lang="en-US" sz="3200" u="sng" dirty="0" smtClean="0"/>
              <a:t>smoking</a:t>
            </a:r>
            <a:r>
              <a:rPr lang="en-US" sz="3200" dirty="0" smtClean="0"/>
              <a:t>?</a:t>
            </a:r>
          </a:p>
          <a:p>
            <a:pPr marL="0" indent="0">
              <a:buNone/>
            </a:pPr>
            <a:endParaRPr lang="en-US" dirty="0"/>
          </a:p>
          <a:p>
            <a:pPr marL="0" indent="0">
              <a:buNone/>
            </a:pPr>
            <a:endParaRPr lang="en-US" dirty="0"/>
          </a:p>
        </p:txBody>
      </p:sp>
      <p:sp>
        <p:nvSpPr>
          <p:cNvPr id="2" name="Title 1"/>
          <p:cNvSpPr>
            <a:spLocks noGrp="1"/>
          </p:cNvSpPr>
          <p:nvPr>
            <p:ph type="title"/>
          </p:nvPr>
        </p:nvSpPr>
        <p:spPr>
          <a:xfrm>
            <a:off x="471854" y="6920"/>
            <a:ext cx="7886700" cy="993775"/>
          </a:xfrm>
        </p:spPr>
        <p:txBody>
          <a:bodyPr/>
          <a:lstStyle/>
          <a:p>
            <a:r>
              <a:rPr lang="en-US" dirty="0" smtClean="0">
                <a:solidFill>
                  <a:schemeClr val="accent1">
                    <a:lumMod val="50000"/>
                  </a:schemeClr>
                </a:solidFill>
                <a:latin typeface="Georgia" panose="02040502050405020303" pitchFamily="18" charset="0"/>
              </a:rPr>
              <a:t>SEAT at the Table</a:t>
            </a:r>
            <a:endParaRPr lang="en-US" dirty="0">
              <a:solidFill>
                <a:schemeClr val="accent1">
                  <a:lumMod val="50000"/>
                </a:schemeClr>
              </a:solidFill>
              <a:latin typeface="Georgia" panose="02040502050405020303" pitchFamily="18" charset="0"/>
            </a:endParaRPr>
          </a:p>
        </p:txBody>
      </p:sp>
      <p:pic>
        <p:nvPicPr>
          <p:cNvPr id="4" name="Picture 3" descr="A vintage picture of two men and a woman at a fancy dinner party.  All of them are smoking.  " title="Smoking Socialites"/>
          <p:cNvPicPr>
            <a:picLocks noChangeAspect="1"/>
          </p:cNvPicPr>
          <p:nvPr/>
        </p:nvPicPr>
        <p:blipFill>
          <a:blip r:embed="rId3"/>
          <a:stretch>
            <a:fillRect/>
          </a:stretch>
        </p:blipFill>
        <p:spPr>
          <a:xfrm>
            <a:off x="272764" y="2286000"/>
            <a:ext cx="3041936" cy="2738652"/>
          </a:xfrm>
          <a:prstGeom prst="rect">
            <a:avLst/>
          </a:prstGeom>
        </p:spPr>
      </p:pic>
      <p:sp>
        <p:nvSpPr>
          <p:cNvPr id="6" name="TextBox 5"/>
          <p:cNvSpPr txBox="1"/>
          <p:nvPr/>
        </p:nvSpPr>
        <p:spPr>
          <a:xfrm>
            <a:off x="3479813" y="2139134"/>
            <a:ext cx="5261569" cy="2308324"/>
          </a:xfrm>
          <a:prstGeom prst="rect">
            <a:avLst/>
          </a:prstGeom>
          <a:noFill/>
        </p:spPr>
        <p:txBody>
          <a:bodyPr wrap="square" rtlCol="0">
            <a:spAutoFit/>
          </a:bodyPr>
          <a:lstStyle/>
          <a:p>
            <a:pPr marL="285750" indent="-285750" defTabSz="457200">
              <a:buFont typeface="Arial" panose="020B0604020202020204" pitchFamily="34" charset="0"/>
              <a:buChar char="•"/>
            </a:pPr>
            <a:r>
              <a:rPr lang="en-US" sz="2400" b="1" dirty="0">
                <a:solidFill>
                  <a:prstClr val="black"/>
                </a:solidFill>
                <a:latin typeface="Calibri" panose="020F0502020204030204"/>
              </a:rPr>
              <a:t>Sensory</a:t>
            </a:r>
            <a:r>
              <a:rPr lang="en-US" sz="2400" dirty="0">
                <a:solidFill>
                  <a:prstClr val="black"/>
                </a:solidFill>
                <a:latin typeface="Calibri" panose="020F0502020204030204"/>
              </a:rPr>
              <a:t> input from nicotine</a:t>
            </a:r>
          </a:p>
          <a:p>
            <a:pPr marL="285750" indent="-285750" defTabSz="457200">
              <a:buFont typeface="Arial" panose="020B0604020202020204" pitchFamily="34" charset="0"/>
              <a:buChar char="•"/>
            </a:pPr>
            <a:r>
              <a:rPr lang="en-US" sz="2400" b="1" dirty="0">
                <a:solidFill>
                  <a:prstClr val="black"/>
                </a:solidFill>
                <a:latin typeface="Calibri" panose="020F0502020204030204"/>
              </a:rPr>
              <a:t>Escape/delay</a:t>
            </a:r>
            <a:r>
              <a:rPr lang="en-US" sz="2400" dirty="0">
                <a:solidFill>
                  <a:prstClr val="black"/>
                </a:solidFill>
                <a:latin typeface="Calibri" panose="020F0502020204030204"/>
              </a:rPr>
              <a:t> from other activities (i.e., smoke breaks)</a:t>
            </a:r>
          </a:p>
          <a:p>
            <a:pPr marL="285750" indent="-285750" defTabSz="457200">
              <a:buFont typeface="Arial" panose="020B0604020202020204" pitchFamily="34" charset="0"/>
              <a:buChar char="•"/>
            </a:pPr>
            <a:r>
              <a:rPr lang="en-US" sz="2400" b="1" dirty="0">
                <a:solidFill>
                  <a:prstClr val="black"/>
                </a:solidFill>
                <a:latin typeface="Calibri" panose="020F0502020204030204"/>
              </a:rPr>
              <a:t>Attention</a:t>
            </a:r>
            <a:r>
              <a:rPr lang="en-US" sz="2400" dirty="0">
                <a:solidFill>
                  <a:prstClr val="black"/>
                </a:solidFill>
                <a:latin typeface="Calibri" panose="020F0502020204030204"/>
              </a:rPr>
              <a:t> from/socialization with others</a:t>
            </a:r>
          </a:p>
          <a:p>
            <a:pPr marL="285750" indent="-285750" defTabSz="457200">
              <a:buFont typeface="Arial" panose="020B0604020202020204" pitchFamily="34" charset="0"/>
              <a:buChar char="•"/>
            </a:pPr>
            <a:r>
              <a:rPr lang="en-US" sz="2400" b="1" dirty="0">
                <a:solidFill>
                  <a:prstClr val="black"/>
                </a:solidFill>
                <a:latin typeface="Calibri" panose="020F0502020204030204"/>
              </a:rPr>
              <a:t>Tangible</a:t>
            </a:r>
            <a:r>
              <a:rPr lang="en-US" sz="2400" dirty="0">
                <a:solidFill>
                  <a:prstClr val="black"/>
                </a:solidFill>
                <a:latin typeface="Calibri" panose="020F0502020204030204"/>
              </a:rPr>
              <a:t> access to a physical object</a:t>
            </a:r>
          </a:p>
        </p:txBody>
      </p:sp>
      <p:sp>
        <p:nvSpPr>
          <p:cNvPr id="7" name="TextBox 6"/>
          <p:cNvSpPr txBox="1"/>
          <p:nvPr/>
        </p:nvSpPr>
        <p:spPr>
          <a:xfrm>
            <a:off x="3543301" y="4518610"/>
            <a:ext cx="5198081" cy="1200329"/>
          </a:xfrm>
          <a:prstGeom prst="rect">
            <a:avLst/>
          </a:prstGeom>
          <a:noFill/>
        </p:spPr>
        <p:txBody>
          <a:bodyPr wrap="square" rtlCol="0">
            <a:spAutoFit/>
          </a:bodyPr>
          <a:lstStyle/>
          <a:p>
            <a:pPr defTabSz="457200"/>
            <a:r>
              <a:rPr lang="en-US" sz="2400" i="1" dirty="0">
                <a:solidFill>
                  <a:prstClr val="black"/>
                </a:solidFill>
                <a:latin typeface="Calibri" panose="020F0502020204030204"/>
              </a:rPr>
              <a:t>If you have ever tried to quit, were </a:t>
            </a:r>
            <a:r>
              <a:rPr lang="en-US" sz="2400" i="1" u="sng" dirty="0">
                <a:solidFill>
                  <a:prstClr val="black"/>
                </a:solidFill>
                <a:latin typeface="Calibri" panose="020F0502020204030204"/>
              </a:rPr>
              <a:t>all</a:t>
            </a:r>
            <a:r>
              <a:rPr lang="en-US" sz="2400" i="1" dirty="0">
                <a:solidFill>
                  <a:prstClr val="black"/>
                </a:solidFill>
                <a:latin typeface="Calibri" panose="020F0502020204030204"/>
              </a:rPr>
              <a:t> these functions successfully met by doing something else?</a:t>
            </a:r>
          </a:p>
        </p:txBody>
      </p:sp>
    </p:spTree>
    <p:extLst>
      <p:ext uri="{BB962C8B-B14F-4D97-AF65-F5344CB8AC3E}">
        <p14:creationId xmlns:p14="http://schemas.microsoft.com/office/powerpoint/2010/main" val="3223474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title="Buildings on WVU's campus"/>
          <p:cNvPicPr>
            <a:picLocks noChangeAspect="1" noChangeArrowheads="1"/>
          </p:cNvPicPr>
          <p:nvPr/>
        </p:nvPicPr>
        <p:blipFill rotWithShape="1">
          <a:blip r:embed="rId3">
            <a:extLst>
              <a:ext uri="{28A0092B-C50C-407E-A947-70E740481C1C}">
                <a14:useLocalDpi xmlns:a14="http://schemas.microsoft.com/office/drawing/2010/main" val="0"/>
              </a:ext>
            </a:extLst>
          </a:blip>
          <a:srcRect t="24135" b="2941"/>
          <a:stretch/>
        </p:blipFill>
        <p:spPr bwMode="auto">
          <a:xfrm>
            <a:off x="0" y="688574"/>
            <a:ext cx="9144000" cy="4728378"/>
          </a:xfrm>
          <a:prstGeom prst="rect">
            <a:avLst/>
          </a:prstGeom>
          <a:noFill/>
          <a:extLst>
            <a:ext uri="{909E8E84-426E-40dd-AFC4-6F175D3DCCD1}">
              <a14:hiddenFill xmlns="" xmlns:a14="http://schemas.microsoft.com/office/drawing/2010/main">
                <a:solidFill>
                  <a:srgbClr val="FFFFFF"/>
                </a:solidFill>
              </a14:hiddenFill>
            </a:ext>
          </a:extLst>
        </p:spPr>
      </p:pic>
      <p:sp>
        <p:nvSpPr>
          <p:cNvPr id="18435" name="Title 3"/>
          <p:cNvSpPr>
            <a:spLocks noGrp="1"/>
          </p:cNvSpPr>
          <p:nvPr>
            <p:ph type="title" idx="4294967295"/>
          </p:nvPr>
        </p:nvSpPr>
        <p:spPr>
          <a:xfrm>
            <a:off x="-17463" y="-6752"/>
            <a:ext cx="9161463" cy="695326"/>
          </a:xfrm>
          <a:solidFill>
            <a:schemeClr val="accent4"/>
          </a:solidFill>
        </p:spPr>
        <p:txBody>
          <a:bodyPr>
            <a:noAutofit/>
          </a:bodyPr>
          <a:lstStyle/>
          <a:p>
            <a:pPr algn="ctr"/>
            <a:r>
              <a:rPr lang="en-US" altLang="en-US" sz="2400" dirty="0">
                <a:latin typeface="Arial" panose="020B0604020202020204" pitchFamily="34" charset="0"/>
                <a:cs typeface="Arial" panose="020B0604020202020204" pitchFamily="34" charset="0"/>
              </a:rPr>
              <a:t>A part of West Virginia University &amp; WVU Health Sciences Center</a:t>
            </a:r>
          </a:p>
        </p:txBody>
      </p:sp>
      <p:pic>
        <p:nvPicPr>
          <p:cNvPr id="2" name="Picture 1"/>
          <p:cNvPicPr>
            <a:picLocks noChangeAspect="1"/>
          </p:cNvPicPr>
          <p:nvPr/>
        </p:nvPicPr>
        <p:blipFill>
          <a:blip r:embed="rId4"/>
          <a:stretch>
            <a:fillRect/>
          </a:stretch>
        </p:blipFill>
        <p:spPr>
          <a:xfrm>
            <a:off x="295698" y="5416952"/>
            <a:ext cx="8535140" cy="768163"/>
          </a:xfrm>
          <a:prstGeom prst="rect">
            <a:avLst/>
          </a:prstGeom>
        </p:spPr>
      </p:pic>
      <p:sp>
        <p:nvSpPr>
          <p:cNvPr id="5" name="Footer Placeholder 3"/>
          <p:cNvSpPr txBox="1">
            <a:spLocks/>
          </p:cNvSpPr>
          <p:nvPr/>
        </p:nvSpPr>
        <p:spPr>
          <a:xfrm>
            <a:off x="4956175" y="6169025"/>
            <a:ext cx="4187825" cy="63817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Georgia" panose="02040502050405020303" pitchFamily="18" charset="0"/>
                <a:ea typeface="+mn-ea"/>
                <a:cs typeface="+mn-cs"/>
              </a:defRPr>
            </a:lvl1pPr>
            <a:lvl2pPr marL="457200" algn="l" rtl="0" eaLnBrk="0" fontAlgn="base" hangingPunct="0">
              <a:spcBef>
                <a:spcPct val="0"/>
              </a:spcBef>
              <a:spcAft>
                <a:spcPct val="0"/>
              </a:spcAft>
              <a:defRPr kern="1200">
                <a:solidFill>
                  <a:schemeClr val="tx1"/>
                </a:solidFill>
                <a:latin typeface="Georgia" panose="02040502050405020303" pitchFamily="18" charset="0"/>
                <a:ea typeface="+mn-ea"/>
                <a:cs typeface="+mn-cs"/>
              </a:defRPr>
            </a:lvl2pPr>
            <a:lvl3pPr marL="914400" algn="l" rtl="0" eaLnBrk="0" fontAlgn="base" hangingPunct="0">
              <a:spcBef>
                <a:spcPct val="0"/>
              </a:spcBef>
              <a:spcAft>
                <a:spcPct val="0"/>
              </a:spcAft>
              <a:defRPr kern="1200">
                <a:solidFill>
                  <a:schemeClr val="tx1"/>
                </a:solidFill>
                <a:latin typeface="Georgia" panose="02040502050405020303" pitchFamily="18" charset="0"/>
                <a:ea typeface="+mn-ea"/>
                <a:cs typeface="+mn-cs"/>
              </a:defRPr>
            </a:lvl3pPr>
            <a:lvl4pPr marL="1371600" algn="l" rtl="0" eaLnBrk="0" fontAlgn="base" hangingPunct="0">
              <a:spcBef>
                <a:spcPct val="0"/>
              </a:spcBef>
              <a:spcAft>
                <a:spcPct val="0"/>
              </a:spcAft>
              <a:defRPr kern="1200">
                <a:solidFill>
                  <a:schemeClr val="tx1"/>
                </a:solidFill>
                <a:latin typeface="Georgia" panose="02040502050405020303" pitchFamily="18" charset="0"/>
                <a:ea typeface="+mn-ea"/>
                <a:cs typeface="+mn-cs"/>
              </a:defRPr>
            </a:lvl4pPr>
            <a:lvl5pPr marL="1828800" algn="l" rtl="0" eaLnBrk="0" fontAlgn="base" hangingPunct="0">
              <a:spcBef>
                <a:spcPct val="0"/>
              </a:spcBef>
              <a:spcAft>
                <a:spcPct val="0"/>
              </a:spcAft>
              <a:defRPr kern="1200">
                <a:solidFill>
                  <a:schemeClr val="tx1"/>
                </a:solidFill>
                <a:latin typeface="Georgia" panose="02040502050405020303" pitchFamily="18" charset="0"/>
                <a:ea typeface="+mn-ea"/>
                <a:cs typeface="+mn-cs"/>
              </a:defRPr>
            </a:lvl5pPr>
            <a:lvl6pPr marL="2286000" algn="l" defTabSz="914400" rtl="0" eaLnBrk="1" latinLnBrk="0" hangingPunct="1">
              <a:defRPr kern="1200">
                <a:solidFill>
                  <a:schemeClr val="tx1"/>
                </a:solidFill>
                <a:latin typeface="Georgia" panose="02040502050405020303" pitchFamily="18" charset="0"/>
                <a:ea typeface="+mn-ea"/>
                <a:cs typeface="+mn-cs"/>
              </a:defRPr>
            </a:lvl6pPr>
            <a:lvl7pPr marL="2743200" algn="l" defTabSz="914400" rtl="0" eaLnBrk="1" latinLnBrk="0" hangingPunct="1">
              <a:defRPr kern="1200">
                <a:solidFill>
                  <a:schemeClr val="tx1"/>
                </a:solidFill>
                <a:latin typeface="Georgia" panose="02040502050405020303" pitchFamily="18" charset="0"/>
                <a:ea typeface="+mn-ea"/>
                <a:cs typeface="+mn-cs"/>
              </a:defRPr>
            </a:lvl7pPr>
            <a:lvl8pPr marL="3200400" algn="l" defTabSz="914400" rtl="0" eaLnBrk="1" latinLnBrk="0" hangingPunct="1">
              <a:defRPr kern="1200">
                <a:solidFill>
                  <a:schemeClr val="tx1"/>
                </a:solidFill>
                <a:latin typeface="Georgia" panose="02040502050405020303" pitchFamily="18" charset="0"/>
                <a:ea typeface="+mn-ea"/>
                <a:cs typeface="+mn-cs"/>
              </a:defRPr>
            </a:lvl8pPr>
            <a:lvl9pPr marL="3657600" algn="l" defTabSz="914400" rtl="0" eaLnBrk="1" latinLnBrk="0" hangingPunct="1">
              <a:defRPr kern="1200">
                <a:solidFill>
                  <a:schemeClr val="tx1"/>
                </a:solidFill>
                <a:latin typeface="Georgia" panose="02040502050405020303" pitchFamily="18"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5B9BD5">
                    <a:lumMod val="50000"/>
                  </a:srgbClr>
                </a:solidFill>
                <a:effectLst/>
                <a:uLnTx/>
                <a:uFillTx/>
                <a:latin typeface="Arial Narrow" pitchFamily="34" charset="0"/>
                <a:ea typeface="+mn-ea"/>
                <a:cs typeface="+mn-cs"/>
              </a:rPr>
              <a:t>Center for Excellence in Disabilities</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5B9BD5">
                    <a:lumMod val="50000"/>
                  </a:srgbClr>
                </a:solidFill>
                <a:effectLst/>
                <a:uLnTx/>
                <a:uFillTx/>
                <a:latin typeface="Arial Narrow" pitchFamily="34" charset="0"/>
                <a:ea typeface="+mn-ea"/>
                <a:cs typeface="+mn-cs"/>
              </a:rPr>
              <a:t>Positive Behavior Support</a:t>
            </a:r>
          </a:p>
        </p:txBody>
      </p:sp>
    </p:spTree>
    <p:extLst>
      <p:ext uri="{BB962C8B-B14F-4D97-AF65-F5344CB8AC3E}">
        <p14:creationId xmlns:p14="http://schemas.microsoft.com/office/powerpoint/2010/main" val="38635281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9760" y="-6085"/>
            <a:ext cx="7578840" cy="762615"/>
          </a:xfrm>
        </p:spPr>
        <p:txBody>
          <a:bodyPr>
            <a:normAutofit/>
          </a:bodyPr>
          <a:lstStyle/>
          <a:p>
            <a:pPr algn="ctr"/>
            <a:r>
              <a:rPr lang="en-US" sz="4400" dirty="0" smtClean="0">
                <a:latin typeface="Tahoma" panose="020B0604030504040204" pitchFamily="34" charset="0"/>
                <a:ea typeface="Tahoma" panose="020B0604030504040204" pitchFamily="34" charset="0"/>
                <a:cs typeface="Tahoma" panose="020B0604030504040204" pitchFamily="34" charset="0"/>
              </a:rPr>
              <a:t>Functions of Behavior</a:t>
            </a:r>
            <a:endParaRPr lang="en-US" sz="4400"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269760" y="1295400"/>
            <a:ext cx="8721840" cy="4418702"/>
          </a:xfrm>
        </p:spPr>
        <p:txBody>
          <a:bodyPr>
            <a:normAutofit/>
          </a:bodyPr>
          <a:lstStyle/>
          <a:p>
            <a:pPr>
              <a:buClr>
                <a:schemeClr val="tx2">
                  <a:lumMod val="75000"/>
                </a:schemeClr>
              </a:buClr>
            </a:pPr>
            <a:r>
              <a:rPr lang="en-US"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What is the purpose or function of the behavior?</a:t>
            </a:r>
          </a:p>
          <a:p>
            <a:pPr>
              <a:buClr>
                <a:schemeClr val="tx2">
                  <a:lumMod val="75000"/>
                </a:schemeClr>
              </a:buClr>
            </a:pPr>
            <a:endParaRPr lang="en-US" sz="28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a:buClr>
                <a:schemeClr val="tx2">
                  <a:lumMod val="75000"/>
                </a:schemeClr>
              </a:buClr>
            </a:pPr>
            <a:r>
              <a:rPr lang="en-US"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Can another more socially appropriate behavior serve the same function(s)?</a:t>
            </a:r>
          </a:p>
          <a:p>
            <a:pPr lvl="2">
              <a:buClr>
                <a:schemeClr val="tx2">
                  <a:lumMod val="75000"/>
                </a:schemeClr>
              </a:buClr>
            </a:pPr>
            <a:r>
              <a:rPr lang="en-US"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We need to make the replacement behavior easy and accessible</a:t>
            </a:r>
          </a:p>
          <a:p>
            <a:pPr lvl="2">
              <a:buClr>
                <a:schemeClr val="tx2">
                  <a:lumMod val="75000"/>
                </a:schemeClr>
              </a:buClr>
            </a:pPr>
            <a:r>
              <a:rPr lang="en-US"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We need to </a:t>
            </a:r>
            <a:r>
              <a:rPr lang="en-US" sz="2800" i="1" dirty="0" smtClean="0">
                <a:solidFill>
                  <a:schemeClr val="tx1"/>
                </a:solidFill>
                <a:latin typeface="Tahoma" panose="020B0604030504040204" pitchFamily="34" charset="0"/>
                <a:ea typeface="Tahoma" panose="020B0604030504040204" pitchFamily="34" charset="0"/>
                <a:cs typeface="Tahoma" panose="020B0604030504040204" pitchFamily="34" charset="0"/>
              </a:rPr>
              <a:t>teach</a:t>
            </a:r>
            <a:r>
              <a:rPr lang="en-US"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 the person to use the replacement behavior</a:t>
            </a:r>
          </a:p>
        </p:txBody>
      </p:sp>
      <p:sp>
        <p:nvSpPr>
          <p:cNvPr id="8" name="Date Placeholder 3"/>
          <p:cNvSpPr txBox="1">
            <a:spLocks/>
          </p:cNvSpPr>
          <p:nvPr/>
        </p:nvSpPr>
        <p:spPr bwMode="auto">
          <a:xfrm>
            <a:off x="5257800" y="60261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eaLnBrk="1" hangingPunct="1">
              <a:defRPr/>
            </a:pPr>
            <a:r>
              <a:rPr lang="en-US" altLang="en-US" sz="2000" b="1" dirty="0" smtClean="0">
                <a:solidFill>
                  <a:srgbClr val="333399"/>
                </a:solidFill>
                <a:latin typeface="Arial Narrow" pitchFamily="34" charset="0"/>
              </a:rPr>
              <a:t>Center for Excellence in Disabilities</a:t>
            </a:r>
          </a:p>
          <a:p>
            <a:pPr algn="r" eaLnBrk="1" hangingPunct="1">
              <a:defRPr/>
            </a:pPr>
            <a:r>
              <a:rPr lang="en-US" altLang="en-US" sz="2000" b="1" dirty="0" smtClean="0">
                <a:solidFill>
                  <a:srgbClr val="333399"/>
                </a:solidFill>
                <a:latin typeface="Arial Narrow" pitchFamily="34" charset="0"/>
              </a:rPr>
              <a:t>Positive Behavior Support Project</a:t>
            </a:r>
          </a:p>
        </p:txBody>
      </p:sp>
    </p:spTree>
    <p:extLst>
      <p:ext uri="{BB962C8B-B14F-4D97-AF65-F5344CB8AC3E}">
        <p14:creationId xmlns:p14="http://schemas.microsoft.com/office/powerpoint/2010/main" val="31628064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illoutte of a man jumping from a boulder that says Challenging behavior and the words aggression, disruption, and elopement appear on the boulder. He is juping to the Desired behavior in this boulder is following rules, being nice, working, playing, living independently. A cloud between the boulder under where he is jumping has FERB in it under the FERB cloud reads What the person does (behavior) + How the environment responds (functionally equivalent reinforcement)" title="FERB jumping"/>
          <p:cNvPicPr>
            <a:picLocks noChangeAspect="1"/>
          </p:cNvPicPr>
          <p:nvPr/>
        </p:nvPicPr>
        <p:blipFill>
          <a:blip r:embed="rId2"/>
          <a:stretch>
            <a:fillRect/>
          </a:stretch>
        </p:blipFill>
        <p:spPr>
          <a:xfrm>
            <a:off x="-1" y="0"/>
            <a:ext cx="9144001" cy="6858000"/>
          </a:xfrm>
          <a:prstGeom prst="rect">
            <a:avLst/>
          </a:prstGeom>
        </p:spPr>
      </p:pic>
      <p:pic>
        <p:nvPicPr>
          <p:cNvPr id="6" name="Picture 5"/>
          <p:cNvPicPr>
            <a:picLocks noChangeAspect="1"/>
          </p:cNvPicPr>
          <p:nvPr/>
        </p:nvPicPr>
        <p:blipFill>
          <a:blip r:embed="rId3"/>
          <a:stretch>
            <a:fillRect/>
          </a:stretch>
        </p:blipFill>
        <p:spPr>
          <a:xfrm rot="21394017">
            <a:off x="3531243" y="4273605"/>
            <a:ext cx="2724142" cy="1002284"/>
          </a:xfrm>
          <a:prstGeom prst="rect">
            <a:avLst/>
          </a:prstGeom>
          <a:ln>
            <a:noFill/>
          </a:ln>
          <a:effectLst>
            <a:softEdge rad="112500"/>
          </a:effectLst>
        </p:spPr>
      </p:pic>
      <p:sp>
        <p:nvSpPr>
          <p:cNvPr id="7" name="TextBox 6"/>
          <p:cNvSpPr txBox="1"/>
          <p:nvPr/>
        </p:nvSpPr>
        <p:spPr>
          <a:xfrm>
            <a:off x="418757" y="3754397"/>
            <a:ext cx="1905000" cy="646331"/>
          </a:xfrm>
          <a:prstGeom prst="rect">
            <a:avLst/>
          </a:prstGeom>
          <a:noFill/>
        </p:spPr>
        <p:txBody>
          <a:bodyPr wrap="square" rtlCol="0">
            <a:spAutoFit/>
          </a:bodyPr>
          <a:lstStyle/>
          <a:p>
            <a:pPr algn="ctr"/>
            <a:r>
              <a:rPr lang="en-US" b="1" dirty="0"/>
              <a:t>Challenging Behavior</a:t>
            </a:r>
          </a:p>
        </p:txBody>
      </p:sp>
      <p:sp>
        <p:nvSpPr>
          <p:cNvPr id="8" name="TextBox 7"/>
          <p:cNvSpPr txBox="1"/>
          <p:nvPr/>
        </p:nvSpPr>
        <p:spPr>
          <a:xfrm>
            <a:off x="6858000" y="3189287"/>
            <a:ext cx="1371600" cy="646331"/>
          </a:xfrm>
          <a:prstGeom prst="rect">
            <a:avLst/>
          </a:prstGeom>
          <a:noFill/>
        </p:spPr>
        <p:txBody>
          <a:bodyPr wrap="square" rtlCol="0">
            <a:spAutoFit/>
          </a:bodyPr>
          <a:lstStyle/>
          <a:p>
            <a:pPr algn="ctr"/>
            <a:r>
              <a:rPr lang="en-US" b="1" dirty="0"/>
              <a:t>Desired Behavior</a:t>
            </a:r>
          </a:p>
        </p:txBody>
      </p:sp>
      <p:sp>
        <p:nvSpPr>
          <p:cNvPr id="10" name="TextBox 9"/>
          <p:cNvSpPr txBox="1"/>
          <p:nvPr/>
        </p:nvSpPr>
        <p:spPr>
          <a:xfrm>
            <a:off x="304801" y="5029200"/>
            <a:ext cx="2285999" cy="877163"/>
          </a:xfrm>
          <a:prstGeom prst="rect">
            <a:avLst/>
          </a:prstGeom>
          <a:noFill/>
        </p:spPr>
        <p:txBody>
          <a:bodyPr wrap="square" rtlCol="0">
            <a:spAutoFit/>
          </a:bodyPr>
          <a:lstStyle/>
          <a:p>
            <a:pPr algn="ctr"/>
            <a:r>
              <a:rPr lang="en-US" sz="1700" b="1" dirty="0">
                <a:solidFill>
                  <a:schemeClr val="bg1"/>
                </a:solidFill>
              </a:rPr>
              <a:t>“Aggression”</a:t>
            </a:r>
          </a:p>
          <a:p>
            <a:pPr algn="ctr"/>
            <a:r>
              <a:rPr lang="en-US" sz="1700" b="1" dirty="0">
                <a:solidFill>
                  <a:schemeClr val="bg1"/>
                </a:solidFill>
              </a:rPr>
              <a:t>“Disruption”</a:t>
            </a:r>
          </a:p>
          <a:p>
            <a:pPr algn="ctr"/>
            <a:r>
              <a:rPr lang="en-US" sz="1700" b="1" dirty="0">
                <a:solidFill>
                  <a:schemeClr val="bg1"/>
                </a:solidFill>
              </a:rPr>
              <a:t>“Elopement”</a:t>
            </a:r>
          </a:p>
        </p:txBody>
      </p:sp>
      <p:sp>
        <p:nvSpPr>
          <p:cNvPr id="11" name="TextBox 10"/>
          <p:cNvSpPr txBox="1"/>
          <p:nvPr/>
        </p:nvSpPr>
        <p:spPr>
          <a:xfrm>
            <a:off x="6511272" y="4898394"/>
            <a:ext cx="2862227" cy="1138773"/>
          </a:xfrm>
          <a:prstGeom prst="rect">
            <a:avLst/>
          </a:prstGeom>
          <a:noFill/>
        </p:spPr>
        <p:txBody>
          <a:bodyPr wrap="square" rtlCol="0">
            <a:spAutoFit/>
          </a:bodyPr>
          <a:lstStyle/>
          <a:p>
            <a:pPr algn="ctr"/>
            <a:r>
              <a:rPr lang="en-US" sz="1700" b="1" dirty="0">
                <a:solidFill>
                  <a:schemeClr val="bg1"/>
                </a:solidFill>
              </a:rPr>
              <a:t>“Following rules”</a:t>
            </a:r>
          </a:p>
          <a:p>
            <a:pPr algn="ctr"/>
            <a:r>
              <a:rPr lang="en-US" sz="1700" b="1" dirty="0">
                <a:solidFill>
                  <a:schemeClr val="bg1"/>
                </a:solidFill>
              </a:rPr>
              <a:t>“Being nice”</a:t>
            </a:r>
          </a:p>
          <a:p>
            <a:pPr algn="ctr"/>
            <a:r>
              <a:rPr lang="en-US" sz="1700" b="1" dirty="0">
                <a:solidFill>
                  <a:schemeClr val="bg1"/>
                </a:solidFill>
              </a:rPr>
              <a:t>“Working/playing</a:t>
            </a:r>
          </a:p>
          <a:p>
            <a:pPr algn="ctr"/>
            <a:r>
              <a:rPr lang="en-US" sz="1700" b="1" dirty="0">
                <a:solidFill>
                  <a:schemeClr val="bg1"/>
                </a:solidFill>
              </a:rPr>
              <a:t>/living independently”</a:t>
            </a:r>
          </a:p>
        </p:txBody>
      </p:sp>
      <p:sp>
        <p:nvSpPr>
          <p:cNvPr id="12" name="TextBox 11"/>
          <p:cNvSpPr txBox="1"/>
          <p:nvPr/>
        </p:nvSpPr>
        <p:spPr>
          <a:xfrm>
            <a:off x="3048837" y="5173797"/>
            <a:ext cx="3656763" cy="1169551"/>
          </a:xfrm>
          <a:prstGeom prst="rect">
            <a:avLst/>
          </a:prstGeom>
          <a:noFill/>
        </p:spPr>
        <p:txBody>
          <a:bodyPr wrap="square" rtlCol="0">
            <a:spAutoFit/>
          </a:bodyPr>
          <a:lstStyle/>
          <a:p>
            <a:pPr algn="ctr"/>
            <a:r>
              <a:rPr lang="en-US" sz="1400" b="1" dirty="0"/>
              <a:t>What the </a:t>
            </a:r>
            <a:r>
              <a:rPr lang="en-US" sz="1400" b="1" i="1" u="sng" dirty="0"/>
              <a:t>person</a:t>
            </a:r>
            <a:r>
              <a:rPr lang="en-US" sz="1400" b="1" dirty="0"/>
              <a:t> does </a:t>
            </a:r>
          </a:p>
          <a:p>
            <a:pPr algn="ctr"/>
            <a:r>
              <a:rPr lang="en-US" sz="1400" b="1" dirty="0"/>
              <a:t>(behavior) + </a:t>
            </a:r>
          </a:p>
          <a:p>
            <a:pPr algn="ctr"/>
            <a:r>
              <a:rPr lang="en-US" sz="1400" b="1" dirty="0"/>
              <a:t>How the </a:t>
            </a:r>
            <a:r>
              <a:rPr lang="en-US" sz="1400" b="1" i="1" u="sng" dirty="0"/>
              <a:t>environment</a:t>
            </a:r>
            <a:r>
              <a:rPr lang="en-US" sz="1400" b="1" i="1" dirty="0"/>
              <a:t> </a:t>
            </a:r>
            <a:r>
              <a:rPr lang="en-US" sz="1400" b="1" dirty="0"/>
              <a:t>responds</a:t>
            </a:r>
          </a:p>
          <a:p>
            <a:pPr algn="ctr"/>
            <a:r>
              <a:rPr lang="en-US" sz="1400" b="1" dirty="0"/>
              <a:t>(functionally equivalent </a:t>
            </a:r>
          </a:p>
          <a:p>
            <a:pPr algn="ctr"/>
            <a:r>
              <a:rPr lang="en-US" sz="1400" b="1" dirty="0"/>
              <a:t>reinforcement)</a:t>
            </a:r>
          </a:p>
        </p:txBody>
      </p:sp>
    </p:spTree>
    <p:extLst>
      <p:ext uri="{BB962C8B-B14F-4D97-AF65-F5344CB8AC3E}">
        <p14:creationId xmlns:p14="http://schemas.microsoft.com/office/powerpoint/2010/main" val="4249978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716888"/>
          </a:xfrm>
        </p:spPr>
        <p:txBody>
          <a:bodyPr>
            <a:noAutofit/>
          </a:bodyPr>
          <a:lstStyle/>
          <a:p>
            <a:pPr algn="ctr"/>
            <a:r>
              <a:rPr lang="en-US" sz="4400" dirty="0" smtClean="0">
                <a:latin typeface="Tahoma" panose="020B0604030504040204" pitchFamily="34" charset="0"/>
                <a:ea typeface="Tahoma" panose="020B0604030504040204" pitchFamily="34" charset="0"/>
                <a:cs typeface="Tahoma" panose="020B0604030504040204" pitchFamily="34" charset="0"/>
              </a:rPr>
              <a:t>Replacement Behaviors Need to…</a:t>
            </a:r>
            <a:endParaRPr lang="en-US" sz="4400"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294492" y="975518"/>
            <a:ext cx="7696199" cy="4974563"/>
          </a:xfrm>
        </p:spPr>
        <p:txBody>
          <a:bodyPr>
            <a:normAutofit/>
          </a:bodyPr>
          <a:lstStyle/>
          <a:p>
            <a:pPr>
              <a:buClr>
                <a:schemeClr val="tx2">
                  <a:lumMod val="75000"/>
                </a:schemeClr>
              </a:buClr>
            </a:pPr>
            <a:r>
              <a:rPr lang="en-US"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Serve the same function as the problem behavior</a:t>
            </a:r>
          </a:p>
          <a:p>
            <a:pPr>
              <a:buClr>
                <a:schemeClr val="tx2">
                  <a:lumMod val="75000"/>
                </a:schemeClr>
              </a:buClr>
            </a:pPr>
            <a:r>
              <a:rPr lang="en-US"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Be taught </a:t>
            </a: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when </a:t>
            </a:r>
            <a:r>
              <a:rPr lang="en-US"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calm</a:t>
            </a:r>
          </a:p>
          <a:p>
            <a:pPr>
              <a:buClr>
                <a:schemeClr val="tx2">
                  <a:lumMod val="75000"/>
                </a:schemeClr>
              </a:buClr>
            </a:pPr>
            <a:r>
              <a:rPr lang="en-US" sz="28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Be easier </a:t>
            </a:r>
            <a:r>
              <a:rPr lang="en-US"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than the problem behavior</a:t>
            </a:r>
          </a:p>
          <a:p>
            <a:pPr>
              <a:buClr>
                <a:schemeClr val="tx2">
                  <a:lumMod val="75000"/>
                </a:schemeClr>
              </a:buClr>
            </a:pPr>
            <a:r>
              <a:rPr lang="en-US" sz="28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Be</a:t>
            </a:r>
            <a:r>
              <a:rPr lang="en-US"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8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reinforced more </a:t>
            </a:r>
            <a:r>
              <a:rPr lang="en-US"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than the problem behavior</a:t>
            </a:r>
          </a:p>
          <a:p>
            <a:pPr>
              <a:buClr>
                <a:schemeClr val="tx2">
                  <a:lumMod val="75000"/>
                </a:schemeClr>
              </a:buClr>
            </a:pPr>
            <a:r>
              <a:rPr lang="en-US" sz="28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Fit the relevant</a:t>
            </a:r>
            <a:r>
              <a:rPr lang="en-US"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 context of the person’s life</a:t>
            </a:r>
          </a:p>
          <a:p>
            <a:pPr>
              <a:buClr>
                <a:schemeClr val="tx2">
                  <a:lumMod val="75000"/>
                </a:schemeClr>
              </a:buClr>
            </a:pPr>
            <a:endParaRPr lang="en-US" sz="28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lvl="1">
              <a:buClr>
                <a:schemeClr val="tx2">
                  <a:lumMod val="75000"/>
                </a:schemeClr>
              </a:buClr>
            </a:pPr>
            <a:r>
              <a:rPr lang="en-US"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It is also key to make old target behaviors irrelevant (not reinforced anymore)</a:t>
            </a:r>
          </a:p>
          <a:p>
            <a:pPr>
              <a:buClr>
                <a:schemeClr val="tx2">
                  <a:lumMod val="75000"/>
                </a:schemeClr>
              </a:buClr>
            </a:pPr>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3074" name="Picture 2" descr="A stick figure trying to make a competing behavior diagram"/>
          <p:cNvPicPr>
            <a:picLocks noChangeAspect="1" noChangeArrowheads="1"/>
          </p:cNvPicPr>
          <p:nvPr/>
        </p:nvPicPr>
        <p:blipFill>
          <a:blip r:embed="rId4" cstate="print"/>
          <a:srcRect/>
          <a:stretch>
            <a:fillRect/>
          </a:stretch>
        </p:blipFill>
        <p:spPr bwMode="auto">
          <a:xfrm>
            <a:off x="6957314" y="1358900"/>
            <a:ext cx="1933575" cy="1143000"/>
          </a:xfrm>
          <a:prstGeom prst="rect">
            <a:avLst/>
          </a:prstGeom>
          <a:noFill/>
        </p:spPr>
      </p:pic>
      <p:sp>
        <p:nvSpPr>
          <p:cNvPr id="7" name="Date Placeholder 3"/>
          <p:cNvSpPr txBox="1">
            <a:spLocks/>
          </p:cNvSpPr>
          <p:nvPr/>
        </p:nvSpPr>
        <p:spPr bwMode="auto">
          <a:xfrm>
            <a:off x="5257800" y="60261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eaLnBrk="1" hangingPunct="1">
              <a:defRPr/>
            </a:pPr>
            <a:r>
              <a:rPr lang="en-US" altLang="en-US" sz="2000" b="1" dirty="0" smtClean="0">
                <a:solidFill>
                  <a:srgbClr val="333399"/>
                </a:solidFill>
                <a:latin typeface="Arial Narrow" pitchFamily="34" charset="0"/>
              </a:rPr>
              <a:t>Center for Excellence in Disabilities</a:t>
            </a:r>
          </a:p>
          <a:p>
            <a:pPr algn="r" eaLnBrk="1" hangingPunct="1">
              <a:defRPr/>
            </a:pPr>
            <a:r>
              <a:rPr lang="en-US" altLang="en-US" sz="2000" b="1" dirty="0" smtClean="0">
                <a:solidFill>
                  <a:srgbClr val="333399"/>
                </a:solidFill>
                <a:latin typeface="Arial Narrow" pitchFamily="34" charset="0"/>
              </a:rPr>
              <a:t>Positive Behavior Support Project</a:t>
            </a:r>
          </a:p>
        </p:txBody>
      </p:sp>
    </p:spTree>
    <p:extLst>
      <p:ext uri="{BB962C8B-B14F-4D97-AF65-F5344CB8AC3E}">
        <p14:creationId xmlns:p14="http://schemas.microsoft.com/office/powerpoint/2010/main" val="22215538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0"/>
            <a:ext cx="8332345" cy="762000"/>
          </a:xfrm>
        </p:spPr>
        <p:txBody>
          <a:bodyPr>
            <a:normAutofit/>
          </a:bodyPr>
          <a:lstStyle/>
          <a:p>
            <a:pPr algn="ctr"/>
            <a:r>
              <a:rPr lang="en-US" sz="4400" dirty="0" smtClean="0">
                <a:latin typeface="Tahoma" panose="020B0604030504040204" pitchFamily="34" charset="0"/>
                <a:ea typeface="Tahoma" panose="020B0604030504040204" pitchFamily="34" charset="0"/>
                <a:cs typeface="Tahoma" panose="020B0604030504040204" pitchFamily="34" charset="0"/>
              </a:rPr>
              <a:t>Replacement Behavior Examples</a:t>
            </a:r>
            <a:endParaRPr lang="en-US" sz="4400"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p:txBody>
          <a:bodyPr>
            <a:normAutofit/>
          </a:bodyPr>
          <a:lstStyle/>
          <a:p>
            <a:endParaRPr lang="en-US" dirty="0" smtClean="0"/>
          </a:p>
          <a:p>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934083750"/>
              </p:ext>
            </p:extLst>
          </p:nvPr>
        </p:nvGraphicFramePr>
        <p:xfrm>
          <a:off x="149225" y="1262049"/>
          <a:ext cx="8839200" cy="4860939"/>
        </p:xfrm>
        <a:graphic>
          <a:graphicData uri="http://schemas.openxmlformats.org/drawingml/2006/table">
            <a:tbl>
              <a:tblPr firstRow="1" bandRow="1">
                <a:tableStyleId>{5C22544A-7EE6-4342-B048-85BDC9FD1C3A}</a:tableStyleId>
              </a:tblPr>
              <a:tblGrid>
                <a:gridCol w="2590801">
                  <a:extLst>
                    <a:ext uri="{9D8B030D-6E8A-4147-A177-3AD203B41FA5}">
                      <a16:colId xmlns:a16="http://schemas.microsoft.com/office/drawing/2014/main" xmlns="" val="20000"/>
                    </a:ext>
                  </a:extLst>
                </a:gridCol>
                <a:gridCol w="3962400">
                  <a:extLst>
                    <a:ext uri="{9D8B030D-6E8A-4147-A177-3AD203B41FA5}">
                      <a16:colId xmlns:a16="http://schemas.microsoft.com/office/drawing/2014/main" xmlns="" val="20001"/>
                    </a:ext>
                  </a:extLst>
                </a:gridCol>
                <a:gridCol w="2285999">
                  <a:extLst>
                    <a:ext uri="{9D8B030D-6E8A-4147-A177-3AD203B41FA5}">
                      <a16:colId xmlns:a16="http://schemas.microsoft.com/office/drawing/2014/main" xmlns="" val="20002"/>
                    </a:ext>
                  </a:extLst>
                </a:gridCol>
              </a:tblGrid>
              <a:tr h="1143000">
                <a:tc>
                  <a:txBody>
                    <a:bodyPr/>
                    <a:lstStyle/>
                    <a:p>
                      <a:r>
                        <a:rPr lang="en-US" sz="2400" dirty="0" smtClean="0"/>
                        <a:t>Original Behavior</a:t>
                      </a:r>
                      <a:endParaRPr lang="en-US" sz="2400" dirty="0"/>
                    </a:p>
                  </a:txBody>
                  <a:tcPr/>
                </a:tc>
                <a:tc>
                  <a:txBody>
                    <a:bodyPr/>
                    <a:lstStyle/>
                    <a:p>
                      <a:pPr algn="ctr"/>
                      <a:r>
                        <a:rPr lang="en-US" sz="3200" dirty="0" smtClean="0"/>
                        <a:t>Replacement Behavior</a:t>
                      </a:r>
                      <a:endParaRPr lang="en-US" sz="3200" dirty="0"/>
                    </a:p>
                  </a:txBody>
                  <a:tcPr/>
                </a:tc>
                <a:tc>
                  <a:txBody>
                    <a:bodyPr/>
                    <a:lstStyle/>
                    <a:p>
                      <a:pPr algn="ctr"/>
                      <a:r>
                        <a:rPr lang="en-US" sz="2400" dirty="0" smtClean="0"/>
                        <a:t>Function Being</a:t>
                      </a:r>
                      <a:r>
                        <a:rPr lang="en-US" sz="2400" baseline="0" dirty="0" smtClean="0"/>
                        <a:t> Met</a:t>
                      </a:r>
                      <a:endParaRPr lang="en-US" sz="2400" dirty="0"/>
                    </a:p>
                  </a:txBody>
                  <a:tcPr/>
                </a:tc>
                <a:extLst>
                  <a:ext uri="{0D108BD9-81ED-4DB2-BD59-A6C34878D82A}">
                    <a16:rowId xmlns:a16="http://schemas.microsoft.com/office/drawing/2014/main" xmlns="" val="10000"/>
                  </a:ext>
                </a:extLst>
              </a:tr>
              <a:tr h="946523">
                <a:tc>
                  <a:txBody>
                    <a:bodyPr/>
                    <a:lstStyle/>
                    <a:p>
                      <a:r>
                        <a:rPr lang="en-US" sz="2400" dirty="0" smtClean="0"/>
                        <a:t>Self injury</a:t>
                      </a:r>
                      <a:endParaRPr lang="en-US" sz="2400" dirty="0"/>
                    </a:p>
                  </a:txBody>
                  <a:tcPr/>
                </a:tc>
                <a:tc>
                  <a:txBody>
                    <a:bodyPr/>
                    <a:lstStyle/>
                    <a:p>
                      <a:r>
                        <a:rPr lang="en-US" sz="2400" dirty="0" smtClean="0">
                          <a:solidFill>
                            <a:srgbClr val="FF0000"/>
                          </a:solidFill>
                        </a:rPr>
                        <a:t>Scribbling heavily,</a:t>
                      </a:r>
                      <a:r>
                        <a:rPr lang="en-US" sz="2400" baseline="0" dirty="0" smtClean="0">
                          <a:solidFill>
                            <a:srgbClr val="FF0000"/>
                          </a:solidFill>
                        </a:rPr>
                        <a:t> rage drawing</a:t>
                      </a:r>
                      <a:endParaRPr lang="en-US" sz="2400" dirty="0">
                        <a:solidFill>
                          <a:srgbClr val="FF0000"/>
                        </a:solidFill>
                      </a:endParaRPr>
                    </a:p>
                  </a:txBody>
                  <a:tcPr/>
                </a:tc>
                <a:tc>
                  <a:txBody>
                    <a:bodyPr/>
                    <a:lstStyle/>
                    <a:p>
                      <a:r>
                        <a:rPr lang="en-US" sz="2400" dirty="0" smtClean="0"/>
                        <a:t>Sensory stimulation</a:t>
                      </a:r>
                      <a:endParaRPr lang="en-US" sz="2400" dirty="0"/>
                    </a:p>
                  </a:txBody>
                  <a:tcPr/>
                </a:tc>
                <a:extLst>
                  <a:ext uri="{0D108BD9-81ED-4DB2-BD59-A6C34878D82A}">
                    <a16:rowId xmlns:a16="http://schemas.microsoft.com/office/drawing/2014/main" xmlns="" val="10001"/>
                  </a:ext>
                </a:extLst>
              </a:tr>
              <a:tr h="882277">
                <a:tc>
                  <a:txBody>
                    <a:bodyPr/>
                    <a:lstStyle/>
                    <a:p>
                      <a:r>
                        <a:rPr lang="en-US" sz="2400" dirty="0" smtClean="0"/>
                        <a:t>Screaming &amp; yelling in public</a:t>
                      </a:r>
                      <a:endParaRPr lang="en-US" sz="2400" dirty="0"/>
                    </a:p>
                  </a:txBody>
                  <a:tcPr/>
                </a:tc>
                <a:tc>
                  <a:txBody>
                    <a:bodyPr/>
                    <a:lstStyle/>
                    <a:p>
                      <a:r>
                        <a:rPr lang="en-US" sz="2400" dirty="0" smtClean="0">
                          <a:solidFill>
                            <a:srgbClr val="FF0000"/>
                          </a:solidFill>
                        </a:rPr>
                        <a:t>Joining a theatre group or talking to new</a:t>
                      </a:r>
                      <a:r>
                        <a:rPr lang="en-US" sz="2400" baseline="0" dirty="0" smtClean="0">
                          <a:solidFill>
                            <a:srgbClr val="FF0000"/>
                          </a:solidFill>
                        </a:rPr>
                        <a:t> people</a:t>
                      </a:r>
                      <a:endParaRPr lang="en-US" sz="2400" dirty="0">
                        <a:solidFill>
                          <a:srgbClr val="FF0000"/>
                        </a:solidFill>
                      </a:endParaRPr>
                    </a:p>
                  </a:txBody>
                  <a:tcPr/>
                </a:tc>
                <a:tc>
                  <a:txBody>
                    <a:bodyPr/>
                    <a:lstStyle/>
                    <a:p>
                      <a:r>
                        <a:rPr lang="en-US" sz="2400" dirty="0" smtClean="0"/>
                        <a:t>Social attention</a:t>
                      </a:r>
                      <a:endParaRPr lang="en-US" sz="2400" dirty="0"/>
                    </a:p>
                  </a:txBody>
                  <a:tcPr/>
                </a:tc>
                <a:extLst>
                  <a:ext uri="{0D108BD9-81ED-4DB2-BD59-A6C34878D82A}">
                    <a16:rowId xmlns:a16="http://schemas.microsoft.com/office/drawing/2014/main" xmlns="" val="10002"/>
                  </a:ext>
                </a:extLst>
              </a:tr>
              <a:tr h="942616">
                <a:tc>
                  <a:txBody>
                    <a:bodyPr/>
                    <a:lstStyle/>
                    <a:p>
                      <a:r>
                        <a:rPr lang="en-US" sz="2400" dirty="0" smtClean="0"/>
                        <a:t>Hitting someone</a:t>
                      </a:r>
                      <a:endParaRPr lang="en-US" sz="2400" dirty="0"/>
                    </a:p>
                  </a:txBody>
                  <a:tcPr/>
                </a:tc>
                <a:tc>
                  <a:txBody>
                    <a:bodyPr/>
                    <a:lstStyle/>
                    <a:p>
                      <a:r>
                        <a:rPr lang="en-US" sz="2400" dirty="0" smtClean="0">
                          <a:solidFill>
                            <a:srgbClr val="FF0000"/>
                          </a:solidFill>
                        </a:rPr>
                        <a:t>Walking away</a:t>
                      </a:r>
                      <a:endParaRPr lang="en-US" sz="2400" dirty="0">
                        <a:solidFill>
                          <a:srgbClr val="FF0000"/>
                        </a:solidFill>
                      </a:endParaRPr>
                    </a:p>
                  </a:txBody>
                  <a:tcPr/>
                </a:tc>
                <a:tc>
                  <a:txBody>
                    <a:bodyPr/>
                    <a:lstStyle/>
                    <a:p>
                      <a:r>
                        <a:rPr lang="en-US" sz="2400" dirty="0" smtClean="0"/>
                        <a:t>Escape from an</a:t>
                      </a:r>
                      <a:r>
                        <a:rPr lang="en-US" sz="2400" baseline="0" dirty="0" smtClean="0"/>
                        <a:t> undesired</a:t>
                      </a:r>
                      <a:r>
                        <a:rPr lang="en-US" sz="2400" dirty="0" smtClean="0"/>
                        <a:t> task</a:t>
                      </a:r>
                      <a:endParaRPr lang="en-US" sz="2400" dirty="0"/>
                    </a:p>
                  </a:txBody>
                  <a:tcPr/>
                </a:tc>
                <a:extLst>
                  <a:ext uri="{0D108BD9-81ED-4DB2-BD59-A6C34878D82A}">
                    <a16:rowId xmlns:a16="http://schemas.microsoft.com/office/drawing/2014/main" xmlns="" val="10003"/>
                  </a:ext>
                </a:extLst>
              </a:tr>
              <a:tr h="946523">
                <a:tc>
                  <a:txBody>
                    <a:bodyPr/>
                    <a:lstStyle/>
                    <a:p>
                      <a:r>
                        <a:rPr lang="en-US" sz="2400" dirty="0" smtClean="0"/>
                        <a:t>Stealing an item</a:t>
                      </a:r>
                      <a:endParaRPr lang="en-US" sz="2400" dirty="0"/>
                    </a:p>
                  </a:txBody>
                  <a:tcPr/>
                </a:tc>
                <a:tc>
                  <a:txBody>
                    <a:bodyPr/>
                    <a:lstStyle/>
                    <a:p>
                      <a:r>
                        <a:rPr lang="en-US" sz="2400" dirty="0" smtClean="0">
                          <a:solidFill>
                            <a:srgbClr val="FF0000"/>
                          </a:solidFill>
                        </a:rPr>
                        <a:t>Asking for the item</a:t>
                      </a:r>
                      <a:r>
                        <a:rPr lang="en-US" sz="2400" baseline="0" dirty="0" smtClean="0">
                          <a:solidFill>
                            <a:srgbClr val="FF0000"/>
                          </a:solidFill>
                        </a:rPr>
                        <a:t> on credit or saving up for it.</a:t>
                      </a:r>
                      <a:endParaRPr lang="en-US" sz="2400" dirty="0">
                        <a:solidFill>
                          <a:srgbClr val="FF0000"/>
                        </a:solidFill>
                      </a:endParaRPr>
                    </a:p>
                  </a:txBody>
                  <a:tcPr/>
                </a:tc>
                <a:tc>
                  <a:txBody>
                    <a:bodyPr/>
                    <a:lstStyle/>
                    <a:p>
                      <a:r>
                        <a:rPr lang="en-US" sz="2400" dirty="0" smtClean="0"/>
                        <a:t>Obtain</a:t>
                      </a:r>
                      <a:r>
                        <a:rPr lang="en-US" sz="2400" baseline="0" dirty="0" smtClean="0"/>
                        <a:t> a preferred item</a:t>
                      </a:r>
                      <a:endParaRPr lang="en-US" sz="2400" dirty="0"/>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25857504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5875"/>
            <a:ext cx="7620000" cy="746125"/>
          </a:xfrm>
        </p:spPr>
        <p:txBody>
          <a:bodyPr>
            <a:noAutofit/>
          </a:bodyPr>
          <a:lstStyle/>
          <a:p>
            <a:pPr algn="ctr"/>
            <a:r>
              <a:rPr lang="en-US" sz="4800" dirty="0" smtClean="0">
                <a:latin typeface="Tahoma" panose="020B0604030504040204" pitchFamily="34" charset="0"/>
                <a:ea typeface="Tahoma" panose="020B0604030504040204" pitchFamily="34" charset="0"/>
                <a:cs typeface="Tahoma" panose="020B0604030504040204" pitchFamily="34" charset="0"/>
              </a:rPr>
              <a:t>How to Learn </a:t>
            </a:r>
            <a:r>
              <a:rPr lang="en-US" sz="4800" dirty="0">
                <a:latin typeface="Tahoma" panose="020B0604030504040204" pitchFamily="34" charset="0"/>
                <a:ea typeface="Tahoma" panose="020B0604030504040204" pitchFamily="34" charset="0"/>
                <a:cs typeface="Tahoma" panose="020B0604030504040204" pitchFamily="34" charset="0"/>
              </a:rPr>
              <a:t>N</a:t>
            </a:r>
            <a:r>
              <a:rPr lang="en-US" sz="4800" dirty="0" smtClean="0">
                <a:latin typeface="Tahoma" panose="020B0604030504040204" pitchFamily="34" charset="0"/>
                <a:ea typeface="Tahoma" panose="020B0604030504040204" pitchFamily="34" charset="0"/>
                <a:cs typeface="Tahoma" panose="020B0604030504040204" pitchFamily="34" charset="0"/>
              </a:rPr>
              <a:t>ew </a:t>
            </a:r>
            <a:r>
              <a:rPr lang="en-US" sz="4800" dirty="0">
                <a:latin typeface="Tahoma" panose="020B0604030504040204" pitchFamily="34" charset="0"/>
                <a:ea typeface="Tahoma" panose="020B0604030504040204" pitchFamily="34" charset="0"/>
                <a:cs typeface="Tahoma" panose="020B0604030504040204" pitchFamily="34" charset="0"/>
              </a:rPr>
              <a:t>S</a:t>
            </a:r>
            <a:r>
              <a:rPr lang="en-US" sz="4800" dirty="0" smtClean="0">
                <a:latin typeface="Tahoma" panose="020B0604030504040204" pitchFamily="34" charset="0"/>
                <a:ea typeface="Tahoma" panose="020B0604030504040204" pitchFamily="34" charset="0"/>
                <a:cs typeface="Tahoma" panose="020B0604030504040204" pitchFamily="34" charset="0"/>
              </a:rPr>
              <a:t>kills</a:t>
            </a:r>
            <a:endParaRPr lang="en-US" sz="4800"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25400" y="914400"/>
            <a:ext cx="8763000" cy="5111750"/>
          </a:xfrm>
        </p:spPr>
        <p:txBody>
          <a:bodyPr>
            <a:normAutofit lnSpcReduction="10000"/>
          </a:bodyPr>
          <a:lstStyle/>
          <a:p>
            <a:pPr>
              <a:spcAft>
                <a:spcPts val="600"/>
              </a:spcAft>
              <a:buClr>
                <a:schemeClr val="tx2">
                  <a:lumMod val="75000"/>
                </a:schemeClr>
              </a:buClr>
            </a:pPr>
            <a:r>
              <a:rPr lang="en-US" sz="3600" dirty="0" smtClean="0">
                <a:solidFill>
                  <a:schemeClr val="tx1"/>
                </a:solidFill>
              </a:rPr>
              <a:t>Demonstrate and then let the person try</a:t>
            </a:r>
          </a:p>
          <a:p>
            <a:pPr marL="742950" lvl="2" indent="-342900">
              <a:spcAft>
                <a:spcPts val="600"/>
              </a:spcAft>
              <a:buClr>
                <a:schemeClr val="tx2">
                  <a:lumMod val="75000"/>
                </a:schemeClr>
              </a:buClr>
            </a:pPr>
            <a:r>
              <a:rPr lang="en-US" sz="3600" dirty="0" smtClean="0">
                <a:solidFill>
                  <a:schemeClr val="tx1"/>
                </a:solidFill>
              </a:rPr>
              <a:t>Practice</a:t>
            </a:r>
          </a:p>
          <a:p>
            <a:pPr>
              <a:spcAft>
                <a:spcPts val="600"/>
              </a:spcAft>
              <a:buClr>
                <a:schemeClr val="tx2">
                  <a:lumMod val="75000"/>
                </a:schemeClr>
              </a:buClr>
            </a:pPr>
            <a:r>
              <a:rPr lang="en-US" sz="3600" dirty="0" smtClean="0">
                <a:solidFill>
                  <a:schemeClr val="tx1"/>
                </a:solidFill>
              </a:rPr>
              <a:t>Break tasks down to one step at a time</a:t>
            </a:r>
          </a:p>
          <a:p>
            <a:pPr>
              <a:spcAft>
                <a:spcPts val="600"/>
              </a:spcAft>
              <a:buClr>
                <a:schemeClr val="tx2">
                  <a:lumMod val="75000"/>
                </a:schemeClr>
              </a:buClr>
            </a:pPr>
            <a:r>
              <a:rPr lang="en-US" sz="3600" dirty="0" smtClean="0">
                <a:solidFill>
                  <a:schemeClr val="tx1"/>
                </a:solidFill>
              </a:rPr>
              <a:t>Role Play</a:t>
            </a:r>
          </a:p>
          <a:p>
            <a:pPr>
              <a:spcAft>
                <a:spcPts val="600"/>
              </a:spcAft>
              <a:buClr>
                <a:schemeClr val="tx2">
                  <a:lumMod val="75000"/>
                </a:schemeClr>
              </a:buClr>
            </a:pPr>
            <a:r>
              <a:rPr lang="en-US" sz="3600" dirty="0" smtClean="0">
                <a:solidFill>
                  <a:schemeClr val="tx1"/>
                </a:solidFill>
              </a:rPr>
              <a:t>Scripting</a:t>
            </a:r>
          </a:p>
          <a:p>
            <a:pPr>
              <a:spcAft>
                <a:spcPts val="600"/>
              </a:spcAft>
              <a:buClr>
                <a:schemeClr val="tx2">
                  <a:lumMod val="75000"/>
                </a:schemeClr>
              </a:buClr>
            </a:pPr>
            <a:r>
              <a:rPr lang="en-US" sz="3600" dirty="0" smtClean="0">
                <a:solidFill>
                  <a:schemeClr val="tx1"/>
                </a:solidFill>
              </a:rPr>
              <a:t>Social Stories</a:t>
            </a:r>
          </a:p>
          <a:p>
            <a:pPr>
              <a:spcAft>
                <a:spcPts val="600"/>
              </a:spcAft>
              <a:buClr>
                <a:schemeClr val="tx2">
                  <a:lumMod val="75000"/>
                </a:schemeClr>
              </a:buClr>
            </a:pPr>
            <a:r>
              <a:rPr lang="en-US" sz="3600" dirty="0" smtClean="0">
                <a:solidFill>
                  <a:schemeClr val="tx1"/>
                </a:solidFill>
              </a:rPr>
              <a:t>Reminders like Visual Cues</a:t>
            </a:r>
            <a:endParaRPr lang="en-US" sz="2400" dirty="0" smtClean="0">
              <a:solidFill>
                <a:schemeClr val="tx1"/>
              </a:solidFill>
            </a:endParaRPr>
          </a:p>
          <a:p>
            <a:pPr>
              <a:spcAft>
                <a:spcPts val="600"/>
              </a:spcAft>
              <a:buClr>
                <a:schemeClr val="tx2">
                  <a:lumMod val="75000"/>
                </a:schemeClr>
              </a:buClr>
            </a:pPr>
            <a:endParaRPr lang="en-US" sz="2400" dirty="0" smtClean="0">
              <a:solidFill>
                <a:schemeClr val="tx1"/>
              </a:solidFill>
            </a:endParaRPr>
          </a:p>
          <a:p>
            <a:pPr>
              <a:spcAft>
                <a:spcPts val="600"/>
              </a:spcAft>
              <a:buClr>
                <a:schemeClr val="tx2">
                  <a:lumMod val="75000"/>
                </a:schemeClr>
              </a:buClr>
            </a:pPr>
            <a:endParaRPr lang="en-US" sz="2800" dirty="0">
              <a:solidFill>
                <a:schemeClr val="tx1"/>
              </a:solidFill>
            </a:endParaRPr>
          </a:p>
        </p:txBody>
      </p:sp>
      <p:sp>
        <p:nvSpPr>
          <p:cNvPr id="7" name="Date Placeholder 3"/>
          <p:cNvSpPr txBox="1">
            <a:spLocks/>
          </p:cNvSpPr>
          <p:nvPr/>
        </p:nvSpPr>
        <p:spPr bwMode="auto">
          <a:xfrm>
            <a:off x="5257800" y="60261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eaLnBrk="1" hangingPunct="1">
              <a:defRPr/>
            </a:pPr>
            <a:r>
              <a:rPr lang="en-US" altLang="en-US" sz="2000" b="1" dirty="0" smtClean="0">
                <a:solidFill>
                  <a:srgbClr val="333399"/>
                </a:solidFill>
                <a:latin typeface="Arial Narrow" pitchFamily="34" charset="0"/>
              </a:rPr>
              <a:t>Center for Excellence in Disabilities</a:t>
            </a:r>
          </a:p>
          <a:p>
            <a:pPr algn="r" eaLnBrk="1" hangingPunct="1">
              <a:defRPr/>
            </a:pPr>
            <a:r>
              <a:rPr lang="en-US" altLang="en-US" sz="2000" b="1" dirty="0" smtClean="0">
                <a:solidFill>
                  <a:srgbClr val="333399"/>
                </a:solidFill>
                <a:latin typeface="Arial Narrow" pitchFamily="34" charset="0"/>
              </a:rPr>
              <a:t>Positive Behavior Support Project</a:t>
            </a:r>
          </a:p>
        </p:txBody>
      </p:sp>
    </p:spTree>
    <p:extLst>
      <p:ext uri="{BB962C8B-B14F-4D97-AF65-F5344CB8AC3E}">
        <p14:creationId xmlns:p14="http://schemas.microsoft.com/office/powerpoint/2010/main" val="2888361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6939" y="0"/>
            <a:ext cx="6604682" cy="685800"/>
          </a:xfrm>
        </p:spPr>
        <p:txBody>
          <a:bodyPr>
            <a:noAutofit/>
          </a:bodyPr>
          <a:lstStyle/>
          <a:p>
            <a:pPr algn="ctr"/>
            <a:r>
              <a:rPr lang="en-US" sz="4400" dirty="0" smtClean="0">
                <a:latin typeface="Tahoma" panose="020B0604030504040204" pitchFamily="34" charset="0"/>
                <a:ea typeface="Tahoma" panose="020B0604030504040204" pitchFamily="34" charset="0"/>
                <a:cs typeface="Tahoma" panose="020B0604030504040204" pitchFamily="34" charset="0"/>
              </a:rPr>
              <a:t>Reinforcers</a:t>
            </a:r>
            <a:endParaRPr lang="en-US" sz="4400"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130628" y="800100"/>
            <a:ext cx="8022771" cy="5562600"/>
          </a:xfrm>
        </p:spPr>
        <p:txBody>
          <a:bodyPr>
            <a:normAutofit/>
          </a:bodyPr>
          <a:lstStyle/>
          <a:p>
            <a:pPr>
              <a:buClr>
                <a:schemeClr val="tx2">
                  <a:lumMod val="75000"/>
                </a:schemeClr>
              </a:buClr>
            </a:pP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Are consequences that make the behavior more likely to </a:t>
            </a:r>
            <a:r>
              <a:rPr lang="en-US" sz="3200" dirty="0" smtClean="0">
                <a:solidFill>
                  <a:schemeClr val="tx1"/>
                </a:solidFill>
                <a:latin typeface="Tahoma" panose="020B0604030504040204" pitchFamily="34" charset="0"/>
                <a:ea typeface="Tahoma" panose="020B0604030504040204" pitchFamily="34" charset="0"/>
                <a:cs typeface="Tahoma" panose="020B0604030504040204" pitchFamily="34" charset="0"/>
              </a:rPr>
              <a:t>occur</a:t>
            </a:r>
          </a:p>
          <a:p>
            <a:pPr>
              <a:buClr>
                <a:schemeClr val="tx2">
                  <a:lumMod val="75000"/>
                </a:schemeClr>
              </a:buClr>
            </a:pPr>
            <a:r>
              <a:rPr lang="en-US" sz="3200" dirty="0" smtClean="0">
                <a:solidFill>
                  <a:schemeClr val="tx1"/>
                </a:solidFill>
                <a:latin typeface="Tahoma" panose="020B0604030504040204" pitchFamily="34" charset="0"/>
                <a:ea typeface="Tahoma" panose="020B0604030504040204" pitchFamily="34" charset="0"/>
                <a:cs typeface="Tahoma" panose="020B0604030504040204" pitchFamily="34" charset="0"/>
              </a:rPr>
              <a:t>Are more than just a reward</a:t>
            </a:r>
          </a:p>
          <a:p>
            <a:pPr lvl="1">
              <a:buClr>
                <a:schemeClr val="tx2">
                  <a:lumMod val="75000"/>
                </a:schemeClr>
              </a:buClr>
            </a:pP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T</a:t>
            </a:r>
            <a:r>
              <a:rPr lang="en-US"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hey are also a motivator</a:t>
            </a:r>
          </a:p>
          <a:p>
            <a:pPr>
              <a:buClr>
                <a:schemeClr val="tx2">
                  <a:lumMod val="75000"/>
                </a:schemeClr>
              </a:buClr>
            </a:pPr>
            <a:r>
              <a:rPr lang="en-US" sz="3200" dirty="0" smtClean="0">
                <a:solidFill>
                  <a:schemeClr val="tx1"/>
                </a:solidFill>
                <a:latin typeface="Tahoma" panose="020B0604030504040204" pitchFamily="34" charset="0"/>
                <a:ea typeface="Tahoma" panose="020B0604030504040204" pitchFamily="34" charset="0"/>
                <a:cs typeface="Tahoma" panose="020B0604030504040204" pitchFamily="34" charset="0"/>
              </a:rPr>
              <a:t>Need to be constantly re-evaluated to make sure they are effective</a:t>
            </a:r>
          </a:p>
          <a:p>
            <a:pPr lvl="1">
              <a:buClr>
                <a:schemeClr val="tx2">
                  <a:lumMod val="75000"/>
                </a:schemeClr>
              </a:buClr>
            </a:pPr>
            <a:r>
              <a:rPr lang="en-US" sz="2700" dirty="0" smtClean="0">
                <a:solidFill>
                  <a:schemeClr val="tx1"/>
                </a:solidFill>
                <a:latin typeface="Tahoma" panose="020B0604030504040204" pitchFamily="34" charset="0"/>
                <a:ea typeface="Tahoma" panose="020B0604030504040204" pitchFamily="34" charset="0"/>
                <a:cs typeface="Tahoma" panose="020B0604030504040204" pitchFamily="34" charset="0"/>
              </a:rPr>
              <a:t>Can change daily or based on satiation factors</a:t>
            </a:r>
          </a:p>
          <a:p>
            <a:pPr>
              <a:buClr>
                <a:schemeClr val="tx2">
                  <a:lumMod val="75000"/>
                </a:schemeClr>
              </a:buClr>
            </a:pPr>
            <a:r>
              <a:rPr lang="en-US" sz="3200" dirty="0" smtClean="0">
                <a:solidFill>
                  <a:schemeClr val="tx1"/>
                </a:solidFill>
                <a:latin typeface="Tahoma" panose="020B0604030504040204" pitchFamily="34" charset="0"/>
                <a:ea typeface="Tahoma" panose="020B0604030504040204" pitchFamily="34" charset="0"/>
                <a:cs typeface="Tahoma" panose="020B0604030504040204" pitchFamily="34" charset="0"/>
              </a:rPr>
              <a:t>Meet the function and beyond</a:t>
            </a:r>
          </a:p>
          <a:p>
            <a:pPr>
              <a:buClr>
                <a:schemeClr val="tx2">
                  <a:lumMod val="75000"/>
                </a:schemeClr>
              </a:buClr>
            </a:pPr>
            <a:r>
              <a:rPr lang="en-US" sz="3200" dirty="0" smtClean="0">
                <a:solidFill>
                  <a:schemeClr val="tx1"/>
                </a:solidFill>
                <a:latin typeface="Tahoma" panose="020B0604030504040204" pitchFamily="34" charset="0"/>
                <a:ea typeface="Tahoma" panose="020B0604030504040204" pitchFamily="34" charset="0"/>
                <a:cs typeface="Tahoma" panose="020B0604030504040204" pitchFamily="34" charset="0"/>
              </a:rPr>
              <a:t>Utilize current preferences / lifestyle</a:t>
            </a:r>
          </a:p>
        </p:txBody>
      </p:sp>
      <p:pic>
        <p:nvPicPr>
          <p:cNvPr id="2051" name="Picture 3" title="A trophy"/>
          <p:cNvPicPr>
            <a:picLocks noChangeAspect="1" noChangeArrowheads="1" noCrop="1"/>
          </p:cNvPicPr>
          <p:nvPr/>
        </p:nvPicPr>
        <p:blipFill>
          <a:blip r:embed="rId4" cstate="print"/>
          <a:srcRect/>
          <a:stretch>
            <a:fillRect/>
          </a:stretch>
        </p:blipFill>
        <p:spPr bwMode="auto">
          <a:xfrm>
            <a:off x="8191499" y="45720"/>
            <a:ext cx="914400" cy="1280160"/>
          </a:xfrm>
          <a:prstGeom prst="rect">
            <a:avLst/>
          </a:prstGeom>
          <a:noFill/>
        </p:spPr>
      </p:pic>
      <p:sp>
        <p:nvSpPr>
          <p:cNvPr id="8" name="Date Placeholder 3"/>
          <p:cNvSpPr txBox="1">
            <a:spLocks/>
          </p:cNvSpPr>
          <p:nvPr/>
        </p:nvSpPr>
        <p:spPr bwMode="auto">
          <a:xfrm>
            <a:off x="5257800" y="60261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eaLnBrk="1" hangingPunct="1">
              <a:defRPr/>
            </a:pPr>
            <a:r>
              <a:rPr lang="en-US" altLang="en-US" sz="2000" b="1" dirty="0" smtClean="0">
                <a:solidFill>
                  <a:srgbClr val="333399"/>
                </a:solidFill>
                <a:latin typeface="Arial Narrow" pitchFamily="34" charset="0"/>
              </a:rPr>
              <a:t>Center for Excellence in Disabilities</a:t>
            </a:r>
          </a:p>
          <a:p>
            <a:pPr algn="r" eaLnBrk="1" hangingPunct="1">
              <a:defRPr/>
            </a:pPr>
            <a:r>
              <a:rPr lang="en-US" altLang="en-US" sz="2000" b="1" dirty="0" smtClean="0">
                <a:solidFill>
                  <a:srgbClr val="333399"/>
                </a:solidFill>
                <a:latin typeface="Arial Narrow" pitchFamily="34" charset="0"/>
              </a:rPr>
              <a:t>Positive Behavior Support Project</a:t>
            </a:r>
          </a:p>
        </p:txBody>
      </p:sp>
    </p:spTree>
    <p:extLst>
      <p:ext uri="{BB962C8B-B14F-4D97-AF65-F5344CB8AC3E}">
        <p14:creationId xmlns:p14="http://schemas.microsoft.com/office/powerpoint/2010/main" val="35308661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2253" y="0"/>
            <a:ext cx="6216076" cy="838200"/>
          </a:xfrm>
        </p:spPr>
        <p:txBody>
          <a:bodyPr>
            <a:normAutofit/>
          </a:bodyPr>
          <a:lstStyle/>
          <a:p>
            <a:pPr algn="ctr"/>
            <a:r>
              <a:rPr lang="en-US" sz="4400" dirty="0" smtClean="0">
                <a:latin typeface="Tahoma" panose="020B0604030504040204" pitchFamily="34" charset="0"/>
                <a:ea typeface="Tahoma" panose="020B0604030504040204" pitchFamily="34" charset="0"/>
                <a:cs typeface="Tahoma" panose="020B0604030504040204" pitchFamily="34" charset="0"/>
              </a:rPr>
              <a:t>Token Economies</a:t>
            </a:r>
            <a:endParaRPr lang="en-US" sz="4400"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265509" y="892857"/>
            <a:ext cx="6456761" cy="5334386"/>
          </a:xfrm>
        </p:spPr>
        <p:txBody>
          <a:bodyPr>
            <a:noAutofit/>
          </a:bodyPr>
          <a:lstStyle/>
          <a:p>
            <a:pPr>
              <a:buClr>
                <a:schemeClr val="tx2">
                  <a:lumMod val="75000"/>
                </a:schemeClr>
              </a:buClr>
            </a:pPr>
            <a:r>
              <a:rPr lang="en-US" sz="3200" dirty="0" smtClean="0">
                <a:solidFill>
                  <a:schemeClr val="tx1"/>
                </a:solidFill>
                <a:latin typeface="Tahoma" panose="020B0604030504040204" pitchFamily="34" charset="0"/>
                <a:ea typeface="Tahoma" panose="020B0604030504040204" pitchFamily="34" charset="0"/>
                <a:cs typeface="Tahoma" panose="020B0604030504040204" pitchFamily="34" charset="0"/>
              </a:rPr>
              <a:t>Give tokens as written transparently</a:t>
            </a:r>
          </a:p>
          <a:p>
            <a:pPr>
              <a:buClr>
                <a:schemeClr val="tx2">
                  <a:lumMod val="75000"/>
                </a:schemeClr>
              </a:buClr>
            </a:pPr>
            <a:r>
              <a:rPr lang="en-US" sz="3200" dirty="0" smtClean="0">
                <a:solidFill>
                  <a:schemeClr val="tx1"/>
                </a:solidFill>
                <a:latin typeface="Tahoma" panose="020B0604030504040204" pitchFamily="34" charset="0"/>
                <a:ea typeface="Tahoma" panose="020B0604030504040204" pitchFamily="34" charset="0"/>
                <a:cs typeface="Tahoma" panose="020B0604030504040204" pitchFamily="34" charset="0"/>
              </a:rPr>
              <a:t>Never take away earned tokens</a:t>
            </a:r>
          </a:p>
          <a:p>
            <a:pPr lvl="1">
              <a:buClr>
                <a:schemeClr val="tx2">
                  <a:lumMod val="75000"/>
                </a:schemeClr>
              </a:buClr>
            </a:pPr>
            <a:r>
              <a:rPr lang="en-US"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Will create anger and loss of momentum</a:t>
            </a:r>
          </a:p>
          <a:p>
            <a:pPr>
              <a:buClr>
                <a:schemeClr val="tx2">
                  <a:lumMod val="75000"/>
                </a:schemeClr>
              </a:buClr>
            </a:pP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Offer a token mall or shop </a:t>
            </a:r>
          </a:p>
          <a:p>
            <a:pPr>
              <a:buClr>
                <a:schemeClr val="tx2">
                  <a:lumMod val="75000"/>
                </a:schemeClr>
              </a:buClr>
            </a:pPr>
            <a:r>
              <a:rPr lang="en-US" sz="3200" dirty="0" smtClean="0">
                <a:solidFill>
                  <a:schemeClr val="tx1"/>
                </a:solidFill>
                <a:latin typeface="Tahoma" panose="020B0604030504040204" pitchFamily="34" charset="0"/>
                <a:ea typeface="Tahoma" panose="020B0604030504040204" pitchFamily="34" charset="0"/>
                <a:cs typeface="Tahoma" panose="020B0604030504040204" pitchFamily="34" charset="0"/>
              </a:rPr>
              <a:t>Show progress toward goal to achieve greater success</a:t>
            </a:r>
          </a:p>
          <a:p>
            <a:pPr lvl="1">
              <a:buClr>
                <a:schemeClr val="tx2">
                  <a:lumMod val="75000"/>
                </a:schemeClr>
              </a:buClr>
            </a:pPr>
            <a:r>
              <a:rPr lang="en-US"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Is also an ongoing positive reinforcer</a:t>
            </a:r>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title="Reward points = money off"/>
          <p:cNvPicPr>
            <a:picLocks noChangeAspect="1"/>
          </p:cNvPicPr>
          <p:nvPr/>
        </p:nvPicPr>
        <p:blipFill>
          <a:blip r:embed="rId4"/>
          <a:stretch>
            <a:fillRect/>
          </a:stretch>
        </p:blipFill>
        <p:spPr>
          <a:xfrm>
            <a:off x="6337043" y="4114800"/>
            <a:ext cx="2806957" cy="1884021"/>
          </a:xfrm>
          <a:prstGeom prst="rect">
            <a:avLst/>
          </a:prstGeom>
        </p:spPr>
      </p:pic>
      <p:sp>
        <p:nvSpPr>
          <p:cNvPr id="8" name="Date Placeholder 3"/>
          <p:cNvSpPr txBox="1">
            <a:spLocks/>
          </p:cNvSpPr>
          <p:nvPr/>
        </p:nvSpPr>
        <p:spPr bwMode="auto">
          <a:xfrm>
            <a:off x="5257800" y="60261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eaLnBrk="1" hangingPunct="1">
              <a:defRPr/>
            </a:pPr>
            <a:r>
              <a:rPr lang="en-US" altLang="en-US" sz="2000" b="1" dirty="0" smtClean="0">
                <a:solidFill>
                  <a:srgbClr val="333399"/>
                </a:solidFill>
                <a:latin typeface="Arial Narrow" pitchFamily="34" charset="0"/>
              </a:rPr>
              <a:t>Center for Excellence in Disabilities</a:t>
            </a:r>
          </a:p>
          <a:p>
            <a:pPr algn="r" eaLnBrk="1" hangingPunct="1">
              <a:defRPr/>
            </a:pPr>
            <a:r>
              <a:rPr lang="en-US" altLang="en-US" sz="2000" b="1" dirty="0" smtClean="0">
                <a:solidFill>
                  <a:srgbClr val="333399"/>
                </a:solidFill>
                <a:latin typeface="Arial Narrow" pitchFamily="34" charset="0"/>
              </a:rPr>
              <a:t>Positive Behavior Support Project</a:t>
            </a:r>
          </a:p>
        </p:txBody>
      </p:sp>
      <p:pic>
        <p:nvPicPr>
          <p:cNvPr id="5" name="Picture 4" title="Rewards program"/>
          <p:cNvPicPr>
            <a:picLocks noChangeAspect="1"/>
          </p:cNvPicPr>
          <p:nvPr/>
        </p:nvPicPr>
        <p:blipFill>
          <a:blip r:embed="rId5"/>
          <a:stretch>
            <a:fillRect/>
          </a:stretch>
        </p:blipFill>
        <p:spPr>
          <a:xfrm>
            <a:off x="6553200" y="17585"/>
            <a:ext cx="2326482" cy="2089236"/>
          </a:xfrm>
          <a:prstGeom prst="rect">
            <a:avLst/>
          </a:prstGeom>
        </p:spPr>
      </p:pic>
    </p:spTree>
    <p:extLst>
      <p:ext uri="{BB962C8B-B14F-4D97-AF65-F5344CB8AC3E}">
        <p14:creationId xmlns:p14="http://schemas.microsoft.com/office/powerpoint/2010/main" val="8409422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llows for points for 7 specific exercise activities, water and caloric intake daily. Can add up the points for the day at the bottom." title="Anastasia's Exercise chart"/>
          <p:cNvPicPr>
            <a:picLocks noGrp="1" noChangeAspect="1"/>
          </p:cNvPicPr>
          <p:nvPr>
            <p:ph idx="1"/>
          </p:nvPr>
        </p:nvPicPr>
        <p:blipFill rotWithShape="1">
          <a:blip r:embed="rId2"/>
          <a:srcRect l="12763" t="14912" r="14748" b="12184"/>
          <a:stretch/>
        </p:blipFill>
        <p:spPr>
          <a:xfrm>
            <a:off x="-124692" y="646331"/>
            <a:ext cx="9268692" cy="6211669"/>
          </a:xfrm>
          <a:prstGeom prst="rect">
            <a:avLst/>
          </a:prstGeom>
        </p:spPr>
      </p:pic>
      <p:sp>
        <p:nvSpPr>
          <p:cNvPr id="9" name="TextBox 8"/>
          <p:cNvSpPr txBox="1"/>
          <p:nvPr/>
        </p:nvSpPr>
        <p:spPr>
          <a:xfrm>
            <a:off x="0" y="0"/>
            <a:ext cx="8686800" cy="646331"/>
          </a:xfrm>
          <a:prstGeom prst="rect">
            <a:avLst/>
          </a:prstGeom>
          <a:noFill/>
        </p:spPr>
        <p:txBody>
          <a:bodyPr wrap="square" rtlCol="0">
            <a:spAutoFit/>
          </a:bodyPr>
          <a:lstStyle/>
          <a:p>
            <a:pPr algn="ctr"/>
            <a:r>
              <a:rPr lang="en-US" sz="3600" dirty="0" smtClean="0"/>
              <a:t>Self Token Economy Chart</a:t>
            </a:r>
            <a:endParaRPr lang="en-US" sz="3600" dirty="0"/>
          </a:p>
        </p:txBody>
      </p:sp>
    </p:spTree>
    <p:extLst>
      <p:ext uri="{BB962C8B-B14F-4D97-AF65-F5344CB8AC3E}">
        <p14:creationId xmlns:p14="http://schemas.microsoft.com/office/powerpoint/2010/main" val="25026813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dirty="0" smtClean="0"/>
              <a:t>Building </a:t>
            </a:r>
            <a:r>
              <a:rPr lang="en-US" dirty="0"/>
              <a:t>community involvement and inclusion</a:t>
            </a:r>
          </a:p>
        </p:txBody>
      </p:sp>
      <p:sp>
        <p:nvSpPr>
          <p:cNvPr id="3" name="Content Placeholder 2"/>
          <p:cNvSpPr>
            <a:spLocks noGrp="1"/>
          </p:cNvSpPr>
          <p:nvPr>
            <p:ph sz="quarter" idx="1"/>
          </p:nvPr>
        </p:nvSpPr>
        <p:spPr/>
        <p:txBody>
          <a:bodyPr>
            <a:normAutofit lnSpcReduction="10000"/>
          </a:bodyPr>
          <a:lstStyle/>
          <a:p>
            <a:r>
              <a:rPr lang="en-US" dirty="0" smtClean="0"/>
              <a:t>Use the person’s preferences and help them feel comfortable in a new situation.</a:t>
            </a:r>
          </a:p>
          <a:p>
            <a:pPr lvl="1"/>
            <a:r>
              <a:rPr lang="en-US" dirty="0" smtClean="0"/>
              <a:t>Most people like to try new things w a friend for support</a:t>
            </a:r>
            <a:r>
              <a:rPr lang="en-US" dirty="0"/>
              <a:t>  </a:t>
            </a:r>
            <a:endParaRPr lang="en-US" dirty="0" smtClean="0"/>
          </a:p>
          <a:p>
            <a:r>
              <a:rPr lang="en-US" dirty="0" smtClean="0"/>
              <a:t>Creating opportunities – Look in the paper, on-line for a list of activities in the area – ask the person what interests them.</a:t>
            </a:r>
            <a:endParaRPr lang="en-US" dirty="0"/>
          </a:p>
          <a:p>
            <a:r>
              <a:rPr lang="en-US" dirty="0" smtClean="0"/>
              <a:t>Job and volunteer opportunities</a:t>
            </a:r>
          </a:p>
          <a:p>
            <a:r>
              <a:rPr lang="en-US" dirty="0"/>
              <a:t>G</a:t>
            </a:r>
            <a:r>
              <a:rPr lang="en-US" dirty="0" smtClean="0"/>
              <a:t>eneralized </a:t>
            </a:r>
            <a:r>
              <a:rPr lang="en-US" dirty="0"/>
              <a:t>social support </a:t>
            </a:r>
            <a:r>
              <a:rPr lang="en-US" dirty="0" smtClean="0"/>
              <a:t>systems</a:t>
            </a:r>
            <a:endParaRPr lang="en-US" dirty="0"/>
          </a:p>
          <a:p>
            <a:pPr lvl="1"/>
            <a:r>
              <a:rPr lang="en-US" dirty="0" smtClean="0"/>
              <a:t>Bowling league</a:t>
            </a:r>
          </a:p>
          <a:p>
            <a:pPr lvl="1"/>
            <a:r>
              <a:rPr lang="en-US" dirty="0" smtClean="0"/>
              <a:t>Adult classes</a:t>
            </a:r>
          </a:p>
          <a:p>
            <a:pPr lvl="1"/>
            <a:r>
              <a:rPr lang="en-US" dirty="0" smtClean="0"/>
              <a:t>Paint and Wine/Deserts</a:t>
            </a:r>
            <a:endParaRPr lang="en-US" dirty="0"/>
          </a:p>
          <a:p>
            <a:endParaRPr lang="en-US" dirty="0"/>
          </a:p>
        </p:txBody>
      </p:sp>
    </p:spTree>
    <p:extLst>
      <p:ext uri="{BB962C8B-B14F-4D97-AF65-F5344CB8AC3E}">
        <p14:creationId xmlns:p14="http://schemas.microsoft.com/office/powerpoint/2010/main" val="17098953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pic>
        <p:nvPicPr>
          <p:cNvPr id="4" name="Picture 3" title="Put yourself in their shoes"/>
          <p:cNvPicPr>
            <a:picLocks noChangeAspect="1"/>
          </p:cNvPicPr>
          <p:nvPr/>
        </p:nvPicPr>
        <p:blipFill>
          <a:blip r:embed="rId4"/>
          <a:stretch>
            <a:fillRect/>
          </a:stretch>
        </p:blipFill>
        <p:spPr>
          <a:xfrm>
            <a:off x="1905000" y="4114799"/>
            <a:ext cx="5867400" cy="1882321"/>
          </a:xfrm>
          <a:prstGeom prst="rect">
            <a:avLst/>
          </a:prstGeom>
        </p:spPr>
      </p:pic>
      <p:sp>
        <p:nvSpPr>
          <p:cNvPr id="2" name="Title 1"/>
          <p:cNvSpPr>
            <a:spLocks noGrp="1"/>
          </p:cNvSpPr>
          <p:nvPr>
            <p:ph type="title"/>
          </p:nvPr>
        </p:nvSpPr>
        <p:spPr>
          <a:xfrm>
            <a:off x="408214" y="34586"/>
            <a:ext cx="8229600" cy="679789"/>
          </a:xfrm>
        </p:spPr>
        <p:txBody>
          <a:bodyPr/>
          <a:lstStyle/>
          <a:p>
            <a:pPr algn="ctr"/>
            <a:r>
              <a:rPr lang="en-US" sz="4000"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RESPECT-</a:t>
            </a:r>
            <a:r>
              <a:rPr lang="en-US" sz="4000" dirty="0" err="1"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ing</a:t>
            </a:r>
            <a:r>
              <a:rPr lang="en-US" sz="4000"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Rights</a:t>
            </a:r>
            <a:endParaRPr lang="en-US" sz="40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25400" y="743405"/>
            <a:ext cx="9118600" cy="3676195"/>
          </a:xfrm>
        </p:spPr>
        <p:txBody>
          <a:bodyPr>
            <a:normAutofit/>
          </a:bodyPr>
          <a:lstStyle/>
          <a:p>
            <a:pPr>
              <a:spcAft>
                <a:spcPts val="600"/>
              </a:spcAft>
              <a:buClr>
                <a:schemeClr val="tx2">
                  <a:lumMod val="75000"/>
                </a:schemeClr>
              </a:buClr>
            </a:pPr>
            <a:r>
              <a:rPr lang="en-US"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People with a disability have the same rights as people without a disability. </a:t>
            </a:r>
          </a:p>
          <a:p>
            <a:pPr lvl="1">
              <a:spcAft>
                <a:spcPts val="600"/>
              </a:spcAft>
              <a:buClr>
                <a:schemeClr val="tx2">
                  <a:lumMod val="75000"/>
                </a:schemeClr>
              </a:buClr>
            </a:pP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They have the same rights as any other American citizen.</a:t>
            </a:r>
          </a:p>
          <a:p>
            <a:pPr lvl="1">
              <a:spcAft>
                <a:spcPts val="600"/>
              </a:spcAft>
              <a:buClr>
                <a:schemeClr val="tx2">
                  <a:lumMod val="75000"/>
                </a:schemeClr>
              </a:buClr>
            </a:pP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Having a guardian does not mean they can take away certain rights.</a:t>
            </a:r>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spcAft>
                <a:spcPts val="600"/>
              </a:spcAft>
              <a:buClr>
                <a:schemeClr val="tx2">
                  <a:lumMod val="75000"/>
                </a:schemeClr>
              </a:buClr>
            </a:pPr>
            <a:r>
              <a:rPr lang="en-US"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Remember to put yourself in your client’s shoes to see if you would want someone telling you what to do.</a:t>
            </a:r>
          </a:p>
        </p:txBody>
      </p:sp>
      <p:sp>
        <p:nvSpPr>
          <p:cNvPr id="6" name="Date Placeholder 3"/>
          <p:cNvSpPr txBox="1">
            <a:spLocks/>
          </p:cNvSpPr>
          <p:nvPr/>
        </p:nvSpPr>
        <p:spPr bwMode="auto">
          <a:xfrm>
            <a:off x="5257800" y="60261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eaLnBrk="1" hangingPunct="1">
              <a:defRPr/>
            </a:pPr>
            <a:r>
              <a:rPr lang="en-US" altLang="en-US" sz="2000" b="1" dirty="0" smtClean="0">
                <a:solidFill>
                  <a:srgbClr val="333399"/>
                </a:solidFill>
                <a:latin typeface="Arial Narrow" pitchFamily="34" charset="0"/>
              </a:rPr>
              <a:t>Center for Excellence in Disabilities</a:t>
            </a:r>
          </a:p>
          <a:p>
            <a:pPr algn="r" eaLnBrk="1" hangingPunct="1">
              <a:defRPr/>
            </a:pPr>
            <a:r>
              <a:rPr lang="en-US" altLang="en-US" sz="2000" b="1" dirty="0" smtClean="0">
                <a:solidFill>
                  <a:srgbClr val="333399"/>
                </a:solidFill>
                <a:latin typeface="Arial Narrow" pitchFamily="34" charset="0"/>
              </a:rPr>
              <a:t>Positive Behavior Support Project</a:t>
            </a:r>
          </a:p>
        </p:txBody>
      </p:sp>
    </p:spTree>
    <p:extLst>
      <p:ext uri="{BB962C8B-B14F-4D97-AF65-F5344CB8AC3E}">
        <p14:creationId xmlns:p14="http://schemas.microsoft.com/office/powerpoint/2010/main" val="27347418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Box 10"/>
          <p:cNvSpPr txBox="1">
            <a:spLocks noChangeArrowheads="1"/>
          </p:cNvSpPr>
          <p:nvPr/>
        </p:nvSpPr>
        <p:spPr bwMode="auto">
          <a:xfrm>
            <a:off x="76200" y="1066801"/>
            <a:ext cx="4038600"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00467A"/>
                </a:solidFill>
                <a:effectLst/>
                <a:uLnTx/>
                <a:uFillTx/>
                <a:latin typeface="Arial" panose="020B0604020202020204" pitchFamily="34" charset="0"/>
                <a:ea typeface="+mn-ea"/>
                <a:cs typeface="Arial" panose="020B0604020202020204" pitchFamily="34" charset="0"/>
              </a:rPr>
              <a:t>Part of a National Network</a:t>
            </a:r>
          </a:p>
        </p:txBody>
      </p:sp>
      <p:pic>
        <p:nvPicPr>
          <p:cNvPr id="32770" name="Picture 2" descr="Association of University Centers on Disabilities&#10;Research, Education, Service" title="AUCD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959" y="3124200"/>
            <a:ext cx="3649983" cy="1302708"/>
          </a:xfrm>
          <a:prstGeom prst="rect">
            <a:avLst/>
          </a:prstGeom>
          <a:noFill/>
          <a:extLst>
            <a:ext uri="{909E8E84-426E-40dd-AFC4-6F175D3DCCD1}">
              <a14:hiddenFill xmlns="" xmlns:a14="http://schemas.microsoft.com/office/drawing/2010/main">
                <a:solidFill>
                  <a:srgbClr val="FFFFFF"/>
                </a:solidFill>
              </a14:hiddenFill>
            </a:ext>
          </a:extLst>
        </p:spPr>
      </p:pic>
      <p:pic>
        <p:nvPicPr>
          <p:cNvPr id="32772" name="Picture 4" descr="Map of the US with indicators of locations for each program" title="UCEDDs, LENDSs, and DDRCs map"/>
          <p:cNvPicPr>
            <a:picLocks noChangeAspect="1" noChangeArrowheads="1"/>
          </p:cNvPicPr>
          <p:nvPr/>
        </p:nvPicPr>
        <p:blipFill rotWithShape="1">
          <a:blip r:embed="rId4">
            <a:extLst>
              <a:ext uri="{28A0092B-C50C-407E-A947-70E740481C1C}">
                <a14:useLocalDpi xmlns:a14="http://schemas.microsoft.com/office/drawing/2010/main" val="0"/>
              </a:ext>
            </a:extLst>
          </a:blip>
          <a:srcRect l="5881" t="5844" r="10797" b="12328"/>
          <a:stretch/>
        </p:blipFill>
        <p:spPr bwMode="auto">
          <a:xfrm>
            <a:off x="4283530" y="1066800"/>
            <a:ext cx="4860471" cy="396240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ooter Placeholder 3"/>
          <p:cNvSpPr txBox="1">
            <a:spLocks/>
          </p:cNvSpPr>
          <p:nvPr/>
        </p:nvSpPr>
        <p:spPr>
          <a:xfrm>
            <a:off x="4956175" y="6169025"/>
            <a:ext cx="4187825" cy="63817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Georgia" panose="02040502050405020303" pitchFamily="18" charset="0"/>
                <a:ea typeface="+mn-ea"/>
                <a:cs typeface="+mn-cs"/>
              </a:defRPr>
            </a:lvl1pPr>
            <a:lvl2pPr marL="457200" algn="l" rtl="0" eaLnBrk="0" fontAlgn="base" hangingPunct="0">
              <a:spcBef>
                <a:spcPct val="0"/>
              </a:spcBef>
              <a:spcAft>
                <a:spcPct val="0"/>
              </a:spcAft>
              <a:defRPr kern="1200">
                <a:solidFill>
                  <a:schemeClr val="tx1"/>
                </a:solidFill>
                <a:latin typeface="Georgia" panose="02040502050405020303" pitchFamily="18" charset="0"/>
                <a:ea typeface="+mn-ea"/>
                <a:cs typeface="+mn-cs"/>
              </a:defRPr>
            </a:lvl2pPr>
            <a:lvl3pPr marL="914400" algn="l" rtl="0" eaLnBrk="0" fontAlgn="base" hangingPunct="0">
              <a:spcBef>
                <a:spcPct val="0"/>
              </a:spcBef>
              <a:spcAft>
                <a:spcPct val="0"/>
              </a:spcAft>
              <a:defRPr kern="1200">
                <a:solidFill>
                  <a:schemeClr val="tx1"/>
                </a:solidFill>
                <a:latin typeface="Georgia" panose="02040502050405020303" pitchFamily="18" charset="0"/>
                <a:ea typeface="+mn-ea"/>
                <a:cs typeface="+mn-cs"/>
              </a:defRPr>
            </a:lvl3pPr>
            <a:lvl4pPr marL="1371600" algn="l" rtl="0" eaLnBrk="0" fontAlgn="base" hangingPunct="0">
              <a:spcBef>
                <a:spcPct val="0"/>
              </a:spcBef>
              <a:spcAft>
                <a:spcPct val="0"/>
              </a:spcAft>
              <a:defRPr kern="1200">
                <a:solidFill>
                  <a:schemeClr val="tx1"/>
                </a:solidFill>
                <a:latin typeface="Georgia" panose="02040502050405020303" pitchFamily="18" charset="0"/>
                <a:ea typeface="+mn-ea"/>
                <a:cs typeface="+mn-cs"/>
              </a:defRPr>
            </a:lvl4pPr>
            <a:lvl5pPr marL="1828800" algn="l" rtl="0" eaLnBrk="0" fontAlgn="base" hangingPunct="0">
              <a:spcBef>
                <a:spcPct val="0"/>
              </a:spcBef>
              <a:spcAft>
                <a:spcPct val="0"/>
              </a:spcAft>
              <a:defRPr kern="1200">
                <a:solidFill>
                  <a:schemeClr val="tx1"/>
                </a:solidFill>
                <a:latin typeface="Georgia" panose="02040502050405020303" pitchFamily="18" charset="0"/>
                <a:ea typeface="+mn-ea"/>
                <a:cs typeface="+mn-cs"/>
              </a:defRPr>
            </a:lvl5pPr>
            <a:lvl6pPr marL="2286000" algn="l" defTabSz="914400" rtl="0" eaLnBrk="1" latinLnBrk="0" hangingPunct="1">
              <a:defRPr kern="1200">
                <a:solidFill>
                  <a:schemeClr val="tx1"/>
                </a:solidFill>
                <a:latin typeface="Georgia" panose="02040502050405020303" pitchFamily="18" charset="0"/>
                <a:ea typeface="+mn-ea"/>
                <a:cs typeface="+mn-cs"/>
              </a:defRPr>
            </a:lvl6pPr>
            <a:lvl7pPr marL="2743200" algn="l" defTabSz="914400" rtl="0" eaLnBrk="1" latinLnBrk="0" hangingPunct="1">
              <a:defRPr kern="1200">
                <a:solidFill>
                  <a:schemeClr val="tx1"/>
                </a:solidFill>
                <a:latin typeface="Georgia" panose="02040502050405020303" pitchFamily="18" charset="0"/>
                <a:ea typeface="+mn-ea"/>
                <a:cs typeface="+mn-cs"/>
              </a:defRPr>
            </a:lvl7pPr>
            <a:lvl8pPr marL="3200400" algn="l" defTabSz="914400" rtl="0" eaLnBrk="1" latinLnBrk="0" hangingPunct="1">
              <a:defRPr kern="1200">
                <a:solidFill>
                  <a:schemeClr val="tx1"/>
                </a:solidFill>
                <a:latin typeface="Georgia" panose="02040502050405020303" pitchFamily="18" charset="0"/>
                <a:ea typeface="+mn-ea"/>
                <a:cs typeface="+mn-cs"/>
              </a:defRPr>
            </a:lvl8pPr>
            <a:lvl9pPr marL="3657600" algn="l" defTabSz="914400" rtl="0" eaLnBrk="1" latinLnBrk="0" hangingPunct="1">
              <a:defRPr kern="1200">
                <a:solidFill>
                  <a:schemeClr val="tx1"/>
                </a:solidFill>
                <a:latin typeface="Georgia" panose="02040502050405020303" pitchFamily="18"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5B9BD5">
                    <a:lumMod val="50000"/>
                  </a:srgbClr>
                </a:solidFill>
                <a:effectLst/>
                <a:uLnTx/>
                <a:uFillTx/>
                <a:latin typeface="Arial Narrow" pitchFamily="34" charset="0"/>
                <a:ea typeface="+mn-ea"/>
                <a:cs typeface="+mn-cs"/>
              </a:rPr>
              <a:t>Center for Excellence in Disabilities</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5B9BD5">
                    <a:lumMod val="50000"/>
                  </a:srgbClr>
                </a:solidFill>
                <a:effectLst/>
                <a:uLnTx/>
                <a:uFillTx/>
                <a:latin typeface="Arial Narrow" pitchFamily="34" charset="0"/>
                <a:ea typeface="+mn-ea"/>
                <a:cs typeface="+mn-cs"/>
              </a:rPr>
              <a:t>Positive Behavior Support</a:t>
            </a:r>
          </a:p>
        </p:txBody>
      </p:sp>
    </p:spTree>
    <p:extLst>
      <p:ext uri="{BB962C8B-B14F-4D97-AF65-F5344CB8AC3E}">
        <p14:creationId xmlns:p14="http://schemas.microsoft.com/office/powerpoint/2010/main" val="7762545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7436041" y="3429000"/>
            <a:ext cx="1692144" cy="1809750"/>
          </a:xfrm>
          <a:prstGeom prst="rect">
            <a:avLst/>
          </a:prstGeom>
        </p:spPr>
      </p:pic>
      <p:pic>
        <p:nvPicPr>
          <p:cNvPr id="7" name="Picture 6" descr="stick figure asking a horse to dring and the drawn horse looks at a bucket of water and says nope" title="You can lead a horse to water"/>
          <p:cNvPicPr>
            <a:picLocks noChangeAspect="1"/>
          </p:cNvPicPr>
          <p:nvPr/>
        </p:nvPicPr>
        <p:blipFill>
          <a:blip r:embed="rId5"/>
          <a:stretch>
            <a:fillRect/>
          </a:stretch>
        </p:blipFill>
        <p:spPr>
          <a:xfrm>
            <a:off x="6720824" y="-23355"/>
            <a:ext cx="2560352" cy="1562248"/>
          </a:xfrm>
          <a:prstGeom prst="rect">
            <a:avLst/>
          </a:prstGeom>
        </p:spPr>
      </p:pic>
      <p:sp>
        <p:nvSpPr>
          <p:cNvPr id="2" name="Title 1"/>
          <p:cNvSpPr>
            <a:spLocks noGrp="1"/>
          </p:cNvSpPr>
          <p:nvPr>
            <p:ph type="title"/>
          </p:nvPr>
        </p:nvSpPr>
        <p:spPr>
          <a:xfrm>
            <a:off x="2866495" y="0"/>
            <a:ext cx="4191000" cy="653662"/>
          </a:xfrm>
        </p:spPr>
        <p:txBody>
          <a:bodyPr/>
          <a:lstStyle/>
          <a:p>
            <a:r>
              <a:rPr lang="en-US" sz="4000"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Increasing Choice</a:t>
            </a:r>
            <a:endParaRPr lang="en-US" sz="40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170390" y="1576905"/>
            <a:ext cx="7830610" cy="5164981"/>
          </a:xfrm>
        </p:spPr>
        <p:txBody>
          <a:bodyPr/>
          <a:lstStyle/>
          <a:p>
            <a:pPr>
              <a:buClr>
                <a:schemeClr val="tx2">
                  <a:lumMod val="75000"/>
                </a:schemeClr>
              </a:buClr>
            </a:pPr>
            <a:r>
              <a:rPr lang="en-US"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Respect </a:t>
            </a: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c</a:t>
            </a:r>
            <a:r>
              <a:rPr lang="en-US"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hoice – We need to give a person as much control over their own lives as possible.</a:t>
            </a:r>
          </a:p>
          <a:p>
            <a:pPr>
              <a:buClr>
                <a:schemeClr val="tx2">
                  <a:lumMod val="75000"/>
                </a:schemeClr>
              </a:buClr>
            </a:pPr>
            <a:endParaRPr lang="en-US" sz="28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a:buClr>
                <a:schemeClr val="tx2">
                  <a:lumMod val="75000"/>
                </a:schemeClr>
              </a:buClr>
            </a:pPr>
            <a:r>
              <a:rPr lang="en-US"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Increase opportunities for choice – Always ask the person what they want</a:t>
            </a:r>
          </a:p>
          <a:p>
            <a:pPr>
              <a:buClr>
                <a:schemeClr val="tx2">
                  <a:lumMod val="75000"/>
                </a:schemeClr>
              </a:buClr>
            </a:pPr>
            <a:endParaRPr lang="en-US" sz="28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a:buClr>
                <a:schemeClr val="tx2">
                  <a:lumMod val="75000"/>
                </a:schemeClr>
              </a:buClr>
            </a:pPr>
            <a:r>
              <a:rPr lang="en-US"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Help with decision-making - Help the person weigh out the pros and cons of their options</a:t>
            </a:r>
          </a:p>
        </p:txBody>
      </p:sp>
      <p:pic>
        <p:nvPicPr>
          <p:cNvPr id="5" name="Picture 4" title="road sign choice"/>
          <p:cNvPicPr>
            <a:picLocks noChangeAspect="1"/>
          </p:cNvPicPr>
          <p:nvPr/>
        </p:nvPicPr>
        <p:blipFill>
          <a:blip r:embed="rId6"/>
          <a:stretch>
            <a:fillRect/>
          </a:stretch>
        </p:blipFill>
        <p:spPr>
          <a:xfrm>
            <a:off x="51678" y="0"/>
            <a:ext cx="2852917" cy="1538893"/>
          </a:xfrm>
          <a:prstGeom prst="rect">
            <a:avLst/>
          </a:prstGeom>
        </p:spPr>
      </p:pic>
      <p:sp>
        <p:nvSpPr>
          <p:cNvPr id="8" name="Date Placeholder 3"/>
          <p:cNvSpPr txBox="1">
            <a:spLocks/>
          </p:cNvSpPr>
          <p:nvPr/>
        </p:nvSpPr>
        <p:spPr bwMode="auto">
          <a:xfrm>
            <a:off x="5257800" y="60261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eaLnBrk="1" hangingPunct="1">
              <a:defRPr/>
            </a:pPr>
            <a:r>
              <a:rPr lang="en-US" altLang="en-US" sz="2000" b="1" dirty="0" smtClean="0">
                <a:solidFill>
                  <a:srgbClr val="333399"/>
                </a:solidFill>
                <a:latin typeface="Arial Narrow" pitchFamily="34" charset="0"/>
              </a:rPr>
              <a:t>Center for Excellence in Disabilities</a:t>
            </a:r>
          </a:p>
          <a:p>
            <a:pPr algn="r" eaLnBrk="1" hangingPunct="1">
              <a:defRPr/>
            </a:pPr>
            <a:r>
              <a:rPr lang="en-US" altLang="en-US" sz="2000" b="1" dirty="0" smtClean="0">
                <a:solidFill>
                  <a:srgbClr val="333399"/>
                </a:solidFill>
                <a:latin typeface="Arial Narrow" pitchFamily="34" charset="0"/>
              </a:rPr>
              <a:t>Positive Behavior Support Project</a:t>
            </a:r>
          </a:p>
        </p:txBody>
      </p:sp>
    </p:spTree>
    <p:extLst>
      <p:ext uri="{BB962C8B-B14F-4D97-AF65-F5344CB8AC3E}">
        <p14:creationId xmlns:p14="http://schemas.microsoft.com/office/powerpoint/2010/main" val="22416662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descr="Situation; Options; Pros and Cons; Solution" title="SODAS Chart"/>
          <p:cNvGraphicFramePr>
            <a:graphicFrameLocks noGrp="1"/>
          </p:cNvGraphicFramePr>
          <p:nvPr>
            <p:ph sz="quarter" idx="10"/>
            <p:extLst>
              <p:ext uri="{D42A27DB-BD31-4B8C-83A1-F6EECF244321}">
                <p14:modId xmlns:p14="http://schemas.microsoft.com/office/powerpoint/2010/main" val="2090037667"/>
              </p:ext>
            </p:extLst>
          </p:nvPr>
        </p:nvGraphicFramePr>
        <p:xfrm>
          <a:off x="914400" y="584775"/>
          <a:ext cx="7543800" cy="5435025"/>
        </p:xfrm>
        <a:graphic>
          <a:graphicData uri="http://schemas.openxmlformats.org/drawingml/2006/table">
            <a:tbl>
              <a:tblPr firstRow="1" firstCol="1" bandRow="1"/>
              <a:tblGrid>
                <a:gridCol w="3771900">
                  <a:extLst>
                    <a:ext uri="{9D8B030D-6E8A-4147-A177-3AD203B41FA5}">
                      <a16:colId xmlns:a16="http://schemas.microsoft.com/office/drawing/2014/main" xmlns="" val="3048611443"/>
                    </a:ext>
                  </a:extLst>
                </a:gridCol>
                <a:gridCol w="3771900">
                  <a:extLst>
                    <a:ext uri="{9D8B030D-6E8A-4147-A177-3AD203B41FA5}">
                      <a16:colId xmlns:a16="http://schemas.microsoft.com/office/drawing/2014/main" xmlns="" val="2917632889"/>
                    </a:ext>
                  </a:extLst>
                </a:gridCol>
              </a:tblGrid>
              <a:tr h="434802">
                <a:tc gridSpan="2">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Situation</a:t>
                      </a:r>
                    </a:p>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p>
                  </a:txBody>
                  <a:tcPr marL="65056" marR="6505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2399692310"/>
                  </a:ext>
                </a:extLst>
              </a:tr>
              <a:tr h="434802">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Option 1</a:t>
                      </a:r>
                    </a:p>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5056" marR="6505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548125738"/>
                  </a:ext>
                </a:extLst>
              </a:tr>
              <a:tr h="869604">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Pros </a:t>
                      </a:r>
                      <a:r>
                        <a:rPr lang="en-US" sz="100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5056" marR="65056"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Cons </a:t>
                      </a:r>
                      <a:r>
                        <a:rPr lang="en-US" sz="100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056" marR="65056"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06086918"/>
                  </a:ext>
                </a:extLst>
              </a:tr>
              <a:tr h="434802">
                <a:tc gridSpan="2">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Option 2</a:t>
                      </a:r>
                    </a:p>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p>
                  </a:txBody>
                  <a:tcPr marL="65056" marR="6505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1819401667"/>
                  </a:ext>
                </a:extLst>
              </a:tr>
              <a:tr h="1087005">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Pros </a:t>
                      </a:r>
                      <a:r>
                        <a:rPr lang="en-US" sz="100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5056" marR="65056"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Cons </a:t>
                      </a:r>
                      <a:r>
                        <a:rPr lang="en-US" sz="100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056" marR="65056"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27641108"/>
                  </a:ext>
                </a:extLst>
              </a:tr>
              <a:tr h="434802">
                <a:tc gridSpan="2">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Option 3</a:t>
                      </a:r>
                    </a:p>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p>
                  </a:txBody>
                  <a:tcPr marL="65056" marR="6505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1312916229"/>
                  </a:ext>
                </a:extLst>
              </a:tr>
              <a:tr h="1087005">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Pros </a:t>
                      </a:r>
                      <a:r>
                        <a:rPr lang="en-US" sz="100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5056" marR="65056"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Cons </a:t>
                      </a:r>
                      <a:r>
                        <a:rPr lang="en-US" sz="100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056" marR="65056"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3874028"/>
                  </a:ext>
                </a:extLst>
              </a:tr>
              <a:tr h="652203">
                <a:tc gridSpan="2">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US" sz="1000" dirty="0">
                          <a:effectLst/>
                          <a:latin typeface="Calibri" panose="020F0502020204030204" pitchFamily="34" charset="0"/>
                          <a:ea typeface="Calibri" panose="020F0502020204030204" pitchFamily="34" charset="0"/>
                          <a:cs typeface="Times New Roman" panose="02020603050405020304" pitchFamily="18" charset="0"/>
                        </a:rPr>
                        <a:t> Solution </a:t>
                      </a:r>
                      <a:r>
                        <a:rPr lang="en-US" sz="10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p>
                  </a:txBody>
                  <a:tcPr marL="65056" marR="6505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1624811296"/>
                  </a:ext>
                </a:extLst>
              </a:tr>
            </a:tbl>
          </a:graphicData>
        </a:graphic>
      </p:graphicFrame>
      <p:sp>
        <p:nvSpPr>
          <p:cNvPr id="12" name="TextBox 11"/>
          <p:cNvSpPr txBox="1"/>
          <p:nvPr/>
        </p:nvSpPr>
        <p:spPr>
          <a:xfrm>
            <a:off x="228600" y="0"/>
            <a:ext cx="8915400" cy="584775"/>
          </a:xfrm>
          <a:prstGeom prst="rect">
            <a:avLst/>
          </a:prstGeom>
          <a:noFill/>
        </p:spPr>
        <p:txBody>
          <a:bodyPr wrap="square" rtlCol="0">
            <a:spAutoFit/>
          </a:bodyPr>
          <a:lstStyle/>
          <a:p>
            <a:pPr algn="ctr"/>
            <a:r>
              <a:rPr lang="en-US" sz="3200" dirty="0" smtClean="0"/>
              <a:t>SODAS</a:t>
            </a:r>
            <a:endParaRPr lang="en-US" sz="3200" dirty="0"/>
          </a:p>
        </p:txBody>
      </p:sp>
    </p:spTree>
    <p:extLst>
      <p:ext uri="{BB962C8B-B14F-4D97-AF65-F5344CB8AC3E}">
        <p14:creationId xmlns:p14="http://schemas.microsoft.com/office/powerpoint/2010/main" val="12250927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63261"/>
            <a:ext cx="7289352" cy="698740"/>
          </a:xfrm>
        </p:spPr>
        <p:txBody>
          <a:bodyPr>
            <a:noAutofit/>
          </a:bodyPr>
          <a:lstStyle/>
          <a:p>
            <a:r>
              <a:rPr lang="en-US" sz="4400" dirty="0" smtClean="0">
                <a:latin typeface="Tahoma" panose="020B0604030504040204" pitchFamily="34" charset="0"/>
                <a:ea typeface="Tahoma" panose="020B0604030504040204" pitchFamily="34" charset="0"/>
                <a:cs typeface="Tahoma" panose="020B0604030504040204" pitchFamily="34" charset="0"/>
              </a:rPr>
              <a:t>Improving Quality of Life</a:t>
            </a:r>
            <a:endParaRPr lang="en-US" sz="4400"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381000" y="973068"/>
            <a:ext cx="8001000" cy="5053081"/>
          </a:xfrm>
        </p:spPr>
        <p:txBody>
          <a:bodyPr>
            <a:normAutofit/>
          </a:bodyPr>
          <a:lstStyle/>
          <a:p>
            <a:pPr marL="0" indent="0">
              <a:buNone/>
            </a:pP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How can we help this person reach their full potential?</a:t>
            </a:r>
          </a:p>
          <a:p>
            <a:pPr marL="0" indent="0">
              <a:buNone/>
            </a:pP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How can we give them more choices and control over their life?</a:t>
            </a:r>
          </a:p>
          <a:p>
            <a:pPr marL="0" indent="0">
              <a:buNone/>
            </a:pP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How can we help them improve their relationships with other? Learn how to develop these relationships</a:t>
            </a:r>
          </a:p>
          <a:p>
            <a:pPr marL="0" indent="0">
              <a:buNone/>
            </a:pP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How do we help the person achieve more independence?</a:t>
            </a:r>
          </a:p>
          <a:p>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7170" name="Picture 2" title="figure jumping excitedly"/>
          <p:cNvPicPr>
            <a:picLocks noChangeAspect="1" noChangeArrowheads="1"/>
          </p:cNvPicPr>
          <p:nvPr/>
        </p:nvPicPr>
        <p:blipFill>
          <a:blip r:embed="rId4" cstate="print"/>
          <a:srcRect/>
          <a:stretch>
            <a:fillRect/>
          </a:stretch>
        </p:blipFill>
        <p:spPr bwMode="auto">
          <a:xfrm>
            <a:off x="7795847" y="1977201"/>
            <a:ext cx="1259519" cy="1905000"/>
          </a:xfrm>
          <a:prstGeom prst="rect">
            <a:avLst/>
          </a:prstGeom>
          <a:noFill/>
        </p:spPr>
      </p:pic>
      <p:pic>
        <p:nvPicPr>
          <p:cNvPr id="7172" name="Picture 4" title="leaf with a heart"/>
          <p:cNvPicPr>
            <a:picLocks noChangeAspect="1" noChangeArrowheads="1"/>
          </p:cNvPicPr>
          <p:nvPr/>
        </p:nvPicPr>
        <p:blipFill>
          <a:blip r:embed="rId5" cstate="print"/>
          <a:srcRect/>
          <a:stretch>
            <a:fillRect/>
          </a:stretch>
        </p:blipFill>
        <p:spPr bwMode="auto">
          <a:xfrm>
            <a:off x="7999912" y="4739155"/>
            <a:ext cx="1144088" cy="1143000"/>
          </a:xfrm>
          <a:prstGeom prst="rect">
            <a:avLst/>
          </a:prstGeom>
          <a:noFill/>
        </p:spPr>
      </p:pic>
      <p:pic>
        <p:nvPicPr>
          <p:cNvPr id="7174" name="Picture 6" title="smiley face"/>
          <p:cNvPicPr>
            <a:picLocks noChangeAspect="1" noChangeArrowheads="1"/>
          </p:cNvPicPr>
          <p:nvPr/>
        </p:nvPicPr>
        <p:blipFill>
          <a:blip r:embed="rId6" cstate="print"/>
          <a:srcRect/>
          <a:stretch>
            <a:fillRect/>
          </a:stretch>
        </p:blipFill>
        <p:spPr bwMode="auto">
          <a:xfrm>
            <a:off x="7670352" y="152400"/>
            <a:ext cx="1093343" cy="1093343"/>
          </a:xfrm>
          <a:prstGeom prst="rect">
            <a:avLst/>
          </a:prstGeom>
          <a:noFill/>
        </p:spPr>
      </p:pic>
      <p:sp>
        <p:nvSpPr>
          <p:cNvPr id="9" name="Date Placeholder 3"/>
          <p:cNvSpPr txBox="1">
            <a:spLocks/>
          </p:cNvSpPr>
          <p:nvPr/>
        </p:nvSpPr>
        <p:spPr bwMode="auto">
          <a:xfrm>
            <a:off x="5257800" y="60261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eaLnBrk="1" hangingPunct="1">
              <a:defRPr/>
            </a:pPr>
            <a:r>
              <a:rPr lang="en-US" altLang="en-US" sz="2000" b="1" dirty="0" smtClean="0">
                <a:solidFill>
                  <a:srgbClr val="333399"/>
                </a:solidFill>
                <a:latin typeface="Arial Narrow" pitchFamily="34" charset="0"/>
              </a:rPr>
              <a:t>Center for Excellence in Disabilities</a:t>
            </a:r>
          </a:p>
          <a:p>
            <a:pPr algn="r" eaLnBrk="1" hangingPunct="1">
              <a:defRPr/>
            </a:pPr>
            <a:r>
              <a:rPr lang="en-US" altLang="en-US" sz="2000" b="1" dirty="0" smtClean="0">
                <a:solidFill>
                  <a:srgbClr val="333399"/>
                </a:solidFill>
                <a:latin typeface="Arial Narrow" pitchFamily="34" charset="0"/>
              </a:rPr>
              <a:t>Positive Behavior Support Project</a:t>
            </a:r>
          </a:p>
        </p:txBody>
      </p:sp>
    </p:spTree>
    <p:extLst>
      <p:ext uri="{BB962C8B-B14F-4D97-AF65-F5344CB8AC3E}">
        <p14:creationId xmlns:p14="http://schemas.microsoft.com/office/powerpoint/2010/main" val="27266898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descr="Mindfulness Exercise"/>
          <p:cNvSpPr/>
          <p:nvPr/>
        </p:nvSpPr>
        <p:spPr>
          <a:xfrm>
            <a:off x="0" y="0"/>
            <a:ext cx="3429000" cy="60198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52400" y="1447800"/>
            <a:ext cx="3124200" cy="1323439"/>
          </a:xfrm>
          <a:prstGeom prst="rect">
            <a:avLst/>
          </a:prstGeom>
          <a:noFill/>
        </p:spPr>
        <p:txBody>
          <a:bodyPr wrap="square" rtlCol="0">
            <a:spAutoFit/>
          </a:bodyPr>
          <a:lstStyle/>
          <a:p>
            <a:r>
              <a:rPr lang="en-US" sz="4000" dirty="0" smtClean="0">
                <a:solidFill>
                  <a:schemeClr val="bg1"/>
                </a:solidFill>
              </a:rPr>
              <a:t>Mindfulness Exercise</a:t>
            </a:r>
            <a:endParaRPr lang="en-US" sz="4000" dirty="0">
              <a:solidFill>
                <a:schemeClr val="bg1"/>
              </a:solidFill>
            </a:endParaRPr>
          </a:p>
        </p:txBody>
      </p:sp>
      <p:sp>
        <p:nvSpPr>
          <p:cNvPr id="8" name="TextBox 7"/>
          <p:cNvSpPr txBox="1"/>
          <p:nvPr/>
        </p:nvSpPr>
        <p:spPr>
          <a:xfrm>
            <a:off x="3429000" y="152400"/>
            <a:ext cx="5486400" cy="5693866"/>
          </a:xfrm>
          <a:prstGeom prst="rect">
            <a:avLst/>
          </a:prstGeom>
          <a:noFill/>
        </p:spPr>
        <p:txBody>
          <a:bodyPr wrap="square" rtlCol="0">
            <a:spAutoFit/>
          </a:bodyPr>
          <a:lstStyle/>
          <a:p>
            <a:r>
              <a:rPr lang="en-US" sz="2800" dirty="0"/>
              <a:t>Mindfulness – Paying attention non-</a:t>
            </a:r>
            <a:r>
              <a:rPr lang="en-US" sz="2800" dirty="0" err="1"/>
              <a:t>judgementally</a:t>
            </a:r>
            <a:r>
              <a:rPr lang="en-US" sz="2800" dirty="0"/>
              <a:t> in the present moment.</a:t>
            </a:r>
          </a:p>
          <a:p>
            <a:endParaRPr lang="en-US" sz="2800" dirty="0" smtClean="0"/>
          </a:p>
          <a:p>
            <a:r>
              <a:rPr lang="en-US" sz="2800" dirty="0" smtClean="0"/>
              <a:t>Benefits</a:t>
            </a:r>
            <a:r>
              <a:rPr lang="en-US" sz="2800" dirty="0"/>
              <a:t>:</a:t>
            </a:r>
          </a:p>
          <a:p>
            <a:pPr marL="914400" lvl="1" indent="-457200">
              <a:buFont typeface="Arial" panose="020B0604020202020204" pitchFamily="34" charset="0"/>
              <a:buChar char="•"/>
            </a:pPr>
            <a:r>
              <a:rPr lang="en-US" sz="2800" dirty="0"/>
              <a:t>Improves Lifestyle</a:t>
            </a:r>
          </a:p>
          <a:p>
            <a:pPr marL="914400" lvl="1" indent="-457200">
              <a:buFont typeface="Arial" panose="020B0604020202020204" pitchFamily="34" charset="0"/>
              <a:buChar char="•"/>
            </a:pPr>
            <a:r>
              <a:rPr lang="en-US" sz="2800" dirty="0"/>
              <a:t>Reduces Stress</a:t>
            </a:r>
          </a:p>
          <a:p>
            <a:pPr marL="914400" lvl="1" indent="-457200">
              <a:buFont typeface="Arial" panose="020B0604020202020204" pitchFamily="34" charset="0"/>
              <a:buChar char="•"/>
            </a:pPr>
            <a:r>
              <a:rPr lang="en-US" sz="2800" dirty="0"/>
              <a:t>Emotional Resiliency</a:t>
            </a:r>
          </a:p>
          <a:p>
            <a:pPr marL="914400" lvl="1" indent="-457200">
              <a:buFont typeface="Arial" panose="020B0604020202020204" pitchFamily="34" charset="0"/>
              <a:buChar char="•"/>
            </a:pPr>
            <a:r>
              <a:rPr lang="en-US" sz="2800" dirty="0"/>
              <a:t>Slows Aging</a:t>
            </a:r>
          </a:p>
          <a:p>
            <a:r>
              <a:rPr lang="en-US" sz="2800" dirty="0" smtClean="0"/>
              <a:t>Techniques:</a:t>
            </a:r>
            <a:endParaRPr lang="en-US" sz="2800" dirty="0"/>
          </a:p>
          <a:p>
            <a:pPr marL="914400" lvl="1" indent="-457200">
              <a:buFont typeface="Arial" panose="020B0604020202020204" pitchFamily="34" charset="0"/>
              <a:buChar char="•"/>
            </a:pPr>
            <a:r>
              <a:rPr lang="en-US" sz="2800" dirty="0"/>
              <a:t>Progressive Relaxation</a:t>
            </a:r>
          </a:p>
          <a:p>
            <a:pPr marL="914400" lvl="1" indent="-457200">
              <a:buFont typeface="Arial" panose="020B0604020202020204" pitchFamily="34" charset="0"/>
              <a:buChar char="•"/>
            </a:pPr>
            <a:r>
              <a:rPr lang="en-US" sz="2800" dirty="0" smtClean="0"/>
              <a:t>Having </a:t>
            </a:r>
            <a:r>
              <a:rPr lang="en-US" sz="2800" dirty="0"/>
              <a:t>a </a:t>
            </a:r>
            <a:r>
              <a:rPr lang="en-US" sz="2800" dirty="0" smtClean="0"/>
              <a:t>mantra</a:t>
            </a:r>
          </a:p>
          <a:p>
            <a:pPr marL="914400" lvl="1" indent="-457200">
              <a:buFont typeface="Arial" panose="020B0604020202020204" pitchFamily="34" charset="0"/>
              <a:buChar char="•"/>
            </a:pPr>
            <a:r>
              <a:rPr lang="en-US" sz="2800" dirty="0" smtClean="0"/>
              <a:t>Savoring</a:t>
            </a:r>
            <a:endParaRPr lang="en-US" sz="2800" dirty="0"/>
          </a:p>
        </p:txBody>
      </p:sp>
      <p:sp>
        <p:nvSpPr>
          <p:cNvPr id="2" name="TextBox 1"/>
          <p:cNvSpPr txBox="1"/>
          <p:nvPr/>
        </p:nvSpPr>
        <p:spPr>
          <a:xfrm>
            <a:off x="152400" y="3810000"/>
            <a:ext cx="2590800" cy="1200329"/>
          </a:xfrm>
          <a:prstGeom prst="rect">
            <a:avLst/>
          </a:prstGeom>
          <a:noFill/>
        </p:spPr>
        <p:txBody>
          <a:bodyPr wrap="square" rtlCol="0">
            <a:spAutoFit/>
          </a:bodyPr>
          <a:lstStyle/>
          <a:p>
            <a:r>
              <a:rPr lang="en-US" dirty="0">
                <a:hlinkClick r:id="rId2"/>
              </a:rPr>
              <a:t>http://</a:t>
            </a:r>
            <a:r>
              <a:rPr lang="en-US" dirty="0" smtClean="0">
                <a:hlinkClick r:id="rId2"/>
              </a:rPr>
              <a:t>appstudywvu.wixsite.com/mindfulstepswv/relaxationiphone</a:t>
            </a:r>
            <a:endParaRPr lang="en-US" dirty="0" smtClean="0"/>
          </a:p>
          <a:p>
            <a:endParaRPr lang="en-US" dirty="0" smtClean="0"/>
          </a:p>
        </p:txBody>
      </p:sp>
    </p:spTree>
    <p:extLst>
      <p:ext uri="{BB962C8B-B14F-4D97-AF65-F5344CB8AC3E}">
        <p14:creationId xmlns:p14="http://schemas.microsoft.com/office/powerpoint/2010/main" val="38170850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Savoring</a:t>
            </a:r>
            <a:endParaRPr lang="en-US" dirty="0"/>
          </a:p>
        </p:txBody>
      </p:sp>
      <p:sp>
        <p:nvSpPr>
          <p:cNvPr id="3" name="Content Placeholder 2"/>
          <p:cNvSpPr>
            <a:spLocks noGrp="1"/>
          </p:cNvSpPr>
          <p:nvPr>
            <p:ph sz="quarter" idx="1"/>
          </p:nvPr>
        </p:nvSpPr>
        <p:spPr>
          <a:xfrm>
            <a:off x="152400" y="1219200"/>
            <a:ext cx="8685007" cy="4648200"/>
          </a:xfrm>
        </p:spPr>
        <p:txBody>
          <a:bodyPr>
            <a:normAutofit/>
          </a:bodyPr>
          <a:lstStyle/>
          <a:p>
            <a:r>
              <a:rPr lang="en-US" dirty="0" smtClean="0"/>
              <a:t>Focus on sensory impressions in a moment-to-moment fashion</a:t>
            </a:r>
          </a:p>
          <a:p>
            <a:pPr lvl="1"/>
            <a:r>
              <a:rPr lang="en-US" dirty="0" smtClean="0"/>
              <a:t>Take 10 minute walk; activities; </a:t>
            </a:r>
            <a:r>
              <a:rPr lang="en-US" dirty="0" err="1" smtClean="0"/>
              <a:t>convos</a:t>
            </a:r>
            <a:r>
              <a:rPr lang="en-US" dirty="0" smtClean="0"/>
              <a:t>; friends</a:t>
            </a:r>
          </a:p>
          <a:p>
            <a:r>
              <a:rPr lang="en-US" dirty="0" smtClean="0"/>
              <a:t>Savor food – eat slowly and appreciatively</a:t>
            </a:r>
          </a:p>
          <a:p>
            <a:pPr lvl="1"/>
            <a:r>
              <a:rPr lang="en-US" sz="2400" dirty="0" smtClean="0"/>
              <a:t>Mediterranean Diet alleviates depression</a:t>
            </a:r>
          </a:p>
          <a:p>
            <a:pPr lvl="2"/>
            <a:r>
              <a:rPr lang="en-US" sz="2400" dirty="0" smtClean="0"/>
              <a:t>Rich in </a:t>
            </a:r>
            <a:r>
              <a:rPr lang="en-US" sz="2400" dirty="0" err="1" smtClean="0"/>
              <a:t>Veg</a:t>
            </a:r>
            <a:r>
              <a:rPr lang="en-US" sz="2400" dirty="0" smtClean="0"/>
              <a:t>, fish, complex </a:t>
            </a:r>
            <a:r>
              <a:rPr lang="en-US" sz="2400" dirty="0" err="1" smtClean="0"/>
              <a:t>carbs</a:t>
            </a:r>
            <a:r>
              <a:rPr lang="en-US" sz="2400" dirty="0" smtClean="0"/>
              <a:t>, legumes, nuts; low in red meat</a:t>
            </a:r>
          </a:p>
          <a:p>
            <a:pPr lvl="2"/>
            <a:r>
              <a:rPr lang="en-US" sz="2400" dirty="0" smtClean="0"/>
              <a:t>“Rainbow Diet” – eating naturally colorful foods</a:t>
            </a:r>
          </a:p>
          <a:p>
            <a:pPr lvl="2"/>
            <a:r>
              <a:rPr lang="en-US" sz="2400" dirty="0" smtClean="0"/>
              <a:t>Eat more Omega 3 (salmon, flaxseed, legumes)</a:t>
            </a:r>
          </a:p>
          <a:p>
            <a:pPr lvl="2"/>
            <a:r>
              <a:rPr lang="en-US" sz="2400" dirty="0" smtClean="0"/>
              <a:t>Good diet = less prison fights</a:t>
            </a:r>
            <a:endParaRPr lang="en-US" sz="2400" dirty="0"/>
          </a:p>
        </p:txBody>
      </p:sp>
      <p:sp>
        <p:nvSpPr>
          <p:cNvPr id="4" name="TextBox 3"/>
          <p:cNvSpPr txBox="1"/>
          <p:nvPr/>
        </p:nvSpPr>
        <p:spPr>
          <a:xfrm>
            <a:off x="7011296" y="5498068"/>
            <a:ext cx="2893807" cy="369332"/>
          </a:xfrm>
          <a:prstGeom prst="rect">
            <a:avLst/>
          </a:prstGeom>
          <a:noFill/>
        </p:spPr>
        <p:txBody>
          <a:bodyPr wrap="square" rtlCol="0">
            <a:spAutoFit/>
          </a:bodyPr>
          <a:lstStyle/>
          <a:p>
            <a:r>
              <a:rPr lang="en-US" dirty="0"/>
              <a:t>(Johnson, 2012)</a:t>
            </a:r>
          </a:p>
        </p:txBody>
      </p:sp>
    </p:spTree>
    <p:extLst>
      <p:ext uri="{BB962C8B-B14F-4D97-AF65-F5344CB8AC3E}">
        <p14:creationId xmlns:p14="http://schemas.microsoft.com/office/powerpoint/2010/main" val="8240891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Gratitude Diary</a:t>
            </a:r>
            <a:endParaRPr lang="en-US" dirty="0"/>
          </a:p>
        </p:txBody>
      </p:sp>
      <p:sp>
        <p:nvSpPr>
          <p:cNvPr id="3" name="Content Placeholder 2"/>
          <p:cNvSpPr>
            <a:spLocks noGrp="1"/>
          </p:cNvSpPr>
          <p:nvPr>
            <p:ph sz="quarter" idx="1"/>
          </p:nvPr>
        </p:nvSpPr>
        <p:spPr/>
        <p:txBody>
          <a:bodyPr>
            <a:normAutofit/>
          </a:bodyPr>
          <a:lstStyle/>
          <a:p>
            <a:r>
              <a:rPr lang="en-US" sz="3600" dirty="0" smtClean="0"/>
              <a:t>Each </a:t>
            </a:r>
            <a:r>
              <a:rPr lang="en-US" sz="3600" dirty="0"/>
              <a:t>day – write 3-5 things you likes</a:t>
            </a:r>
          </a:p>
          <a:p>
            <a:pPr lvl="1"/>
            <a:r>
              <a:rPr lang="en-US" sz="3200" dirty="0"/>
              <a:t>What happened to me? Why did it happen?</a:t>
            </a:r>
          </a:p>
          <a:p>
            <a:pPr lvl="1"/>
            <a:r>
              <a:rPr lang="en-US" sz="3200" dirty="0"/>
              <a:t>What did I do right? Why did I do that?</a:t>
            </a:r>
          </a:p>
          <a:p>
            <a:r>
              <a:rPr lang="en-US" sz="3600" dirty="0"/>
              <a:t>Write one thing you didn’t like</a:t>
            </a:r>
          </a:p>
          <a:p>
            <a:pPr lvl="1"/>
            <a:r>
              <a:rPr lang="en-US" sz="3200" dirty="0"/>
              <a:t>Ask yourself: And how is it also good, a blessing in </a:t>
            </a:r>
            <a:r>
              <a:rPr lang="en-US" sz="3200" dirty="0" smtClean="0"/>
              <a:t>disguise?</a:t>
            </a:r>
            <a:endParaRPr lang="en-US" sz="3200" dirty="0"/>
          </a:p>
          <a:p>
            <a:pPr lvl="1"/>
            <a:r>
              <a:rPr lang="en-US" sz="3200" dirty="0"/>
              <a:t>Find 2-3 ways it helps you</a:t>
            </a:r>
          </a:p>
          <a:p>
            <a:pPr>
              <a:buNone/>
            </a:pPr>
            <a:endParaRPr lang="en-US" dirty="0"/>
          </a:p>
        </p:txBody>
      </p:sp>
    </p:spTree>
    <p:extLst>
      <p:ext uri="{BB962C8B-B14F-4D97-AF65-F5344CB8AC3E}">
        <p14:creationId xmlns:p14="http://schemas.microsoft.com/office/powerpoint/2010/main" val="33482394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a:xfrm>
            <a:off x="697006" y="0"/>
            <a:ext cx="7772400" cy="838200"/>
          </a:xfrm>
        </p:spPr>
        <p:txBody>
          <a:bodyPr/>
          <a:lstStyle/>
          <a:p>
            <a:r>
              <a:rPr lang="en-US" altLang="en-US" sz="4400" dirty="0" smtClean="0">
                <a:latin typeface="Tahoma" panose="020B0604030504040204" pitchFamily="34" charset="0"/>
                <a:ea typeface="Tahoma" panose="020B0604030504040204" pitchFamily="34" charset="0"/>
                <a:cs typeface="Tahoma" panose="020B0604030504040204" pitchFamily="34" charset="0"/>
              </a:rPr>
              <a:t>Aspects to Consider</a:t>
            </a:r>
          </a:p>
        </p:txBody>
      </p:sp>
      <p:sp>
        <p:nvSpPr>
          <p:cNvPr id="40963" name="Content Placeholder 2"/>
          <p:cNvSpPr>
            <a:spLocks noGrp="1"/>
          </p:cNvSpPr>
          <p:nvPr>
            <p:ph sz="quarter" idx="10"/>
          </p:nvPr>
        </p:nvSpPr>
        <p:spPr>
          <a:xfrm>
            <a:off x="381000" y="990600"/>
            <a:ext cx="8503920" cy="4572000"/>
          </a:xfrm>
          <a:extLst/>
        </p:spPr>
        <p:txBody>
          <a:bodyPr numCol="2"/>
          <a:lstStyle/>
          <a:p>
            <a:pPr>
              <a:buClr>
                <a:schemeClr val="tx2">
                  <a:lumMod val="75000"/>
                </a:schemeClr>
              </a:buClr>
              <a:defRPr/>
            </a:pPr>
            <a:r>
              <a:rPr lang="en-US" altLang="en-US" sz="4000" dirty="0" smtClean="0">
                <a:latin typeface="Tahoma" panose="020B0604030504040204" pitchFamily="34" charset="0"/>
                <a:ea typeface="Tahoma" panose="020B0604030504040204" pitchFamily="34" charset="0"/>
                <a:cs typeface="Tahoma" panose="020B0604030504040204" pitchFamily="34" charset="0"/>
              </a:rPr>
              <a:t>Health</a:t>
            </a:r>
          </a:p>
          <a:p>
            <a:pPr>
              <a:buClr>
                <a:schemeClr val="tx2">
                  <a:lumMod val="75000"/>
                </a:schemeClr>
              </a:buClr>
              <a:defRPr/>
            </a:pPr>
            <a:r>
              <a:rPr lang="en-US" altLang="en-US" sz="4000" dirty="0" smtClean="0">
                <a:latin typeface="Tahoma" panose="020B0604030504040204" pitchFamily="34" charset="0"/>
                <a:ea typeface="Tahoma" panose="020B0604030504040204" pitchFamily="34" charset="0"/>
                <a:cs typeface="Tahoma" panose="020B0604030504040204" pitchFamily="34" charset="0"/>
              </a:rPr>
              <a:t>Choice / Control</a:t>
            </a:r>
          </a:p>
          <a:p>
            <a:pPr>
              <a:buClr>
                <a:schemeClr val="tx2">
                  <a:lumMod val="75000"/>
                </a:schemeClr>
              </a:buClr>
              <a:defRPr/>
            </a:pPr>
            <a:r>
              <a:rPr lang="en-US" altLang="en-US" sz="4000" dirty="0" smtClean="0">
                <a:latin typeface="Tahoma" panose="020B0604030504040204" pitchFamily="34" charset="0"/>
                <a:ea typeface="Tahoma" panose="020B0604030504040204" pitchFamily="34" charset="0"/>
                <a:cs typeface="Tahoma" panose="020B0604030504040204" pitchFamily="34" charset="0"/>
              </a:rPr>
              <a:t>Independence</a:t>
            </a:r>
          </a:p>
          <a:p>
            <a:pPr>
              <a:buClr>
                <a:schemeClr val="tx2">
                  <a:lumMod val="75000"/>
                </a:schemeClr>
              </a:buClr>
              <a:defRPr/>
            </a:pPr>
            <a:r>
              <a:rPr lang="en-US" altLang="en-US" sz="4000" dirty="0" smtClean="0">
                <a:latin typeface="Tahoma" panose="020B0604030504040204" pitchFamily="34" charset="0"/>
                <a:ea typeface="Tahoma" panose="020B0604030504040204" pitchFamily="34" charset="0"/>
                <a:cs typeface="Tahoma" panose="020B0604030504040204" pitchFamily="34" charset="0"/>
              </a:rPr>
              <a:t>Happiness / Optimism</a:t>
            </a:r>
          </a:p>
          <a:p>
            <a:pPr>
              <a:buClr>
                <a:schemeClr val="tx2">
                  <a:lumMod val="75000"/>
                </a:schemeClr>
              </a:buClr>
              <a:defRPr/>
            </a:pPr>
            <a:r>
              <a:rPr lang="en-US" altLang="en-US" sz="4000" dirty="0" smtClean="0">
                <a:latin typeface="Tahoma" panose="020B0604030504040204" pitchFamily="34" charset="0"/>
                <a:ea typeface="Tahoma" panose="020B0604030504040204" pitchFamily="34" charset="0"/>
                <a:cs typeface="Tahoma" panose="020B0604030504040204" pitchFamily="34" charset="0"/>
              </a:rPr>
              <a:t>Social Supports</a:t>
            </a:r>
          </a:p>
          <a:p>
            <a:pPr>
              <a:buClr>
                <a:schemeClr val="tx2">
                  <a:lumMod val="75000"/>
                </a:schemeClr>
              </a:buClr>
              <a:defRPr/>
            </a:pPr>
            <a:r>
              <a:rPr lang="en-US" altLang="en-US" sz="4000" dirty="0" smtClean="0">
                <a:latin typeface="Tahoma" panose="020B0604030504040204" pitchFamily="34" charset="0"/>
                <a:ea typeface="Tahoma" panose="020B0604030504040204" pitchFamily="34" charset="0"/>
                <a:cs typeface="Tahoma" panose="020B0604030504040204" pitchFamily="34" charset="0"/>
              </a:rPr>
              <a:t>Living Situation</a:t>
            </a:r>
          </a:p>
          <a:p>
            <a:pPr>
              <a:buClr>
                <a:schemeClr val="tx2">
                  <a:lumMod val="75000"/>
                </a:schemeClr>
              </a:buClr>
              <a:defRPr/>
            </a:pPr>
            <a:r>
              <a:rPr lang="en-US" altLang="en-US" sz="4000" dirty="0" smtClean="0">
                <a:latin typeface="Tahoma" panose="020B0604030504040204" pitchFamily="34" charset="0"/>
                <a:ea typeface="Tahoma" panose="020B0604030504040204" pitchFamily="34" charset="0"/>
                <a:cs typeface="Tahoma" panose="020B0604030504040204" pitchFamily="34" charset="0"/>
              </a:rPr>
              <a:t>Spiritual Beliefs</a:t>
            </a:r>
          </a:p>
          <a:p>
            <a:pPr>
              <a:buClr>
                <a:schemeClr val="tx2">
                  <a:lumMod val="75000"/>
                </a:schemeClr>
              </a:buClr>
              <a:defRPr/>
            </a:pPr>
            <a:r>
              <a:rPr lang="en-US" altLang="en-US" sz="4000" dirty="0" smtClean="0">
                <a:latin typeface="Tahoma" panose="020B0604030504040204" pitchFamily="34" charset="0"/>
                <a:ea typeface="Tahoma" panose="020B0604030504040204" pitchFamily="34" charset="0"/>
                <a:cs typeface="Tahoma" panose="020B0604030504040204" pitchFamily="34" charset="0"/>
              </a:rPr>
              <a:t>Resilience in Adversity</a:t>
            </a:r>
          </a:p>
          <a:p>
            <a:pPr>
              <a:buClr>
                <a:schemeClr val="tx2">
                  <a:lumMod val="75000"/>
                </a:schemeClr>
              </a:buClr>
              <a:defRPr/>
            </a:pPr>
            <a:r>
              <a:rPr lang="en-US" altLang="en-US" sz="4000" dirty="0" smtClean="0">
                <a:latin typeface="Tahoma" panose="020B0604030504040204" pitchFamily="34" charset="0"/>
                <a:ea typeface="Tahoma" panose="020B0604030504040204" pitchFamily="34" charset="0"/>
                <a:cs typeface="Tahoma" panose="020B0604030504040204" pitchFamily="34" charset="0"/>
              </a:rPr>
              <a:t>Confidence</a:t>
            </a:r>
          </a:p>
          <a:p>
            <a:pPr>
              <a:buClr>
                <a:schemeClr val="tx2">
                  <a:lumMod val="75000"/>
                </a:schemeClr>
              </a:buClr>
              <a:defRPr/>
            </a:pPr>
            <a:r>
              <a:rPr lang="en-US" altLang="en-US" sz="4000" dirty="0" smtClean="0">
                <a:latin typeface="Tahoma" panose="020B0604030504040204" pitchFamily="34" charset="0"/>
                <a:ea typeface="Tahoma" panose="020B0604030504040204" pitchFamily="34" charset="0"/>
                <a:cs typeface="Tahoma" panose="020B0604030504040204" pitchFamily="34" charset="0"/>
              </a:rPr>
              <a:t>Resources</a:t>
            </a:r>
          </a:p>
        </p:txBody>
      </p:sp>
      <p:sp>
        <p:nvSpPr>
          <p:cNvPr id="95236" name="Rectangle 1"/>
          <p:cNvSpPr>
            <a:spLocks noChangeArrowheads="1"/>
          </p:cNvSpPr>
          <p:nvPr/>
        </p:nvSpPr>
        <p:spPr bwMode="auto">
          <a:xfrm>
            <a:off x="3810000" y="6324600"/>
            <a:ext cx="3642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eaLnBrk="0" fontAlgn="base" hangingPunct="0">
              <a:spcBef>
                <a:spcPct val="0"/>
              </a:spcBef>
              <a:spcAft>
                <a:spcPct val="0"/>
              </a:spcAft>
            </a:pPr>
            <a:fld id="{1026B6E0-5CA4-4327-9496-14A97CB13FB8}" type="slidenum">
              <a:rPr lang="en-US" altLang="en-US" sz="1400">
                <a:solidFill>
                  <a:srgbClr val="1F4E79"/>
                </a:solidFill>
                <a:latin typeface="Times New Roman" panose="02020603050405020304" pitchFamily="18" charset="0"/>
                <a:cs typeface="Times New Roman" panose="02020603050405020304" pitchFamily="18" charset="0"/>
              </a:rPr>
              <a:pPr eaLnBrk="0" fontAlgn="base" hangingPunct="0">
                <a:spcBef>
                  <a:spcPct val="0"/>
                </a:spcBef>
                <a:spcAft>
                  <a:spcPct val="0"/>
                </a:spcAft>
              </a:pPr>
              <a:t>46</a:t>
            </a:fld>
            <a:endParaRPr lang="en-US" altLang="en-US" sz="1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0016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a:xfrm>
            <a:off x="762000" y="-7257"/>
            <a:ext cx="7772400" cy="737507"/>
          </a:xfrm>
        </p:spPr>
        <p:txBody>
          <a:bodyPr/>
          <a:lstStyle/>
          <a:p>
            <a:r>
              <a:rPr lang="en-US" altLang="en-US" sz="4800" dirty="0" smtClean="0">
                <a:latin typeface="Tahoma" panose="020B0604030504040204" pitchFamily="34" charset="0"/>
                <a:ea typeface="Tahoma" panose="020B0604030504040204" pitchFamily="34" charset="0"/>
                <a:cs typeface="Tahoma" panose="020B0604030504040204" pitchFamily="34" charset="0"/>
              </a:rPr>
              <a:t>Dreaming</a:t>
            </a:r>
          </a:p>
        </p:txBody>
      </p:sp>
      <p:pic>
        <p:nvPicPr>
          <p:cNvPr id="99331" name="Content Placeholder 3" descr="A surreal image of a woman dreaming" title="Dreaming"/>
          <p:cNvPicPr>
            <a:picLocks noGrp="1" noChangeAspect="1"/>
          </p:cNvPicPr>
          <p:nvPr>
            <p:ph sz="quarter" idx="10"/>
          </p:nvPr>
        </p:nvPicPr>
        <p:blipFill>
          <a:blip r:embed="rId3">
            <a:extLst>
              <a:ext uri="{28A0092B-C50C-407E-A947-70E740481C1C}">
                <a14:useLocalDpi xmlns:a14="http://schemas.microsoft.com/office/drawing/2010/main" val="0"/>
              </a:ext>
            </a:extLst>
          </a:blip>
          <a:srcRect/>
          <a:stretch>
            <a:fillRect/>
          </a:stretch>
        </p:blipFill>
        <p:spPr>
          <a:xfrm>
            <a:off x="304800" y="958850"/>
            <a:ext cx="8458200" cy="5060950"/>
          </a:xfrm>
        </p:spPr>
      </p:pic>
      <p:sp>
        <p:nvSpPr>
          <p:cNvPr id="99333" name="Rectangle 2"/>
          <p:cNvSpPr>
            <a:spLocks noChangeArrowheads="1"/>
          </p:cNvSpPr>
          <p:nvPr/>
        </p:nvSpPr>
        <p:spPr bwMode="auto">
          <a:xfrm>
            <a:off x="3810000" y="6324600"/>
            <a:ext cx="3642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eaLnBrk="0" fontAlgn="base" hangingPunct="0">
              <a:spcBef>
                <a:spcPct val="0"/>
              </a:spcBef>
              <a:spcAft>
                <a:spcPct val="0"/>
              </a:spcAft>
            </a:pPr>
            <a:fld id="{95D8BFC1-4FD2-4CE4-A45F-4ABB6A91FED8}" type="slidenum">
              <a:rPr lang="en-US" altLang="en-US" sz="1400">
                <a:solidFill>
                  <a:srgbClr val="1F4E79"/>
                </a:solidFill>
                <a:latin typeface="Times New Roman" panose="02020603050405020304" pitchFamily="18" charset="0"/>
                <a:cs typeface="Times New Roman" panose="02020603050405020304" pitchFamily="18" charset="0"/>
              </a:rPr>
              <a:pPr eaLnBrk="0" fontAlgn="base" hangingPunct="0">
                <a:spcBef>
                  <a:spcPct val="0"/>
                </a:spcBef>
                <a:spcAft>
                  <a:spcPct val="0"/>
                </a:spcAft>
              </a:pPr>
              <a:t>47</a:t>
            </a:fld>
            <a:endParaRPr lang="en-US" altLang="en-US" sz="1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08994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598" y="21730"/>
            <a:ext cx="7772401" cy="683746"/>
          </a:xfrm>
        </p:spPr>
        <p:txBody>
          <a:bodyPr>
            <a:noAutofit/>
          </a:bodyPr>
          <a:lstStyle/>
          <a:p>
            <a:pPr algn="ctr"/>
            <a:r>
              <a:rPr lang="en-US" dirty="0">
                <a:latin typeface="Tahoma" panose="020B0604030504040204" pitchFamily="34" charset="0"/>
                <a:ea typeface="Tahoma" panose="020B0604030504040204" pitchFamily="34" charset="0"/>
                <a:cs typeface="Tahoma" panose="020B0604030504040204" pitchFamily="34" charset="0"/>
              </a:rPr>
              <a:t>Person Centered Planning </a:t>
            </a:r>
          </a:p>
        </p:txBody>
      </p:sp>
      <p:sp>
        <p:nvSpPr>
          <p:cNvPr id="4" name="Content Placeholder 3"/>
          <p:cNvSpPr>
            <a:spLocks noGrp="1"/>
          </p:cNvSpPr>
          <p:nvPr>
            <p:ph idx="1"/>
          </p:nvPr>
        </p:nvSpPr>
        <p:spPr>
          <a:xfrm>
            <a:off x="450952" y="842236"/>
            <a:ext cx="8693048" cy="5488155"/>
          </a:xfrm>
        </p:spPr>
        <p:txBody>
          <a:bodyPr/>
          <a:lstStyle/>
          <a:p>
            <a:pPr>
              <a:buClr>
                <a:schemeClr val="tx2">
                  <a:lumMod val="75000"/>
                </a:schemeClr>
              </a:buClr>
            </a:pP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Person-centered planning is a process that uses creative facilitation tools to assist a focus person in developing a plan on how they wish to live or be in the future.</a:t>
            </a:r>
          </a:p>
          <a:p>
            <a:pPr>
              <a:buClr>
                <a:schemeClr val="tx2">
                  <a:lumMod val="75000"/>
                </a:schemeClr>
              </a:buClr>
            </a:pPr>
            <a:endParaRPr lang="en-US" sz="3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6" name="AutoShape 2" descr="data:image/jpeg;base64,/9j/4AAQSkZJRgABAQAAAQABAAD/2wCEAAkGBxQSEBQUExQWEhQXGBgXFxgYGBwXHBUVGBgWGBgfFRwaHCggHBwlHBkYITEhJSkrLjIuGh8/ODgsNygtLisBCgoKDg0OGxAQGywmICQsLDc0NCwsLC8uLzQsLC0sNTQvLCwsLCw0LCwsLCwsLCwsLCwsLywsLCwsLCwsLCwsLP/AABEIAK8AqgMBEQACEQEDEQH/xAAcAAEAAQUBAQAAAAAAAAAAAAAABgEDBAUHAgj/xAA8EAACAQIEAwUGBAQFBQAAAAABAgADEQQFEiEGMUETIlFhcQcygZGxwRRSofAjQmJyM0OC0fElRJKi4f/EABoBAQACAwEAAAAAAAAAAAAAAAACAwEEBQb/xAA3EQACAQIEBAMHAwQBBQAAAAAAAQIDEQQSITEFE0FRYZHwInGBobHB0TIz8SNCouEUFSRDYnL/2gAMAwEAAhEDEQA/AO4wBAEAQBAEAQBAEAQBAEAQBAEAQBAEAQBAEAQBAEAQBAEAQBAEAQBeAIBS8ArAEAQBAEAQBAEAQBAEAQBAEAQBAEAQDW5xm60NK2NSq9+zpjYta1ySdlUXF2Pj1NhJwg5e4hKVveRzH4zFPcmt2I6LRA2Hm7glj5gL6S1RiunmR9qXXyNNXxuIX/uK1/HWPpptM6dkSUfFmOnEmKQ/49Q/3Cm4+WlT+sw1HsZ5cukjcZbx84IFekHXq9G+of3UmuSP7WPpMcuMv0vXxMPPHdaEzwGZUq6B6VRainkVIMpaadmSTT1RlzBkQBAEAQBAEAQBAEAQBAEAQBAEAh2Jqf8AV6iMe8+GpGl/aHqawPO9ifK0vX7Sa7lP/ks+xuky9f5hcytyLbFxsBSPOmp+ExdmTT57kmEFF6lQdkqqSWBta3rtMxcm7IZ8quzj9XM0Iup0npf7GXyw9RdBDGUH1MY5yVrrVo3RlYPqvbUw2uQOVxsfGb1Kj7Np7nJxGKTnemrK/mfQ2SZguIw9OsvJ1DehPMfOcmcXGTizqQkpRUl1M6RJCAIAgCAIAgCAIAgCAR7N84cV/wAPRIVggqVHI1aFYkKFHVmsdzsAOsthBZczK3LXKjFxTlx3mY/6iPpaSWgZiDEvTN1dh6sSPkTM2TAw3FFVD37VV8DZWH9rDY+hA9Zh04vbQXaIX7X837+BxuGYq9NqlNujK3cdQ49NXkQTzllFON0yqpaVmv4JLw57SKNbCGrWBp1EsHUDZvApe2x/SV1aTjrFXRfh3zXlbSa7vQ1eP9rYBtSoBh4tUv8Aoq2/WYp4erPpb3l9aeDorWo5PtFaebf2IlxdxtVzBERkWkinVpVidTdC1/Dew850KOHVPW92cPEYnmaRVkRUNvpPqPMf7y++tma7jpmRepoSbCSbsQScnod/9mKhcsogNqN6mr+ltbAr8OU4+Kleq2dvDRy00iVXlBeVgCAIAgCAIAgCAIAgHJOGOI1xWdYwE91+7T8xRuBb17xm5OFqS8PuasJ3rPx+x0T8OvgJrXZs2MHMcLRVGeoRSVRcsTYAed5KLbdkYdkrsguNzCgTanXp1R4g2PxBl2Sa3RGNWm9mRHP8yo1V0W7QggggkCwO4JG5G/wM2KVGVtdjUxGIp39nciGaU7MGAsp2te9j5X8pOosjViuhLmRd9ylGrLIsrnAzKfK/TxOw+cSqxjuzFPC1Kn6UVYgjnv0PSSjJTV0RqUnSk4y3NxkuRPiAW1qig2v7xv6A/Wc/HcThhZKNm35fM6PD+ETxcc+ZKPm/I3eXZ9issJoFr0WOoED0BKeB5XWa6qR4jSbpvLNevLxNh0ZcMrLmrPTfrz8CfZRmdZGDku6ncgm9x6He88/SqV6c7u77ner/APEqRyppPoTjB4taqB0Nwf2QfOdmnOM45o7HFqU5U5ZZbl+TICAIAgCAIAgCAYGeVymHrFSA/Zvo3td9J02v1vaZW5hnznkXD+YYaouJSg38Gzt3lvpXc7A3ta9/KdDmQby33NKVKaWbsdWr+0nAqoIdmJAOlUJINuVzYX6ShYaoy94mCOfcb8YHHlUQNSorvpJF3f8AM1vAch6zcoUOXq9zRr4nmaJaEVR7j985endGtKNmexJEGY2P0lbE26j9+E18RJZdNzfwNP8AqrPon1LeVMmso9luLK35W/lJ/p8fWamZ1ItRep0oxjhq65sU161RfGWVHrdlY6gbG52UeJPQTnzrKmnKR6CeHVRpw1T7etia4HheiKRQ3diPf6qf6B0nMlxTEXWV2Sfq5Y+F4Ztucbt+tCvCuQ4inWY3ApjYk8n8CoH75zp4zFUMXhlf9X0PPYeFTh2Lkk7x+v8AtFM5xGJwuJRqqrVpg3Sy90+nMh7eMlgsJhp03GDalbV+uncpx/EMROVpJZb7L1uSzH52MPRStUSoqta10OxP5r8j62mjRo8yq6cZK68fp3MSlKMMzi7e4kHBXESV0JS2m51A7Mjf1De4NuctqN4Sap1Nn16FtKfPjmi72JipvNpO5grMgQBAEAQBAEA5V7dMWy0sOUcr3nvY26C33mzhldu5RiLpK3ciPsixBbHsGYtro1Abm9+UvrpKKKaDvJpkMZdJI8CR8tptmlJHtWksyW5FQlL9KuU197b4zHW6M29mzM7AZfVrG9NGa3XkAfU7XlGIxdGj+5JI2MNgsRW/ajcvZbhaNXE3xWssSFsTYaht/E6+U0scqjo83C22+NvA6PD5wjW5OLTvfT3+Pqxs+KODVYa8MAjAf4fK9uqX6+XKcPDcQaf9R/H8no8RgIzjaKNTkOLZAA/vC636gA7A9dpdjW6ruWcOpOjTyN63JdhsRrcUxsAAzkdFPJR5t9PWaEKKtnfwMcQxnJhaO7JRgSW2Ucug8B4SxyS1eh5lJzfdsjGa8T4rC4te1oBaYPdRt9Q8VcbavTlOnQwmFxlFxpzebw/HYpqVa2GmpTjp6+ZJ8Xxrg/w+pm7TWu9K128CGHIfGcqnwXF81wStbr0N+XEKHLUr/Dqc0yvPmw1d6uGUIDcBGOoBSbgHzE9ZVwUa9CNKs72tqtNThRxMqVVzpq1+h1z2c8afjC1GooSqo1Cx2Zdrlb7/AAnOlg5YV5Yu8HtfdeH4OjSxSrq7VpE7EFpWAIAgCAIBrsyxmkbTKByX2lY6mwpLXV2pktbQwVg62tzB2IJlik4e0i6jh44h8tuzexE8l4jw+BrGrQw9RnCsql6wt3vEBPTrNlZqsVqademsNVlBrVGhYk0+1axZqhB8trn9TGIqyjZJ7mxwzDUqmac43tb5linrqMFUEs3IDmfhNGU7e1JnWipWcYpRv26/Ddm3x2S1aCK7gWY2IG+knlf1m1h+J0a1Xlx/k4WK4PWo0ebLW26XQleQ51T7AaitPQO8OWw6gec4nEeH1IV7xu1I9Bw3iNKph/atFx37e8sYdcNjsVfdbDccjWt9LePPeblGGJwFF31v/j/Jx+JYjDYyosq1XXuT2hoVdrKBtfbl6mc1K70MOtOWsm/Mg/FfDg1Ni8L31vqrU13G3NqZG1+dx5TYzNLJPRnRwmLktJeZi5Tj1Ya1FtfePmbaftK6kWrLsamOk51X2OgcMj+FrPNibeg2/UziY2reeTojZwlG0Mz6mp9pebomFFGwapW92++hVIuw8+g+M6fAaOasqsnZL5+BVxBT5Mssb9zlwnubXR5NStK55pkm4JuVFx4leov6G/wnLoSlSrOm9j1fEKFLE4FYmmtfSfkyRcC49sPmFB13u2hh4q/dP1B9QJu4uyotnn+HU5VK6iuz+SufRgnIOqVgCAIAgHl+UAj+aITeSQOWe0fAPUogqLlDqt5WsZZCWVi1zmTVCRtuRzHiPKS1pPNH9LNyr/3tPLL9yPzXdfc22Xp22GKpcsrg2H5XGm/wIHzmMXJWU+hLgTUZVKUtG7EuyDLUw67bufebqfIeU8zia8qz12PRUqEKeqWvfr5m2q2qXo2DFluwIuFU7XYfQdZGhSlpUva3rQ1sbi4UIWet+n5NrkuX0sOgSmo5bsd2bx1H7ToVsRUrSvNnk4QjHZEdo8LU8RjC2ErKlNCDUI37N78qYvvffyH6TcnxJ4XD5K8W29vFeJXDBqvUvB6Lc2fHnDFRqHaUqlR9AJembWZeZKgAbjnbfaaXC+KKFVRnFJPr2+PY2sZgb024t3RTg3jWkuG7PFOFZO6pt76W22A5jcfKW8T4PUdfPQjdPfwZHB4+HLtUdmjScW4BaTfi8IVqYV2HaIv+VUPVR0Dc7eN/GUUc37VVWktvH+DqchV17O/1JDwvnCVcOmk7gWI6gjncTiYyhKFV5jcpwcYJNbEO9p1Rvx4PQUqWk+W5+pM7nDUlh42LaPsxb8TQK1xfkCAfn/8Abz1OEm501c8VxSjGniZKGz1KFNywBJIKjw3BBJ9Afnaa2JcI11J9EdfhuHxFbAyhTV7ya8EtH9TecNUGOIoi3eNRLD/UJq1assRP/wBUdmlgaPDMM7azkt/XRH0iJA4BWAIAgCAIBj4jDBhM3BGc3yS4O0kmDjnGvCjUWNWkNubKBy8x9xLYyto9jKbTTTs1s/XQ0fDOjt9V9LWIG9rkzQx0Zxp2jszu4N0a0uba01v67MmP4js0d7X0jZfzOdlHxNpyKdPPNL1Y6NSeWNzaZTQ7JO8dVRjqqN+Zz9hyA8JsSd3oeSxFV1ZtskNPJhWolajMquCDpOkkEePMTSnj3Sn/AE7XXVl1HCKUbzOeY/L6+UYpHRtSm+g9Kii2pXHy+09LhMRS4ph3CotVv+UcyvSngqinB6HniLjbEYpSgIoUuqqTdh4M3M+gtJYfhWGwazy9prq/sixYmvjJ8uGhGUM61OoqkbxOficPPD1HCa1JTw5XL4PHYYd6pUpXpLf3nBGwv16zl8Sw6dSnUS66+R0uG4qSi4dtURTD4t6T2IZHHPmrD1Eoq4WM1qemw/E4ySjUV/r5fgz8bmX4gg1SSwUKCbbAcvrKaWEdJZYLQ3o4zCKNm0vfdfYsJhkP8xI2226bdJuQlXjHLFWObUw/C51XVnPM3038klc2uX4QsQtNLk8tr/Ic5BYeU3eb8vzsW1eJwoQUKMcq6X08orVvyOp8CcEGk4xFcd8bop6HxPgfAScpRjHLH167nCr4ideTlL59fh0XZfF6nQxKiorAEAQBAEAQDyyg84BGOJMpDKdpNMHC+LeHmw7mogshO4/Kf9vpJ6NZWX0asqc1KP8APh62K5HnJ1IlQgpqHePQgd0N53tvOZVw2Rto7OJm54ZyhqvmvBk3wPfqovQm5/tG5mjiJ5KbaODRpZqiTJolUen2AnBim2kup2XojifFGeHG4p6l/wCGp0UhfkgPO3nzPqJ7/hUYUYKkt/qzh8VwtRLm7rr4GqK32nVnBTi4s41Cs6NRTjumWsOxvY9Pv+/1nPwcnCo4M9BxlRrUY1V0+jNjl9YpVRlNipuPhvNnGtKi7mjwKlOeMhZaa39zTR3jGcHYXHUkerTGplBuNiLi/Oc2M2tTaqRUZOPRM0Nb2Q0L9yq6jwIBk1VZjNNaKT8zIwvsroqRqqsw8gBM87wRhuo/735kuyXh6hhRalTAP5juT8ZCdSU9yEacY7G2kCYgCAIAgCAIAgCAeKlMEbwDQ53w2lZCLA3BEkmDhPFnClTA1T3S1Fv08j9jJNKasdDA4t0ZWeqe/j/v67HvhTOuxrKXYtSsV8ShNrX8pysbhnOm0lqdN4KnKXNoeR0pcStWhVNNg96NUKVN9yjWnCoxyV4qatqitwaaT7o4dpKEEDl9P+J6pNpprobGJwzSatdMyWqr4zvRqJwUmeAnQlzHCKvqe1oFtx3See3QG/2E5VWtGFdzjqe3wvC5V+HxpVrxf2ubbI8qapUCqNTEgfPxlbc67zS29bGxJ4fhtJ0qS9r1q/sj6Qy2gadGmh5qqj5CGeZbu7mTMGBAEAQBAEAQBAEAQBAEAQBAMLM8rp10KVFDAixuJlMHK+I/ZQykvhWuPyHmPQ9fjJ5k1ZmxRxM6LvF+vv8AEgtfL8VhXIZHpncE2KgjlzGxlc8LTn69M61PjKdlUivp+fqY3YM3NL/v1jkPv9Tc/wCsUn/a/wDH8l3D5Wx92nb9+UlyX1l8ih8WoU03CCT8XFfS7JTkPBFeufdKjqbaR8zJKlCOr+f4NCvxmrU0jp/86f5PXySOo8McIUsIA3vP48gvp5+cxKdzmOTlv6/L8WSWQMCAIAgCAIAgCAIAgCAIAgCAIAgC0A8VKQYWYAjzF4BjNlNA/wCTT/8AAf7TOZ9zGVdi5TwNNTdaaA+IUD7RmYSSL9pgyVgCAIAgCAIAgCAIAgCAIAgFnF4gU0ZyCQoJNudhztIyllVyUIOclFdTDy3OqVY2UsrW1aXUoSp6i/MeYldOtGei+ZdWwtSkrvVd07+mbGXGuA0At16yopZiFUbkk2AHmZhtJXZmMXJ2S1LYxqdoKeq7ldYA37t7XvMZ1my9SXLllz20vY9riULFQ6lhzW4uPUc5nMr2uYcJJZraF28yRMOvmlNKvZuwVtOvc2Gm9uZ2vfpK3UipZWy2NCpKGeKur2MtXBsb3B5ecsKrHqAYeLxwSrRpkE9qWAPgVUtv8AZXKpllGPcthSzQlO/6bfN2MHG8R06VRkIcqhAqOFulMtyDGQliIxlZ9N30RfTwVScFJNXey6u3Y2lXEqq6mYKu25NhvYDfzuJc5JK7NVQlJ2S1LmqZInqAIAgCAIAgCAajiqsVwlW3vMNA8y50/eUYl2pv1ubWCjmrxvstfLU0eb5RiKtNL00QUEsqo5dqo7t1vpFhZeW+816tKpKOqWi6a3+hvYfEUac3aTeZ9VZLfxfcvDHtWzBDSDIDQdb1EZRrBDcja9iVvMqbnWTj26lbpKnhWptP2ls/W5XJ8p118T21R6hWopIBNNWOgG5VTv4bm20zSo3nLM+vuGIxGWnT5aS0fi1q+rJHjqiLSc1LaAp1X5abb3m3NxUW5bHOpKTmlDfoaHhXLilGpVAIaoCKQc3KUhfs1P1+U1cPTtFy77eC6G/jaylOMHst7dX1NRfDjChdLpjEFx3G7Q1+dyQNwT8LGUWhy7W9tedzb/rOte6dN+Ktl/KMvGVnp08YlSm5qYhLoVUsCWpBNNwNipud+hk5txU1JayX2sU04xnKlKElaD117O9/iW8qwwr4mh2qhwuDpncXGos4+kxTjnqRzK9or7kq9R0qM+W7XqP6IyMxymnZcJTQvUCMyO7W7BGc2K25kEGwA5AXMlOjDSlFXfRvp7vsV0cRPWvN2V9Ul+ppffr8jxi8RXq16lKm9QimqBezdEBJG7VGa5I1AjYdIlKcpuMW9O1vNkqcKVOnGc0tW902/clovMu1H7Wrg6ZqdowFYVHpn+daWliCOR7/AOsy3mlCLd99vd/shFcunVmo2Xs2T7Xv9j3whl4tWfW7q1SopRiCp0tpubi5bbneZwtPd3e7McQrO8Y2Sslqt9V9Db8QVDTwtVksCq3FwCLAgnY7crzYrvLTbXQ1MJFTrRjLqzWVsHTxWKY1VDpRpKLHlrqd4/JQvzlEoRq1LyV0l9TZjUnh6KUHZyk/Jafk2PC5P4SkSSbgkE793UdP/raXYe/LRRjLc+VvXf5m1lxqiAIAgCAIBZxOFWoAHGoBgw/uU3B+BkZRUtyUJyhrH1cumSIlmrWRd2ZV8yQPrItpaslGEpaRT+BZweKouzdk9NmJGrQyk36arHwH6SMZQb9lonOFWKWdP4ou4vCJVXS66luDY8rg3F5KUVJWZCnUlB5ouzL0kRLdDEK99LBtJKm29mHMHz3EipJ7EpQlG2ZblySImsbPcMtTR2ihgdPkD4FrWHpeUuvTTtc2VhK8o5srt66bl/G5dSrWLqGK7A8iPEXG/wAJKVOE90V069Sl+l2uWquR0GCg0lAUWW21lO5G3TymHQg7abE44utFt5tzLw+FRAAiKoXYWAFgedpOMVFWSKZVJTd5O5cRABYAAeW3PnMpWItt6srVQMpVgCDsQdwR5w0nozKbTuh2Ytawsf8AiLIXZWnTCgACwGwA6DyhKysg227s9TJgQBAEAQBAEAoYBFc1yagmIwgFNe/UfVfvFgKbnvE7kXtNKpRgqkLLdv6M6dHE1ZUql5PRK3mi7n9Ls6uEFGmmo1SQvuA2pvzIHQEmZrrLKGVdfd0ZHCyzwqOo3bL7+qMfE8S1HdaaKaTAMancasQVYrZAvPle58RIyxMm1Fad9L+ViyGBhGLnJ3WltVHdX1uZRxdTsKD16amp26LuCpVWfSrWB2axG0m5yUIua1v9WVcuHMnGlLTK/kr29xr8nyntxiKi1Hp1BiHCEMQq6St+7exvyN5VSo580r65n8jYxGI5WSDimsqvtfzJTj8YKNMu9yotfSL2ubXt4TdnNQjdnLpU3Unkj1I9UqjDUwaNanWpvUBFJgGZi7gkIync733Bmq3y17Mk03t7+x0IxdeVqkWmlur2Vl1v+TzkmZPTL6qYNOpinTWG31swUXW3K9he8xRqON7rRyZnE0IzSs9VBO1ui8S9jBTq4usmIqtTCKnZKKhp3BF2cWI1G+3W1pKajOo1N2ttrb4kKeenQjKlG9730v8ADw0MKnxBVVVpK4qHtHQVtBqakUBrhU95t7bbbStYiSWVO+u9r+mXPB05PO1bRPLe1m/F7I2FLF1GwznEu9K9QBCi6KlRdrDRuQSbi3O3hLVOTg+Y2tdLaPy1KHTgqyVFJ6a3d0vjobDh9ai0R2pa+ptOsgsEv3Q9ustoqSj7Rr4pwdT2Oyvba/W3gbQS41isAQBAEAQBAEAQAYBr6+X68RTrFv8ADVgq26va5v6C0qlTvNS7F0a2WlKmlu18j3icAHq0qhJvS1EDoSwtv6CZlTUpKT6GIVXCEoL+63yLGJySmxDKWouCxD0yAe9717ggg26iRlRi9Vo/AshipxVnaS7PbQpRyKkoIOpyWV2ZmJZmQ3Uk+R6coVCCVhLF1G+ismtFpZmfh6CoCFUKCSxsLXYm5PqTLIxS2RRKUpfqZdtJETGp5fSVta00DeIUAyCpxTvYsdao45XJ2LGCyinTphD3wKhqgtz1ly4O3gTIwoxjG2+t/ncnUxM5yzbaW+FrGTicFTqW7RFe3LUAbScoRluiuFScP0tox8blNOoqrvT0G6NTspQ8u7tb4WtITpRkl0t2LKeInCTe99763MU8OUjcsaj1DY9ozd8FdxpIAC28hI/8eHW9+/Us/wCbUVkrJdraHqnw9T1q7tUrVEYMrO+4I5WC2W3whYeN02234v0jEsZPK4xSSfRL83fzNuJeapWAIAgCAIAgCAIAgCAIAgCAIAgCAIAgCAIAgCAIAgCAIAgCAIAgCAIAgCAIAgCAIAgCAIAgCAIAgCAIAgH/2Q=="/>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 name="Picture 4" descr="Cartoon people lookahead at a long road"/>
          <p:cNvPicPr>
            <a:picLocks noChangeAspect="1" noChangeArrowheads="1"/>
          </p:cNvPicPr>
          <p:nvPr/>
        </p:nvPicPr>
        <p:blipFill>
          <a:blip r:embed="rId4" cstate="print"/>
          <a:srcRect/>
          <a:stretch>
            <a:fillRect/>
          </a:stretch>
        </p:blipFill>
        <p:spPr>
          <a:xfrm rot="10800000" flipH="1" flipV="1">
            <a:off x="2883857" y="2806175"/>
            <a:ext cx="3223881" cy="2344640"/>
          </a:xfrm>
          <a:prstGeom prst="rect">
            <a:avLst/>
          </a:prstGeom>
        </p:spPr>
      </p:pic>
      <p:sp>
        <p:nvSpPr>
          <p:cNvPr id="5" name="TextBox 4"/>
          <p:cNvSpPr txBox="1"/>
          <p:nvPr/>
        </p:nvSpPr>
        <p:spPr>
          <a:xfrm>
            <a:off x="381000" y="5434180"/>
            <a:ext cx="8717250" cy="400110"/>
          </a:xfrm>
          <a:prstGeom prst="rect">
            <a:avLst/>
          </a:prstGeom>
          <a:noFill/>
        </p:spPr>
        <p:txBody>
          <a:bodyPr wrap="square" rtlCol="0">
            <a:spAutoFit/>
          </a:bodyPr>
          <a:lstStyle/>
          <a:p>
            <a:pPr>
              <a:buNone/>
            </a:pPr>
            <a:r>
              <a:rPr lang="en-US" sz="2000" dirty="0">
                <a:latin typeface="Tahoma" panose="020B0604030504040204" pitchFamily="34" charset="0"/>
                <a:ea typeface="Tahoma" panose="020B0604030504040204" pitchFamily="34" charset="0"/>
                <a:cs typeface="Tahoma" panose="020B0604030504040204" pitchFamily="34" charset="0"/>
              </a:rPr>
              <a:t>Person Centered Planning is at the heart </a:t>
            </a:r>
            <a:r>
              <a:rPr lang="en-US" sz="2000" dirty="0" smtClean="0">
                <a:latin typeface="Tahoma" panose="020B0604030504040204" pitchFamily="34" charset="0"/>
                <a:ea typeface="Tahoma" panose="020B0604030504040204" pitchFamily="34" charset="0"/>
                <a:cs typeface="Tahoma" panose="020B0604030504040204" pitchFamily="34" charset="0"/>
              </a:rPr>
              <a:t>of </a:t>
            </a:r>
            <a:r>
              <a:rPr lang="en-US" sz="2000" dirty="0">
                <a:latin typeface="Tahoma" panose="020B0604030504040204" pitchFamily="34" charset="0"/>
                <a:ea typeface="Tahoma" panose="020B0604030504040204" pitchFamily="34" charset="0"/>
                <a:cs typeface="Tahoma" panose="020B0604030504040204" pitchFamily="34" charset="0"/>
              </a:rPr>
              <a:t>Positive Behavior Support</a:t>
            </a:r>
            <a:r>
              <a:rPr lang="en-US" dirty="0">
                <a:latin typeface="Tahoma" panose="020B0604030504040204" pitchFamily="34" charset="0"/>
                <a:ea typeface="Tahoma" panose="020B0604030504040204" pitchFamily="34" charset="0"/>
                <a:cs typeface="Tahoma" panose="020B0604030504040204" pitchFamily="34" charset="0"/>
              </a:rPr>
              <a:t>.</a:t>
            </a:r>
          </a:p>
        </p:txBody>
      </p:sp>
      <p:sp>
        <p:nvSpPr>
          <p:cNvPr id="12" name="Rectangle 11"/>
          <p:cNvSpPr/>
          <p:nvPr/>
        </p:nvSpPr>
        <p:spPr>
          <a:xfrm>
            <a:off x="5371646" y="6002006"/>
            <a:ext cx="3743325" cy="708025"/>
          </a:xfrm>
          <a:prstGeom prst="rect">
            <a:avLst/>
          </a:prstGeom>
        </p:spPr>
        <p:txBody>
          <a:bodyPr>
            <a:spAutoFit/>
          </a:bodyPr>
          <a:lstStyle/>
          <a:p>
            <a:pPr algn="r" eaLnBrk="0" fontAlgn="base" hangingPunct="0">
              <a:spcBef>
                <a:spcPct val="0"/>
              </a:spcBef>
              <a:spcAft>
                <a:spcPct val="0"/>
              </a:spcAft>
              <a:defRPr/>
            </a:pPr>
            <a:r>
              <a:rPr lang="en-US" sz="2000" b="1" dirty="0">
                <a:solidFill>
                  <a:srgbClr val="4F81BD">
                    <a:lumMod val="50000"/>
                  </a:srgbClr>
                </a:solidFill>
                <a:latin typeface="Arial Narrow" panose="020B0606020202030204" pitchFamily="34" charset="0"/>
              </a:rPr>
              <a:t>Center for Excellence in Disabilities Positive Behavior Support Project</a:t>
            </a:r>
          </a:p>
        </p:txBody>
      </p:sp>
    </p:spTree>
    <p:extLst>
      <p:ext uri="{BB962C8B-B14F-4D97-AF65-F5344CB8AC3E}">
        <p14:creationId xmlns:p14="http://schemas.microsoft.com/office/powerpoint/2010/main" val="14648779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8142" y="49195"/>
            <a:ext cx="9143999" cy="533401"/>
          </a:xfrm>
        </p:spPr>
        <p:txBody>
          <a:bodyPr>
            <a:normAutofit/>
          </a:bodyPr>
          <a:lstStyle/>
          <a:p>
            <a:pPr algn="ctr" eaLnBrk="1" hangingPunct="1">
              <a:defRPr/>
            </a:pPr>
            <a:r>
              <a:rPr lang="en-US" sz="2800" dirty="0" smtClean="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Assessment Tools to Facilitate Person-Centered Planning</a:t>
            </a:r>
          </a:p>
        </p:txBody>
      </p:sp>
      <p:sp>
        <p:nvSpPr>
          <p:cNvPr id="23555" name="Rectangle 3"/>
          <p:cNvSpPr>
            <a:spLocks noGrp="1" noChangeArrowheads="1"/>
          </p:cNvSpPr>
          <p:nvPr>
            <p:ph idx="1"/>
          </p:nvPr>
        </p:nvSpPr>
        <p:spPr>
          <a:xfrm>
            <a:off x="304799" y="1295400"/>
            <a:ext cx="8839201" cy="5223781"/>
          </a:xfrm>
        </p:spPr>
        <p:txBody>
          <a:bodyPr>
            <a:noAutofit/>
          </a:bodyPr>
          <a:lstStyle/>
          <a:p>
            <a:pPr eaLnBrk="1" hangingPunct="1">
              <a:buClr>
                <a:schemeClr val="tx2">
                  <a:lumMod val="75000"/>
                </a:schemeClr>
              </a:buClr>
            </a:pPr>
            <a:r>
              <a:rPr lang="en-US"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Circles of Support</a:t>
            </a:r>
          </a:p>
          <a:p>
            <a:pPr eaLnBrk="1" hangingPunct="1">
              <a:buClr>
                <a:schemeClr val="tx2">
                  <a:lumMod val="75000"/>
                </a:schemeClr>
              </a:buClr>
            </a:pPr>
            <a:endParaRPr lang="en-US" sz="28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eaLnBrk="1" hangingPunct="1">
              <a:buClr>
                <a:schemeClr val="tx2">
                  <a:lumMod val="75000"/>
                </a:schemeClr>
              </a:buClr>
            </a:pPr>
            <a:r>
              <a:rPr lang="en-US"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MAPs (Making Action Plans)</a:t>
            </a:r>
          </a:p>
          <a:p>
            <a:pPr eaLnBrk="1" hangingPunct="1">
              <a:buClr>
                <a:schemeClr val="tx2">
                  <a:lumMod val="75000"/>
                </a:schemeClr>
              </a:buClr>
            </a:pPr>
            <a:endParaRPr lang="en-US" sz="28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eaLnBrk="1" hangingPunct="1">
              <a:buClr>
                <a:schemeClr val="tx2">
                  <a:lumMod val="75000"/>
                </a:schemeClr>
              </a:buClr>
            </a:pPr>
            <a:r>
              <a:rPr lang="en-US"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PATHs (Planning Alternative Tomorrows With Hope)</a:t>
            </a:r>
          </a:p>
          <a:p>
            <a:pPr eaLnBrk="1" hangingPunct="1">
              <a:buClr>
                <a:schemeClr val="tx2">
                  <a:lumMod val="75000"/>
                </a:schemeClr>
              </a:buClr>
            </a:pPr>
            <a:endParaRPr lang="en-US" sz="28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a:buClr>
                <a:schemeClr val="tx2">
                  <a:lumMod val="75000"/>
                </a:schemeClr>
              </a:buClr>
              <a:buNone/>
            </a:pPr>
            <a:r>
              <a:rPr lang="en-US" sz="2800" dirty="0" smtClean="0">
                <a:solidFill>
                  <a:srgbClr val="FF0000"/>
                </a:solidFill>
                <a:latin typeface="Tahoma" panose="020B0604030504040204" pitchFamily="34" charset="0"/>
                <a:ea typeface="Tahoma" panose="020B0604030504040204" pitchFamily="34" charset="0"/>
                <a:cs typeface="Tahoma" panose="020B0604030504040204" pitchFamily="34" charset="0"/>
              </a:rPr>
              <a:t>The CED PBS Project has a free 2 day trainings available on Person Centered Planning</a:t>
            </a:r>
            <a:r>
              <a:rPr lang="en-US" sz="28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hlinkClick r:id="rId4"/>
              </a:rPr>
              <a:t>http://</a:t>
            </a:r>
            <a:r>
              <a:rPr lang="en-US" sz="2800" dirty="0" smtClean="0">
                <a:solidFill>
                  <a:schemeClr val="tx1"/>
                </a:solidFill>
                <a:latin typeface="Tahoma" panose="020B0604030504040204" pitchFamily="34" charset="0"/>
                <a:ea typeface="Tahoma" panose="020B0604030504040204" pitchFamily="34" charset="0"/>
                <a:cs typeface="Tahoma" panose="020B0604030504040204" pitchFamily="34" charset="0"/>
                <a:hlinkClick r:id="rId4"/>
              </a:rPr>
              <a:t>pbs.cedwvu.org/training.php</a:t>
            </a:r>
            <a:endParaRPr lang="en-US" sz="28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a:buClr>
                <a:schemeClr val="tx2">
                  <a:lumMod val="75000"/>
                </a:schemeClr>
              </a:buClr>
              <a:buNone/>
            </a:pPr>
            <a:endParaRPr lang="en-US" sz="26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a:buClr>
                <a:schemeClr val="tx2">
                  <a:lumMod val="75000"/>
                </a:schemeClr>
              </a:buClr>
              <a:buNone/>
            </a:pPr>
            <a:endParaRPr lang="en-US" sz="26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a:off x="5378904" y="5994363"/>
            <a:ext cx="3743325" cy="708025"/>
          </a:xfrm>
          <a:prstGeom prst="rect">
            <a:avLst/>
          </a:prstGeom>
        </p:spPr>
        <p:txBody>
          <a:bodyPr>
            <a:spAutoFit/>
          </a:bodyPr>
          <a:lstStyle/>
          <a:p>
            <a:pPr algn="r" eaLnBrk="0" fontAlgn="base" hangingPunct="0">
              <a:spcBef>
                <a:spcPct val="0"/>
              </a:spcBef>
              <a:spcAft>
                <a:spcPct val="0"/>
              </a:spcAft>
              <a:defRPr/>
            </a:pPr>
            <a:r>
              <a:rPr lang="en-US" sz="2000" b="1" dirty="0">
                <a:solidFill>
                  <a:srgbClr val="4F81BD">
                    <a:lumMod val="50000"/>
                  </a:srgbClr>
                </a:solidFill>
                <a:latin typeface="Arial Narrow" panose="020B0606020202030204" pitchFamily="34" charset="0"/>
              </a:rPr>
              <a:t>Center for Excellence in Disabilities Positive Behavior Support Project</a:t>
            </a:r>
          </a:p>
        </p:txBody>
      </p:sp>
    </p:spTree>
    <p:extLst>
      <p:ext uri="{BB962C8B-B14F-4D97-AF65-F5344CB8AC3E}">
        <p14:creationId xmlns:p14="http://schemas.microsoft.com/office/powerpoint/2010/main" val="2773871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886700" cy="993775"/>
          </a:xfrm>
        </p:spPr>
        <p:txBody>
          <a:bodyPr>
            <a:normAutofit/>
          </a:bodyPr>
          <a:lstStyle/>
          <a:p>
            <a:r>
              <a:rPr lang="en-US" sz="3600" dirty="0">
                <a:latin typeface="Arial" panose="020B0604020202020204" pitchFamily="34" charset="0"/>
                <a:cs typeface="Arial" panose="020B0604020202020204" pitchFamily="34" charset="0"/>
              </a:rPr>
              <a:t>WVU CED’s Role:</a:t>
            </a:r>
          </a:p>
        </p:txBody>
      </p:sp>
      <p:sp>
        <p:nvSpPr>
          <p:cNvPr id="3" name="Content Placeholder 2"/>
          <p:cNvSpPr>
            <a:spLocks noGrp="1"/>
          </p:cNvSpPr>
          <p:nvPr>
            <p:ph idx="1"/>
          </p:nvPr>
        </p:nvSpPr>
        <p:spPr>
          <a:xfrm>
            <a:off x="457200" y="838200"/>
            <a:ext cx="8305800" cy="5181599"/>
          </a:xfrm>
        </p:spPr>
        <p:txBody>
          <a:bodyPr>
            <a:noAutofit/>
          </a:bodyPr>
          <a:lstStyle/>
          <a:p>
            <a:pPr>
              <a:buClr>
                <a:srgbClr val="002060"/>
              </a:buClr>
              <a:defRPr/>
            </a:pPr>
            <a:r>
              <a:rPr lang="en-US" sz="2400" dirty="0">
                <a:solidFill>
                  <a:srgbClr val="FF0000"/>
                </a:solidFill>
                <a:latin typeface="Arial" panose="020B0604020202020204" pitchFamily="34" charset="0"/>
                <a:cs typeface="Arial" panose="020B0604020202020204" pitchFamily="34" charset="0"/>
              </a:rPr>
              <a:t>Education and training </a:t>
            </a:r>
            <a:r>
              <a:rPr lang="en-US" sz="2400" dirty="0">
                <a:latin typeface="Arial" panose="020B0604020202020204" pitchFamily="34" charset="0"/>
                <a:cs typeface="Arial" panose="020B0604020202020204" pitchFamily="34" charset="0"/>
              </a:rPr>
              <a:t>to University students in multiple disciplines to prepare a workforce that is able and willing to serve persons with disabilities</a:t>
            </a:r>
          </a:p>
          <a:p>
            <a:pPr>
              <a:buClr>
                <a:srgbClr val="002060"/>
              </a:buClr>
              <a:defRPr/>
            </a:pPr>
            <a:r>
              <a:rPr lang="en-US" sz="2400" dirty="0">
                <a:solidFill>
                  <a:srgbClr val="FF0000"/>
                </a:solidFill>
                <a:latin typeface="Arial" panose="020B0604020202020204" pitchFamily="34" charset="0"/>
                <a:cs typeface="Arial" panose="020B0604020202020204" pitchFamily="34" charset="0"/>
              </a:rPr>
              <a:t>Technical assistance </a:t>
            </a:r>
            <a:r>
              <a:rPr lang="en-US" sz="2400" dirty="0">
                <a:latin typeface="Arial" panose="020B0604020202020204" pitchFamily="34" charset="0"/>
                <a:cs typeface="Arial" panose="020B0604020202020204" pitchFamily="34" charset="0"/>
              </a:rPr>
              <a:t>to individuals with disabilities and direct care providers who serve them to enhance their skillset and improve service quality</a:t>
            </a:r>
          </a:p>
          <a:p>
            <a:pPr>
              <a:buClr>
                <a:srgbClr val="002060"/>
              </a:buClr>
              <a:defRPr/>
            </a:pPr>
            <a:r>
              <a:rPr lang="en-US" sz="2400" dirty="0">
                <a:latin typeface="Arial" panose="020B0604020202020204" pitchFamily="34" charset="0"/>
                <a:cs typeface="Arial" panose="020B0604020202020204" pitchFamily="34" charset="0"/>
              </a:rPr>
              <a:t>Gap filling </a:t>
            </a:r>
            <a:r>
              <a:rPr lang="en-US" sz="2400" dirty="0">
                <a:solidFill>
                  <a:srgbClr val="FF0000"/>
                </a:solidFill>
                <a:latin typeface="Arial" panose="020B0604020202020204" pitchFamily="34" charset="0"/>
                <a:cs typeface="Arial" panose="020B0604020202020204" pitchFamily="34" charset="0"/>
              </a:rPr>
              <a:t>direct services </a:t>
            </a:r>
            <a:r>
              <a:rPr lang="en-US" sz="2400" dirty="0">
                <a:latin typeface="Arial" panose="020B0604020202020204" pitchFamily="34" charset="0"/>
                <a:cs typeface="Arial" panose="020B0604020202020204" pitchFamily="34" charset="0"/>
              </a:rPr>
              <a:t>and supports in an effort to improve availability and acceptability of services for West Virginians </a:t>
            </a:r>
          </a:p>
          <a:p>
            <a:pPr>
              <a:buClr>
                <a:srgbClr val="002060"/>
              </a:buClr>
              <a:defRPr/>
            </a:pPr>
            <a:r>
              <a:rPr lang="en-US" sz="2400" dirty="0">
                <a:solidFill>
                  <a:srgbClr val="FF0000"/>
                </a:solidFill>
                <a:latin typeface="Arial" panose="020B0604020202020204" pitchFamily="34" charset="0"/>
                <a:cs typeface="Arial" panose="020B0604020202020204" pitchFamily="34" charset="0"/>
              </a:rPr>
              <a:t>Dissemination</a:t>
            </a:r>
            <a:r>
              <a:rPr lang="en-US" sz="2400" dirty="0">
                <a:latin typeface="Arial" panose="020B0604020202020204" pitchFamily="34" charset="0"/>
                <a:cs typeface="Arial" panose="020B0604020202020204" pitchFamily="34" charset="0"/>
              </a:rPr>
              <a:t> of information about the status of disabilities services in West Virginia and the nation </a:t>
            </a:r>
          </a:p>
          <a:p>
            <a:pPr>
              <a:buClr>
                <a:srgbClr val="002060"/>
              </a:buClr>
              <a:defRPr/>
            </a:pPr>
            <a:r>
              <a:rPr lang="en-US" sz="2400" dirty="0">
                <a:solidFill>
                  <a:srgbClr val="FF0000"/>
                </a:solidFill>
                <a:latin typeface="Arial" panose="020B0604020202020204" pitchFamily="34" charset="0"/>
                <a:cs typeface="Arial" panose="020B0604020202020204" pitchFamily="34" charset="0"/>
              </a:rPr>
              <a:t>Research </a:t>
            </a:r>
            <a:r>
              <a:rPr lang="en-US" sz="2400" dirty="0">
                <a:latin typeface="Arial" panose="020B0604020202020204" pitchFamily="34" charset="0"/>
                <a:cs typeface="Arial" panose="020B0604020202020204" pitchFamily="34" charset="0"/>
              </a:rPr>
              <a:t>activities conducted in collaboration with partners, to improve services and policies related to individuals with disabilities and their families.</a:t>
            </a:r>
          </a:p>
        </p:txBody>
      </p:sp>
      <p:sp>
        <p:nvSpPr>
          <p:cNvPr id="4" name="Footer Placeholder 3"/>
          <p:cNvSpPr txBox="1">
            <a:spLocks/>
          </p:cNvSpPr>
          <p:nvPr/>
        </p:nvSpPr>
        <p:spPr>
          <a:xfrm>
            <a:off x="4956175" y="6169025"/>
            <a:ext cx="4187825" cy="63817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Georgia" panose="02040502050405020303" pitchFamily="18" charset="0"/>
                <a:ea typeface="+mn-ea"/>
                <a:cs typeface="+mn-cs"/>
              </a:defRPr>
            </a:lvl1pPr>
            <a:lvl2pPr marL="457200" algn="l" rtl="0" eaLnBrk="0" fontAlgn="base" hangingPunct="0">
              <a:spcBef>
                <a:spcPct val="0"/>
              </a:spcBef>
              <a:spcAft>
                <a:spcPct val="0"/>
              </a:spcAft>
              <a:defRPr kern="1200">
                <a:solidFill>
                  <a:schemeClr val="tx1"/>
                </a:solidFill>
                <a:latin typeface="Georgia" panose="02040502050405020303" pitchFamily="18" charset="0"/>
                <a:ea typeface="+mn-ea"/>
                <a:cs typeface="+mn-cs"/>
              </a:defRPr>
            </a:lvl2pPr>
            <a:lvl3pPr marL="914400" algn="l" rtl="0" eaLnBrk="0" fontAlgn="base" hangingPunct="0">
              <a:spcBef>
                <a:spcPct val="0"/>
              </a:spcBef>
              <a:spcAft>
                <a:spcPct val="0"/>
              </a:spcAft>
              <a:defRPr kern="1200">
                <a:solidFill>
                  <a:schemeClr val="tx1"/>
                </a:solidFill>
                <a:latin typeface="Georgia" panose="02040502050405020303" pitchFamily="18" charset="0"/>
                <a:ea typeface="+mn-ea"/>
                <a:cs typeface="+mn-cs"/>
              </a:defRPr>
            </a:lvl3pPr>
            <a:lvl4pPr marL="1371600" algn="l" rtl="0" eaLnBrk="0" fontAlgn="base" hangingPunct="0">
              <a:spcBef>
                <a:spcPct val="0"/>
              </a:spcBef>
              <a:spcAft>
                <a:spcPct val="0"/>
              </a:spcAft>
              <a:defRPr kern="1200">
                <a:solidFill>
                  <a:schemeClr val="tx1"/>
                </a:solidFill>
                <a:latin typeface="Georgia" panose="02040502050405020303" pitchFamily="18" charset="0"/>
                <a:ea typeface="+mn-ea"/>
                <a:cs typeface="+mn-cs"/>
              </a:defRPr>
            </a:lvl4pPr>
            <a:lvl5pPr marL="1828800" algn="l" rtl="0" eaLnBrk="0" fontAlgn="base" hangingPunct="0">
              <a:spcBef>
                <a:spcPct val="0"/>
              </a:spcBef>
              <a:spcAft>
                <a:spcPct val="0"/>
              </a:spcAft>
              <a:defRPr kern="1200">
                <a:solidFill>
                  <a:schemeClr val="tx1"/>
                </a:solidFill>
                <a:latin typeface="Georgia" panose="02040502050405020303" pitchFamily="18" charset="0"/>
                <a:ea typeface="+mn-ea"/>
                <a:cs typeface="+mn-cs"/>
              </a:defRPr>
            </a:lvl5pPr>
            <a:lvl6pPr marL="2286000" algn="l" defTabSz="914400" rtl="0" eaLnBrk="1" latinLnBrk="0" hangingPunct="1">
              <a:defRPr kern="1200">
                <a:solidFill>
                  <a:schemeClr val="tx1"/>
                </a:solidFill>
                <a:latin typeface="Georgia" panose="02040502050405020303" pitchFamily="18" charset="0"/>
                <a:ea typeface="+mn-ea"/>
                <a:cs typeface="+mn-cs"/>
              </a:defRPr>
            </a:lvl6pPr>
            <a:lvl7pPr marL="2743200" algn="l" defTabSz="914400" rtl="0" eaLnBrk="1" latinLnBrk="0" hangingPunct="1">
              <a:defRPr kern="1200">
                <a:solidFill>
                  <a:schemeClr val="tx1"/>
                </a:solidFill>
                <a:latin typeface="Georgia" panose="02040502050405020303" pitchFamily="18" charset="0"/>
                <a:ea typeface="+mn-ea"/>
                <a:cs typeface="+mn-cs"/>
              </a:defRPr>
            </a:lvl7pPr>
            <a:lvl8pPr marL="3200400" algn="l" defTabSz="914400" rtl="0" eaLnBrk="1" latinLnBrk="0" hangingPunct="1">
              <a:defRPr kern="1200">
                <a:solidFill>
                  <a:schemeClr val="tx1"/>
                </a:solidFill>
                <a:latin typeface="Georgia" panose="02040502050405020303" pitchFamily="18" charset="0"/>
                <a:ea typeface="+mn-ea"/>
                <a:cs typeface="+mn-cs"/>
              </a:defRPr>
            </a:lvl8pPr>
            <a:lvl9pPr marL="3657600" algn="l" defTabSz="914400" rtl="0" eaLnBrk="1" latinLnBrk="0" hangingPunct="1">
              <a:defRPr kern="1200">
                <a:solidFill>
                  <a:schemeClr val="tx1"/>
                </a:solidFill>
                <a:latin typeface="Georgia" panose="02040502050405020303" pitchFamily="18"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5B9BD5">
                    <a:lumMod val="50000"/>
                  </a:srgbClr>
                </a:solidFill>
                <a:effectLst/>
                <a:uLnTx/>
                <a:uFillTx/>
                <a:latin typeface="Arial Narrow" pitchFamily="34" charset="0"/>
                <a:ea typeface="+mn-ea"/>
                <a:cs typeface="+mn-cs"/>
              </a:rPr>
              <a:t>Center for Excellence in Disabilities</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5B9BD5">
                    <a:lumMod val="50000"/>
                  </a:srgbClr>
                </a:solidFill>
                <a:effectLst/>
                <a:uLnTx/>
                <a:uFillTx/>
                <a:latin typeface="Arial Narrow" pitchFamily="34" charset="0"/>
                <a:ea typeface="+mn-ea"/>
                <a:cs typeface="+mn-cs"/>
              </a:rPr>
              <a:t>Positive Behavior Support</a:t>
            </a:r>
          </a:p>
        </p:txBody>
      </p:sp>
    </p:spTree>
    <p:extLst>
      <p:ext uri="{BB962C8B-B14F-4D97-AF65-F5344CB8AC3E}">
        <p14:creationId xmlns:p14="http://schemas.microsoft.com/office/powerpoint/2010/main" val="216662832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Content Placeholder 3" title="Sample Circle of Support"/>
          <p:cNvPicPr>
            <a:picLocks noGrp="1" noChangeAspect="1"/>
          </p:cNvPicPr>
          <p:nvPr>
            <p:ph idx="1"/>
          </p:nvPr>
        </p:nvPicPr>
        <p:blipFill>
          <a:blip r:embed="rId3"/>
          <a:stretch>
            <a:fillRect/>
          </a:stretch>
        </p:blipFill>
        <p:spPr>
          <a:xfrm>
            <a:off x="2237519" y="1286575"/>
            <a:ext cx="4876800" cy="4733225"/>
          </a:xfrm>
          <a:prstGeom prst="rect">
            <a:avLst/>
          </a:prstGeom>
        </p:spPr>
      </p:pic>
      <p:sp>
        <p:nvSpPr>
          <p:cNvPr id="5" name="Rectangle 4"/>
          <p:cNvSpPr/>
          <p:nvPr/>
        </p:nvSpPr>
        <p:spPr>
          <a:xfrm>
            <a:off x="381000" y="152400"/>
            <a:ext cx="8595360" cy="3834700"/>
          </a:xfrm>
          <a:prstGeom prst="rect">
            <a:avLst/>
          </a:prstGeom>
          <a:noFill/>
          <a:effectLst>
            <a:outerShdw blurRad="50800" dist="38100" dir="5400000" algn="t" rotWithShape="0">
              <a:prstClr val="black">
                <a:alpha val="40000"/>
              </a:prstClr>
            </a:outerShdw>
          </a:effectLst>
        </p:spPr>
        <p:txBody>
          <a:bodyPr wrap="square" lIns="91440" tIns="45720" rIns="91440" bIns="45720">
            <a:prstTxWarp prst="textArchUpPour">
              <a:avLst>
                <a:gd name="adj1" fmla="val 9923796"/>
                <a:gd name="adj2" fmla="val 55068"/>
              </a:avLst>
            </a:prstTxWarp>
            <a:spAutoFit/>
            <a:scene3d>
              <a:camera prst="orthographicFront"/>
              <a:lightRig rig="threePt" dir="t"/>
            </a:scene3d>
            <a:sp3d extrusionH="57150">
              <a:bevelT w="50800" h="38100" prst="riblet"/>
            </a:sp3d>
          </a:bodyPr>
          <a:lstStyle/>
          <a:p>
            <a:pPr algn="ctr"/>
            <a:r>
              <a:rPr lang="en-US" sz="5400" dirty="0" smtClean="0">
                <a:ln w="0">
                  <a:solidFill>
                    <a:schemeClr val="tx1"/>
                  </a:solidFill>
                </a:ln>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Circle of Support</a:t>
            </a:r>
            <a:endParaRPr lang="en-US" sz="5400" dirty="0">
              <a:ln w="0">
                <a:solidFill>
                  <a:schemeClr val="tx1"/>
                </a:solidFill>
              </a:ln>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a:off x="5400675" y="6153149"/>
            <a:ext cx="3743325" cy="708025"/>
          </a:xfrm>
          <a:prstGeom prst="rect">
            <a:avLst/>
          </a:prstGeom>
        </p:spPr>
        <p:txBody>
          <a:bodyPr>
            <a:spAutoFit/>
          </a:bodyPr>
          <a:lstStyle/>
          <a:p>
            <a:pPr algn="r" eaLnBrk="0" fontAlgn="base" hangingPunct="0">
              <a:spcBef>
                <a:spcPct val="0"/>
              </a:spcBef>
              <a:spcAft>
                <a:spcPct val="0"/>
              </a:spcAft>
              <a:defRPr/>
            </a:pPr>
            <a:r>
              <a:rPr lang="en-US" sz="2000" b="1" dirty="0">
                <a:solidFill>
                  <a:srgbClr val="4F81BD">
                    <a:lumMod val="50000"/>
                  </a:srgbClr>
                </a:solidFill>
                <a:latin typeface="Arial Narrow" panose="020B0606020202030204" pitchFamily="34" charset="0"/>
              </a:rPr>
              <a:t>Center for Excellence in Disabilities Positive Behavior Support Project</a:t>
            </a:r>
          </a:p>
        </p:txBody>
      </p:sp>
      <p:sp>
        <p:nvSpPr>
          <p:cNvPr id="3" name="TextBox 2"/>
          <p:cNvSpPr txBox="1"/>
          <p:nvPr/>
        </p:nvSpPr>
        <p:spPr>
          <a:xfrm>
            <a:off x="914400" y="6477000"/>
            <a:ext cx="2895600" cy="276999"/>
          </a:xfrm>
          <a:prstGeom prst="rect">
            <a:avLst/>
          </a:prstGeom>
          <a:noFill/>
        </p:spPr>
        <p:txBody>
          <a:bodyPr wrap="square" rtlCol="0">
            <a:spAutoFit/>
          </a:bodyPr>
          <a:lstStyle/>
          <a:p>
            <a:r>
              <a:rPr lang="en-US" sz="1200" dirty="0" smtClean="0"/>
              <a:t>Inclusion Press</a:t>
            </a:r>
            <a:endParaRPr lang="en-US" sz="1200" dirty="0"/>
          </a:p>
        </p:txBody>
      </p:sp>
    </p:spTree>
    <p:extLst>
      <p:ext uri="{BB962C8B-B14F-4D97-AF65-F5344CB8AC3E}">
        <p14:creationId xmlns:p14="http://schemas.microsoft.com/office/powerpoint/2010/main" val="21856279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609599" y="0"/>
            <a:ext cx="7239001" cy="728769"/>
          </a:xfrm>
        </p:spPr>
        <p:txBody>
          <a:bodyPr>
            <a:normAutofit/>
          </a:bodyPr>
          <a:lstStyle/>
          <a:p>
            <a:pPr eaLnBrk="1" hangingPunct="1">
              <a:defRPr/>
            </a:pPr>
            <a:r>
              <a:rPr lang="en-US" sz="4000" dirty="0" smtClean="0">
                <a:solidFill>
                  <a:srgbClr val="002060"/>
                </a:solidFill>
                <a:latin typeface="Tahoma" panose="020B0604030504040204" pitchFamily="34" charset="0"/>
                <a:ea typeface="Tahoma" panose="020B0604030504040204" pitchFamily="34" charset="0"/>
                <a:cs typeface="Tahoma" panose="020B0604030504040204" pitchFamily="34" charset="0"/>
              </a:rPr>
              <a:t>Eight Questions of MAPs:</a:t>
            </a:r>
          </a:p>
        </p:txBody>
      </p:sp>
      <p:sp>
        <p:nvSpPr>
          <p:cNvPr id="36867" name="Rectangle 3"/>
          <p:cNvSpPr>
            <a:spLocks noGrp="1" noChangeArrowheads="1"/>
          </p:cNvSpPr>
          <p:nvPr>
            <p:ph idx="1"/>
          </p:nvPr>
        </p:nvSpPr>
        <p:spPr>
          <a:xfrm>
            <a:off x="469899" y="894465"/>
            <a:ext cx="8521701" cy="5050763"/>
          </a:xfrm>
        </p:spPr>
        <p:txBody>
          <a:bodyPr>
            <a:normAutofit/>
          </a:bodyPr>
          <a:lstStyle/>
          <a:p>
            <a:pPr marL="533400" indent="-533400" eaLnBrk="1" hangingPunct="1">
              <a:lnSpc>
                <a:spcPct val="90000"/>
              </a:lnSpc>
              <a:buClr>
                <a:schemeClr val="tx2">
                  <a:lumMod val="75000"/>
                </a:schemeClr>
              </a:buClr>
              <a:buFont typeface="Wingdings" pitchFamily="2" charset="2"/>
              <a:buAutoNum type="arabicParenR"/>
            </a:pPr>
            <a:r>
              <a:rPr lang="en-US" sz="3200" dirty="0" smtClean="0">
                <a:solidFill>
                  <a:schemeClr val="tx1"/>
                </a:solidFill>
                <a:latin typeface="Tahoma" panose="020B0604030504040204" pitchFamily="34" charset="0"/>
                <a:ea typeface="Tahoma" panose="020B0604030504040204" pitchFamily="34" charset="0"/>
                <a:cs typeface="Tahoma" panose="020B0604030504040204" pitchFamily="34" charset="0"/>
              </a:rPr>
              <a:t>“What is a MAP”?</a:t>
            </a:r>
          </a:p>
          <a:p>
            <a:pPr marL="533400" indent="-533400" eaLnBrk="1" hangingPunct="1">
              <a:lnSpc>
                <a:spcPct val="90000"/>
              </a:lnSpc>
              <a:buClr>
                <a:schemeClr val="tx2">
                  <a:lumMod val="75000"/>
                </a:schemeClr>
              </a:buClr>
              <a:buFont typeface="Wingdings" pitchFamily="2" charset="2"/>
              <a:buAutoNum type="arabicParenR"/>
            </a:pPr>
            <a:r>
              <a:rPr lang="en-US" sz="3200" dirty="0" smtClean="0">
                <a:solidFill>
                  <a:schemeClr val="tx1"/>
                </a:solidFill>
                <a:latin typeface="Tahoma" panose="020B0604030504040204" pitchFamily="34" charset="0"/>
                <a:ea typeface="Tahoma" panose="020B0604030504040204" pitchFamily="34" charset="0"/>
                <a:cs typeface="Tahoma" panose="020B0604030504040204" pitchFamily="34" charset="0"/>
              </a:rPr>
              <a:t>“What is person’s history or story?”</a:t>
            </a:r>
          </a:p>
          <a:p>
            <a:pPr marL="533400" indent="-533400" eaLnBrk="1" hangingPunct="1">
              <a:lnSpc>
                <a:spcPct val="90000"/>
              </a:lnSpc>
              <a:buClr>
                <a:schemeClr val="tx2">
                  <a:lumMod val="75000"/>
                </a:schemeClr>
              </a:buClr>
              <a:buFont typeface="Wingdings" pitchFamily="2" charset="2"/>
              <a:buAutoNum type="arabicParenR"/>
            </a:pPr>
            <a:r>
              <a:rPr lang="en-US" sz="3200" dirty="0" smtClean="0">
                <a:solidFill>
                  <a:schemeClr val="tx1"/>
                </a:solidFill>
                <a:latin typeface="Tahoma" panose="020B0604030504040204" pitchFamily="34" charset="0"/>
                <a:ea typeface="Tahoma" panose="020B0604030504040204" pitchFamily="34" charset="0"/>
                <a:cs typeface="Tahoma" panose="020B0604030504040204" pitchFamily="34" charset="0"/>
              </a:rPr>
              <a:t>“What are your dreams?”</a:t>
            </a:r>
          </a:p>
          <a:p>
            <a:pPr marL="533400" indent="-533400" eaLnBrk="1" hangingPunct="1">
              <a:lnSpc>
                <a:spcPct val="90000"/>
              </a:lnSpc>
              <a:buClr>
                <a:schemeClr val="tx2">
                  <a:lumMod val="75000"/>
                </a:schemeClr>
              </a:buClr>
              <a:buFont typeface="Wingdings" pitchFamily="2" charset="2"/>
              <a:buAutoNum type="arabicParenR"/>
            </a:pPr>
            <a:r>
              <a:rPr lang="en-US" sz="3200" dirty="0" smtClean="0">
                <a:solidFill>
                  <a:schemeClr val="tx1"/>
                </a:solidFill>
                <a:latin typeface="Tahoma" panose="020B0604030504040204" pitchFamily="34" charset="0"/>
                <a:ea typeface="Tahoma" panose="020B0604030504040204" pitchFamily="34" charset="0"/>
                <a:cs typeface="Tahoma" panose="020B0604030504040204" pitchFamily="34" charset="0"/>
              </a:rPr>
              <a:t>“What are your nightmares?”</a:t>
            </a:r>
          </a:p>
          <a:p>
            <a:pPr marL="533400" indent="-533400" eaLnBrk="1" hangingPunct="1">
              <a:lnSpc>
                <a:spcPct val="90000"/>
              </a:lnSpc>
              <a:buClr>
                <a:schemeClr val="tx2">
                  <a:lumMod val="75000"/>
                </a:schemeClr>
              </a:buClr>
              <a:buFont typeface="Wingdings" pitchFamily="2" charset="2"/>
              <a:buAutoNum type="arabicParenR"/>
            </a:pPr>
            <a:r>
              <a:rPr lang="en-US" sz="3200" dirty="0" smtClean="0">
                <a:solidFill>
                  <a:schemeClr val="tx1"/>
                </a:solidFill>
                <a:latin typeface="Tahoma" panose="020B0604030504040204" pitchFamily="34" charset="0"/>
                <a:ea typeface="Tahoma" panose="020B0604030504040204" pitchFamily="34" charset="0"/>
                <a:cs typeface="Tahoma" panose="020B0604030504040204" pitchFamily="34" charset="0"/>
              </a:rPr>
              <a:t>“Who is the person?”</a:t>
            </a:r>
          </a:p>
          <a:p>
            <a:pPr marL="533400" indent="-533400" eaLnBrk="1" hangingPunct="1">
              <a:lnSpc>
                <a:spcPct val="90000"/>
              </a:lnSpc>
              <a:buClr>
                <a:schemeClr val="tx2">
                  <a:lumMod val="75000"/>
                </a:schemeClr>
              </a:buClr>
              <a:buFont typeface="Wingdings" pitchFamily="2" charset="2"/>
              <a:buAutoNum type="arabicParenR"/>
            </a:pPr>
            <a:r>
              <a:rPr lang="en-US" sz="3200" dirty="0" smtClean="0">
                <a:solidFill>
                  <a:schemeClr val="tx1"/>
                </a:solidFill>
                <a:latin typeface="Tahoma" panose="020B0604030504040204" pitchFamily="34" charset="0"/>
                <a:ea typeface="Tahoma" panose="020B0604030504040204" pitchFamily="34" charset="0"/>
                <a:cs typeface="Tahoma" panose="020B0604030504040204" pitchFamily="34" charset="0"/>
              </a:rPr>
              <a:t>“What are the person’s strengths, gifts, and talents?</a:t>
            </a:r>
          </a:p>
          <a:p>
            <a:pPr marL="533400" indent="-533400" eaLnBrk="1" hangingPunct="1">
              <a:lnSpc>
                <a:spcPct val="90000"/>
              </a:lnSpc>
              <a:buClr>
                <a:schemeClr val="tx2">
                  <a:lumMod val="75000"/>
                </a:schemeClr>
              </a:buClr>
              <a:buFont typeface="Wingdings" pitchFamily="2" charset="2"/>
              <a:buAutoNum type="arabicParenR"/>
            </a:pPr>
            <a:r>
              <a:rPr lang="en-US" sz="3200" dirty="0" smtClean="0">
                <a:solidFill>
                  <a:schemeClr val="tx1"/>
                </a:solidFill>
                <a:latin typeface="Tahoma" panose="020B0604030504040204" pitchFamily="34" charset="0"/>
                <a:ea typeface="Tahoma" panose="020B0604030504040204" pitchFamily="34" charset="0"/>
                <a:cs typeface="Tahoma" panose="020B0604030504040204" pitchFamily="34" charset="0"/>
              </a:rPr>
              <a:t>“What does the person need?”</a:t>
            </a:r>
          </a:p>
          <a:p>
            <a:pPr marL="533400" indent="-533400" eaLnBrk="1" hangingPunct="1">
              <a:lnSpc>
                <a:spcPct val="90000"/>
              </a:lnSpc>
              <a:buClr>
                <a:schemeClr val="tx2">
                  <a:lumMod val="75000"/>
                </a:schemeClr>
              </a:buClr>
              <a:buFont typeface="Wingdings" pitchFamily="2" charset="2"/>
              <a:buAutoNum type="arabicParenR"/>
            </a:pPr>
            <a:r>
              <a:rPr lang="en-US" sz="3200" dirty="0" smtClean="0">
                <a:solidFill>
                  <a:schemeClr val="tx1"/>
                </a:solidFill>
                <a:latin typeface="Tahoma" panose="020B0604030504040204" pitchFamily="34" charset="0"/>
                <a:ea typeface="Tahoma" panose="020B0604030504040204" pitchFamily="34" charset="0"/>
                <a:cs typeface="Tahoma" panose="020B0604030504040204" pitchFamily="34" charset="0"/>
              </a:rPr>
              <a:t>“What is the plan of action?”</a:t>
            </a:r>
          </a:p>
          <a:p>
            <a:pPr marL="533400" indent="-533400" eaLnBrk="1" hangingPunct="1">
              <a:lnSpc>
                <a:spcPct val="90000"/>
              </a:lnSpc>
              <a:buClr>
                <a:schemeClr val="tx2">
                  <a:lumMod val="75000"/>
                </a:schemeClr>
              </a:buClr>
              <a:buFont typeface="Wingdings" pitchFamily="2" charset="2"/>
              <a:buNone/>
            </a:pPr>
            <a:endParaRPr lang="en-US" sz="3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6869" name="Text Box 5"/>
          <p:cNvSpPr txBox="1">
            <a:spLocks noChangeArrowheads="1"/>
          </p:cNvSpPr>
          <p:nvPr/>
        </p:nvSpPr>
        <p:spPr bwMode="auto">
          <a:xfrm>
            <a:off x="762000" y="6573902"/>
            <a:ext cx="8839200" cy="276999"/>
          </a:xfrm>
          <a:prstGeom prst="rect">
            <a:avLst/>
          </a:prstGeom>
          <a:noFill/>
          <a:ln w="9525">
            <a:noFill/>
            <a:miter lim="800000"/>
            <a:headEnd/>
            <a:tailEnd/>
          </a:ln>
        </p:spPr>
        <p:txBody>
          <a:bodyPr wrap="square">
            <a:spAutoFit/>
          </a:bodyPr>
          <a:lstStyle/>
          <a:p>
            <a:pPr eaLnBrk="1" hangingPunct="1"/>
            <a:r>
              <a:rPr lang="en-US" sz="1200" dirty="0">
                <a:latin typeface="Tahoma" panose="020B0604030504040204" pitchFamily="34" charset="0"/>
                <a:ea typeface="Tahoma" panose="020B0604030504040204" pitchFamily="34" charset="0"/>
                <a:cs typeface="Tahoma" panose="020B0604030504040204" pitchFamily="34" charset="0"/>
              </a:rPr>
              <a:t>1997, Forest, O’Brien, Pearpoint, Snow, Inclusion Press</a:t>
            </a:r>
          </a:p>
        </p:txBody>
      </p:sp>
      <p:sp>
        <p:nvSpPr>
          <p:cNvPr id="7" name="Rectangle 6"/>
          <p:cNvSpPr/>
          <p:nvPr/>
        </p:nvSpPr>
        <p:spPr>
          <a:xfrm>
            <a:off x="5387975" y="6149975"/>
            <a:ext cx="3743325" cy="708025"/>
          </a:xfrm>
          <a:prstGeom prst="rect">
            <a:avLst/>
          </a:prstGeom>
        </p:spPr>
        <p:txBody>
          <a:bodyPr>
            <a:spAutoFit/>
          </a:bodyPr>
          <a:lstStyle/>
          <a:p>
            <a:pPr algn="r" eaLnBrk="0" fontAlgn="base" hangingPunct="0">
              <a:spcBef>
                <a:spcPct val="0"/>
              </a:spcBef>
              <a:spcAft>
                <a:spcPct val="0"/>
              </a:spcAft>
              <a:defRPr/>
            </a:pPr>
            <a:r>
              <a:rPr lang="en-US" sz="2000" b="1" dirty="0">
                <a:solidFill>
                  <a:srgbClr val="4F81BD">
                    <a:lumMod val="50000"/>
                  </a:srgbClr>
                </a:solidFill>
                <a:latin typeface="Arial Narrow" panose="020B0606020202030204" pitchFamily="34" charset="0"/>
              </a:rPr>
              <a:t>Center for Excellence in Disabilities Positive Behavior Support Project</a:t>
            </a:r>
          </a:p>
        </p:txBody>
      </p:sp>
    </p:spTree>
    <p:extLst>
      <p:ext uri="{BB962C8B-B14F-4D97-AF65-F5344CB8AC3E}">
        <p14:creationId xmlns:p14="http://schemas.microsoft.com/office/powerpoint/2010/main" val="407016592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2517" name="Rectangle 5"/>
          <p:cNvSpPr>
            <a:spLocks noGrp="1" noChangeArrowheads="1"/>
          </p:cNvSpPr>
          <p:nvPr>
            <p:ph type="title"/>
          </p:nvPr>
        </p:nvSpPr>
        <p:spPr>
          <a:xfrm>
            <a:off x="450056" y="14514"/>
            <a:ext cx="8243887" cy="747486"/>
          </a:xfrm>
        </p:spPr>
        <p:txBody>
          <a:bodyPr>
            <a:normAutofit/>
          </a:bodyPr>
          <a:lstStyle/>
          <a:p>
            <a:pPr eaLnBrk="1" hangingPunct="1">
              <a:defRPr/>
            </a:pPr>
            <a:r>
              <a:rPr lang="en-US" sz="3600" dirty="0" smtClean="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Example of a MAP- </a:t>
            </a:r>
            <a:r>
              <a:rPr lang="en-US" sz="3200" dirty="0" smtClean="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by </a:t>
            </a:r>
            <a:r>
              <a:rPr lang="en-US" sz="3200" dirty="0" smtClean="0">
                <a:solidFill>
                  <a:schemeClr val="tx2">
                    <a:lumMod val="75000"/>
                  </a:schemeClr>
                </a:solidFill>
                <a:latin typeface="Script MT Bold" panose="03040602040607080904" pitchFamily="66" charset="0"/>
                <a:ea typeface="Tahoma" panose="020B0604030504040204" pitchFamily="34" charset="0"/>
                <a:cs typeface="Tahoma" panose="020B0604030504040204" pitchFamily="34" charset="0"/>
              </a:rPr>
              <a:t>Kathy Torsney</a:t>
            </a:r>
          </a:p>
        </p:txBody>
      </p:sp>
      <p:pic>
        <p:nvPicPr>
          <p:cNvPr id="37891" name="Picture 8" title="Sample MAP"/>
          <p:cNvPicPr>
            <a:picLocks noChangeAspect="1" noChangeArrowheads="1"/>
          </p:cNvPicPr>
          <p:nvPr/>
        </p:nvPicPr>
        <p:blipFill>
          <a:blip r:embed="rId3" cstate="print"/>
          <a:srcRect t="27670" r="5364" b="6423"/>
          <a:stretch>
            <a:fillRect/>
          </a:stretch>
        </p:blipFill>
        <p:spPr bwMode="auto">
          <a:xfrm>
            <a:off x="0" y="1066800"/>
            <a:ext cx="9144000" cy="5339688"/>
          </a:xfrm>
          <a:prstGeom prst="rect">
            <a:avLst/>
          </a:prstGeom>
          <a:noFill/>
          <a:ln w="9525">
            <a:noFill/>
            <a:miter lim="800000"/>
            <a:headEnd/>
            <a:tailEnd/>
          </a:ln>
        </p:spPr>
      </p:pic>
    </p:spTree>
    <p:extLst>
      <p:ext uri="{BB962C8B-B14F-4D97-AF65-F5344CB8AC3E}">
        <p14:creationId xmlns:p14="http://schemas.microsoft.com/office/powerpoint/2010/main" val="365373521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29308" y="0"/>
            <a:ext cx="3444539" cy="6035563"/>
          </a:xfrm>
          <a:prstGeom prst="rect">
            <a:avLst/>
          </a:prstGeom>
        </p:spPr>
      </p:pic>
      <p:sp>
        <p:nvSpPr>
          <p:cNvPr id="2" name="Title 1"/>
          <p:cNvSpPr>
            <a:spLocks noGrp="1"/>
          </p:cNvSpPr>
          <p:nvPr>
            <p:ph type="title"/>
          </p:nvPr>
        </p:nvSpPr>
        <p:spPr>
          <a:xfrm>
            <a:off x="-1944123" y="1828800"/>
            <a:ext cx="7391400" cy="807806"/>
          </a:xfrm>
        </p:spPr>
        <p:txBody>
          <a:bodyPr>
            <a:normAutofit fontScale="90000"/>
          </a:bodyPr>
          <a:lstStyle/>
          <a:p>
            <a:pPr algn="ctr"/>
            <a:r>
              <a:rPr lang="en-US" dirty="0" smtClean="0">
                <a:solidFill>
                  <a:schemeClr val="bg1"/>
                </a:solidFill>
                <a:latin typeface="Tahoma" panose="020B0604030504040204" pitchFamily="34" charset="0"/>
                <a:ea typeface="Tahoma" panose="020B0604030504040204" pitchFamily="34" charset="0"/>
                <a:cs typeface="Tahoma" panose="020B0604030504040204" pitchFamily="34" charset="0"/>
              </a:rPr>
              <a:t>Activity:</a:t>
            </a:r>
            <a:br>
              <a:rPr lang="en-US"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US" dirty="0" smtClean="0">
                <a:solidFill>
                  <a:schemeClr val="bg1"/>
                </a:solidFill>
                <a:latin typeface="Tahoma" panose="020B0604030504040204" pitchFamily="34" charset="0"/>
                <a:ea typeface="Tahoma" panose="020B0604030504040204" pitchFamily="34" charset="0"/>
                <a:cs typeface="Tahoma" panose="020B0604030504040204" pitchFamily="34" charset="0"/>
              </a:rPr>
              <a:t>Mini Map</a:t>
            </a:r>
            <a:endParaRPr lang="en-US"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Rectangle 6"/>
          <p:cNvSpPr/>
          <p:nvPr/>
        </p:nvSpPr>
        <p:spPr>
          <a:xfrm>
            <a:off x="5387975" y="6149975"/>
            <a:ext cx="3743325" cy="708025"/>
          </a:xfrm>
          <a:prstGeom prst="rect">
            <a:avLst/>
          </a:prstGeom>
        </p:spPr>
        <p:txBody>
          <a:bodyPr>
            <a:spAutoFit/>
          </a:bodyPr>
          <a:lstStyle/>
          <a:p>
            <a:pPr algn="r" eaLnBrk="0" fontAlgn="base" hangingPunct="0">
              <a:spcBef>
                <a:spcPct val="0"/>
              </a:spcBef>
              <a:spcAft>
                <a:spcPct val="0"/>
              </a:spcAft>
              <a:defRPr/>
            </a:pPr>
            <a:r>
              <a:rPr lang="en-US" sz="2000" b="1" dirty="0">
                <a:solidFill>
                  <a:srgbClr val="4F81BD">
                    <a:lumMod val="50000"/>
                  </a:srgbClr>
                </a:solidFill>
                <a:latin typeface="Arial Narrow" panose="020B0606020202030204" pitchFamily="34" charset="0"/>
              </a:rPr>
              <a:t>Center for Excellence in Disabilities Positive Behavior Support Project</a:t>
            </a:r>
          </a:p>
        </p:txBody>
      </p:sp>
      <p:pic>
        <p:nvPicPr>
          <p:cNvPr id="5" name="Picture 4" descr="A person with a heart in the middle. Bubbles on the outside What is a MAP? History? Dream? Nightmare? Who is the Person? Strengths? Needs? Plan of Action?" title="MAPs Mandala"/>
          <p:cNvPicPr>
            <a:picLocks noChangeAspect="1"/>
          </p:cNvPicPr>
          <p:nvPr/>
        </p:nvPicPr>
        <p:blipFill rotWithShape="1">
          <a:blip r:embed="rId5"/>
          <a:srcRect l="48864" t="7577" r="5300" b="19151"/>
          <a:stretch/>
        </p:blipFill>
        <p:spPr>
          <a:xfrm>
            <a:off x="3657600" y="0"/>
            <a:ext cx="5257800" cy="5997591"/>
          </a:xfrm>
          <a:prstGeom prst="rect">
            <a:avLst/>
          </a:prstGeom>
        </p:spPr>
      </p:pic>
    </p:spTree>
    <p:extLst>
      <p:ext uri="{BB962C8B-B14F-4D97-AF65-F5344CB8AC3E}">
        <p14:creationId xmlns:p14="http://schemas.microsoft.com/office/powerpoint/2010/main" val="354151727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2838450" y="1204913"/>
            <a:ext cx="3467100" cy="1035050"/>
          </a:xfrm>
        </p:spPr>
        <p:txBody>
          <a:bodyPr>
            <a:normAutofit fontScale="90000"/>
          </a:bodyPr>
          <a:lstStyle/>
          <a:p>
            <a:pPr eaLnBrk="1" hangingPunct="1">
              <a:defRPr/>
            </a:pPr>
            <a:r>
              <a:rPr lang="en-US" sz="6000"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What is a PATH?</a:t>
            </a:r>
            <a:r>
              <a:rPr lang="en-US"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a:r>
            <a:br>
              <a:rPr lang="en-US"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br>
            <a:endParaRPr lang="en-US"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8915" name="Rectangle 3"/>
          <p:cNvSpPr>
            <a:spLocks noGrp="1" noChangeArrowheads="1"/>
          </p:cNvSpPr>
          <p:nvPr>
            <p:ph idx="1"/>
          </p:nvPr>
        </p:nvSpPr>
        <p:spPr>
          <a:xfrm>
            <a:off x="457200" y="2239962"/>
            <a:ext cx="8229600" cy="4008437"/>
          </a:xfrm>
        </p:spPr>
        <p:txBody>
          <a:bodyPr>
            <a:normAutofit lnSpcReduction="10000"/>
          </a:bodyPr>
          <a:lstStyle/>
          <a:p>
            <a:pPr eaLnBrk="1" hangingPunct="1">
              <a:buClr>
                <a:schemeClr val="tx2">
                  <a:lumMod val="75000"/>
                </a:schemeClr>
              </a:buClr>
            </a:pPr>
            <a:endPar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eaLnBrk="1" hangingPunct="1">
              <a:buClr>
                <a:schemeClr val="tx2">
                  <a:lumMod val="75000"/>
                </a:schemeClr>
              </a:buClr>
            </a:pPr>
            <a:r>
              <a:rPr lang="en-US"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The PATH evolved from the MAPs process.  It offers an extension of the MAPs steps by adding a more detailed plan of action.</a:t>
            </a:r>
          </a:p>
          <a:p>
            <a:pPr eaLnBrk="1" hangingPunct="1">
              <a:buClr>
                <a:schemeClr val="tx2">
                  <a:lumMod val="75000"/>
                </a:schemeClr>
              </a:buClr>
            </a:pPr>
            <a:r>
              <a:rPr lang="en-US"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The PATH breaks down the steps into separate action plans for 3 month; 6 months, and 1 year. It works by imagining the future focusing on the dream goals and thinking back in time on how you got there.</a:t>
            </a:r>
            <a:endPar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eaLnBrk="1" hangingPunct="1">
              <a:buClr>
                <a:schemeClr val="tx2">
                  <a:lumMod val="75000"/>
                </a:schemeClr>
              </a:buClr>
              <a:buNone/>
            </a:pPr>
            <a:endPar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eaLnBrk="1" hangingPunct="1">
              <a:buClr>
                <a:schemeClr val="tx2">
                  <a:lumMod val="75000"/>
                </a:schemeClr>
              </a:buClr>
              <a:buFontTx/>
              <a:buNone/>
            </a:pPr>
            <a:endPar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title="Spiral time clock"/>
          <p:cNvPicPr>
            <a:picLocks noChangeAspect="1"/>
          </p:cNvPicPr>
          <p:nvPr/>
        </p:nvPicPr>
        <p:blipFill>
          <a:blip r:embed="rId4"/>
          <a:stretch>
            <a:fillRect/>
          </a:stretch>
        </p:blipFill>
        <p:spPr>
          <a:xfrm>
            <a:off x="6256338" y="274638"/>
            <a:ext cx="2163762" cy="2163762"/>
          </a:xfrm>
          <a:prstGeom prst="rect">
            <a:avLst/>
          </a:prstGeom>
        </p:spPr>
      </p:pic>
      <p:pic>
        <p:nvPicPr>
          <p:cNvPr id="3" name="Picture 2" title="Path throught the forest"/>
          <p:cNvPicPr>
            <a:picLocks noChangeAspect="1"/>
          </p:cNvPicPr>
          <p:nvPr/>
        </p:nvPicPr>
        <p:blipFill>
          <a:blip r:embed="rId5"/>
          <a:stretch>
            <a:fillRect/>
          </a:stretch>
        </p:blipFill>
        <p:spPr>
          <a:xfrm>
            <a:off x="471889" y="249850"/>
            <a:ext cx="2157011" cy="2140928"/>
          </a:xfrm>
          <a:prstGeom prst="rect">
            <a:avLst/>
          </a:prstGeom>
        </p:spPr>
      </p:pic>
      <p:sp>
        <p:nvSpPr>
          <p:cNvPr id="8" name="Rectangle 7"/>
          <p:cNvSpPr/>
          <p:nvPr/>
        </p:nvSpPr>
        <p:spPr>
          <a:xfrm>
            <a:off x="5387975" y="6149975"/>
            <a:ext cx="3743325" cy="708025"/>
          </a:xfrm>
          <a:prstGeom prst="rect">
            <a:avLst/>
          </a:prstGeom>
        </p:spPr>
        <p:txBody>
          <a:bodyPr>
            <a:spAutoFit/>
          </a:bodyPr>
          <a:lstStyle/>
          <a:p>
            <a:pPr algn="r" eaLnBrk="0" fontAlgn="base" hangingPunct="0">
              <a:spcBef>
                <a:spcPct val="0"/>
              </a:spcBef>
              <a:spcAft>
                <a:spcPct val="0"/>
              </a:spcAft>
              <a:defRPr/>
            </a:pPr>
            <a:r>
              <a:rPr lang="en-US" sz="2000" b="1" dirty="0">
                <a:solidFill>
                  <a:srgbClr val="4F81BD">
                    <a:lumMod val="50000"/>
                  </a:srgbClr>
                </a:solidFill>
                <a:latin typeface="Arial Narrow" panose="020B0606020202030204" pitchFamily="34" charset="0"/>
              </a:rPr>
              <a:t>Center for Excellence in Disabilities Positive Behavior Support Project</a:t>
            </a:r>
          </a:p>
        </p:txBody>
      </p:sp>
    </p:spTree>
    <p:extLst>
      <p:ext uri="{BB962C8B-B14F-4D97-AF65-F5344CB8AC3E}">
        <p14:creationId xmlns:p14="http://schemas.microsoft.com/office/powerpoint/2010/main" val="94641350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62" name="Picture 4" descr="PATH Outline: Dream, Goals, Now, Enroll, Strengths, Actions, Next Months, First Steps, Coach" title="Planning Alternative Tomorrows with Hope"/>
          <p:cNvPicPr>
            <a:picLocks noChangeAspect="1" noChangeArrowheads="1"/>
          </p:cNvPicPr>
          <p:nvPr/>
        </p:nvPicPr>
        <p:blipFill>
          <a:blip r:embed="rId3" cstate="print"/>
          <a:srcRect/>
          <a:stretch>
            <a:fillRect/>
          </a:stretch>
        </p:blipFill>
        <p:spPr bwMode="auto">
          <a:xfrm>
            <a:off x="838200" y="34506"/>
            <a:ext cx="7924800" cy="6851650"/>
          </a:xfrm>
          <a:prstGeom prst="rect">
            <a:avLst/>
          </a:prstGeom>
          <a:noFill/>
          <a:ln w="9525">
            <a:noFill/>
            <a:miter lim="800000"/>
            <a:headEnd/>
            <a:tailEnd/>
          </a:ln>
        </p:spPr>
      </p:pic>
    </p:spTree>
    <p:extLst>
      <p:ext uri="{BB962C8B-B14F-4D97-AF65-F5344CB8AC3E}">
        <p14:creationId xmlns:p14="http://schemas.microsoft.com/office/powerpoint/2010/main" val="111552582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304800" y="35832"/>
            <a:ext cx="8534400" cy="758825"/>
          </a:xfrm>
        </p:spPr>
        <p:txBody>
          <a:bodyPr/>
          <a:lstStyle/>
          <a:p>
            <a:pPr eaLnBrk="1" hangingPunct="1">
              <a:defRPr/>
            </a:pPr>
            <a:r>
              <a:rPr lang="en-US" sz="4000" dirty="0" smtClean="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Example of a PATH</a:t>
            </a:r>
          </a:p>
        </p:txBody>
      </p:sp>
      <p:pic>
        <p:nvPicPr>
          <p:cNvPr id="43012" name="Picture 5" descr="A big colorful hand drawn PATH" title="PATH"/>
          <p:cNvPicPr>
            <a:picLocks noChangeAspect="1" noChangeArrowheads="1"/>
          </p:cNvPicPr>
          <p:nvPr/>
        </p:nvPicPr>
        <p:blipFill>
          <a:blip r:embed="rId4" cstate="print"/>
          <a:srcRect l="2372" t="23202" r="8340" b="15360"/>
          <a:stretch>
            <a:fillRect/>
          </a:stretch>
        </p:blipFill>
        <p:spPr bwMode="auto">
          <a:xfrm>
            <a:off x="0" y="1447800"/>
            <a:ext cx="9144000" cy="4191000"/>
          </a:xfrm>
          <a:prstGeom prst="rect">
            <a:avLst/>
          </a:prstGeom>
          <a:noFill/>
          <a:ln w="9525">
            <a:noFill/>
            <a:miter lim="800000"/>
            <a:headEnd/>
            <a:tailEnd/>
          </a:ln>
        </p:spPr>
      </p:pic>
      <p:sp>
        <p:nvSpPr>
          <p:cNvPr id="7" name="Rectangle 6"/>
          <p:cNvSpPr/>
          <p:nvPr/>
        </p:nvSpPr>
        <p:spPr>
          <a:xfrm>
            <a:off x="5387975" y="6149975"/>
            <a:ext cx="3743325" cy="708025"/>
          </a:xfrm>
          <a:prstGeom prst="rect">
            <a:avLst/>
          </a:prstGeom>
        </p:spPr>
        <p:txBody>
          <a:bodyPr>
            <a:spAutoFit/>
          </a:bodyPr>
          <a:lstStyle/>
          <a:p>
            <a:pPr algn="r" eaLnBrk="0" fontAlgn="base" hangingPunct="0">
              <a:spcBef>
                <a:spcPct val="0"/>
              </a:spcBef>
              <a:spcAft>
                <a:spcPct val="0"/>
              </a:spcAft>
              <a:defRPr/>
            </a:pPr>
            <a:r>
              <a:rPr lang="en-US" sz="2000" b="1" dirty="0">
                <a:solidFill>
                  <a:srgbClr val="4F81BD">
                    <a:lumMod val="50000"/>
                  </a:srgbClr>
                </a:solidFill>
                <a:latin typeface="Arial Narrow" panose="020B0606020202030204" pitchFamily="34" charset="0"/>
              </a:rPr>
              <a:t>Center for Excellence in Disabilities Positive Behavior Support Project</a:t>
            </a:r>
          </a:p>
        </p:txBody>
      </p:sp>
    </p:spTree>
    <p:extLst>
      <p:ext uri="{BB962C8B-B14F-4D97-AF65-F5344CB8AC3E}">
        <p14:creationId xmlns:p14="http://schemas.microsoft.com/office/powerpoint/2010/main" val="15538323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7123" y="0"/>
            <a:ext cx="6652514" cy="762000"/>
          </a:xfrm>
        </p:spPr>
        <p:txBody>
          <a:bodyPr>
            <a:noAutofit/>
          </a:bodyPr>
          <a:lstStyle/>
          <a:p>
            <a:pPr algn="ctr"/>
            <a:r>
              <a:rPr lang="en-US" sz="4800" dirty="0" smtClean="0">
                <a:latin typeface="Tahoma" panose="020B0604030504040204" pitchFamily="34" charset="0"/>
                <a:ea typeface="Tahoma" panose="020B0604030504040204" pitchFamily="34" charset="0"/>
                <a:cs typeface="Tahoma" panose="020B0604030504040204" pitchFamily="34" charset="0"/>
              </a:rPr>
              <a:t>Hopes and Dreams</a:t>
            </a:r>
            <a:endParaRPr lang="en-US" sz="4800"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304800" y="1066800"/>
            <a:ext cx="8305799" cy="5626100"/>
          </a:xfrm>
        </p:spPr>
        <p:txBody>
          <a:bodyPr>
            <a:normAutofit/>
          </a:bodyPr>
          <a:lstStyle/>
          <a:p>
            <a:pPr>
              <a:buClr>
                <a:schemeClr val="tx2">
                  <a:lumMod val="75000"/>
                </a:schemeClr>
              </a:buClr>
            </a:pPr>
            <a:r>
              <a:rPr lang="en-US"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What are the person’s dreams?</a:t>
            </a:r>
          </a:p>
          <a:p>
            <a:pPr>
              <a:buClr>
                <a:schemeClr val="tx2">
                  <a:lumMod val="75000"/>
                </a:schemeClr>
              </a:buClr>
            </a:pPr>
            <a:r>
              <a:rPr lang="en-US"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How can we help them reach their dreams or at least the aspects of the dream that are most important to them?</a:t>
            </a:r>
          </a:p>
          <a:p>
            <a:pPr lvl="1">
              <a:buClr>
                <a:schemeClr val="tx2">
                  <a:lumMod val="75000"/>
                </a:schemeClr>
              </a:buClr>
            </a:pPr>
            <a:r>
              <a:rPr lang="en-US"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Become a doctor = Work as patient aide at a hospital</a:t>
            </a:r>
          </a:p>
          <a:p>
            <a:pPr lvl="1">
              <a:buClr>
                <a:schemeClr val="tx2">
                  <a:lumMod val="75000"/>
                </a:schemeClr>
              </a:buClr>
            </a:pPr>
            <a:r>
              <a:rPr lang="en-US"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Be Batman = Helping others - Volunteering</a:t>
            </a:r>
          </a:p>
          <a:p>
            <a:pPr lvl="1">
              <a:buClr>
                <a:schemeClr val="tx2">
                  <a:lumMod val="75000"/>
                </a:schemeClr>
              </a:buClr>
            </a:pPr>
            <a:r>
              <a:rPr lang="en-US"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Mermaid = Go scuba </a:t>
            </a: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d</a:t>
            </a:r>
            <a:r>
              <a:rPr lang="en-US"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iving</a:t>
            </a:r>
          </a:p>
          <a:p>
            <a:pPr>
              <a:buClr>
                <a:schemeClr val="tx2">
                  <a:lumMod val="75000"/>
                </a:schemeClr>
              </a:buClr>
            </a:pPr>
            <a:r>
              <a:rPr lang="en-US"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How can we give our clients opportunities to explore their interests?</a:t>
            </a:r>
          </a:p>
          <a:p>
            <a:pPr marL="0" indent="0">
              <a:buClr>
                <a:schemeClr val="tx2">
                  <a:lumMod val="75000"/>
                </a:schemeClr>
              </a:buClr>
              <a:buNone/>
            </a:pP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7" name="Rectangle 6"/>
          <p:cNvSpPr/>
          <p:nvPr/>
        </p:nvSpPr>
        <p:spPr>
          <a:xfrm>
            <a:off x="5387975" y="6149975"/>
            <a:ext cx="3743325" cy="708025"/>
          </a:xfrm>
          <a:prstGeom prst="rect">
            <a:avLst/>
          </a:prstGeom>
        </p:spPr>
        <p:txBody>
          <a:bodyPr>
            <a:spAutoFit/>
          </a:bodyPr>
          <a:lstStyle/>
          <a:p>
            <a:pPr algn="r" eaLnBrk="0" fontAlgn="base" hangingPunct="0">
              <a:spcBef>
                <a:spcPct val="0"/>
              </a:spcBef>
              <a:spcAft>
                <a:spcPct val="0"/>
              </a:spcAft>
              <a:defRPr/>
            </a:pPr>
            <a:r>
              <a:rPr lang="en-US" sz="2000" b="1" dirty="0">
                <a:solidFill>
                  <a:srgbClr val="4F81BD">
                    <a:lumMod val="50000"/>
                  </a:srgbClr>
                </a:solidFill>
                <a:latin typeface="Arial Narrow" panose="020B0606020202030204" pitchFamily="34" charset="0"/>
              </a:rPr>
              <a:t>Center for Excellence in Disabilities Positive Behavior Support Project</a:t>
            </a:r>
          </a:p>
        </p:txBody>
      </p:sp>
    </p:spTree>
    <p:extLst>
      <p:ext uri="{BB962C8B-B14F-4D97-AF65-F5344CB8AC3E}">
        <p14:creationId xmlns:p14="http://schemas.microsoft.com/office/powerpoint/2010/main" val="212625843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1322" y="177408"/>
            <a:ext cx="2696699" cy="1161318"/>
          </a:xfrm>
        </p:spPr>
        <p:txBody>
          <a:bodyPr>
            <a:normAutofit/>
          </a:bodyPr>
          <a:lstStyle/>
          <a:p>
            <a:pPr algn="ctr"/>
            <a:r>
              <a:rPr lang="en-US" sz="4400" dirty="0" smtClean="0">
                <a:latin typeface="Tahoma" panose="020B0604030504040204" pitchFamily="34" charset="0"/>
                <a:ea typeface="Tahoma" panose="020B0604030504040204" pitchFamily="34" charset="0"/>
                <a:cs typeface="Tahoma" panose="020B0604030504040204" pitchFamily="34" charset="0"/>
              </a:rPr>
              <a:t>PBS is:</a:t>
            </a:r>
            <a:endParaRPr lang="en-US" sz="4400" dirty="0">
              <a:latin typeface="Tahoma" panose="020B0604030504040204" pitchFamily="34" charset="0"/>
              <a:ea typeface="Tahoma" panose="020B0604030504040204" pitchFamily="34" charset="0"/>
              <a:cs typeface="Tahoma" panose="020B0604030504040204" pitchFamily="34" charset="0"/>
            </a:endParaRPr>
          </a:p>
        </p:txBody>
      </p:sp>
      <p:sp>
        <p:nvSpPr>
          <p:cNvPr id="5" name="Oval 4" title="Positive"/>
          <p:cNvSpPr/>
          <p:nvPr/>
        </p:nvSpPr>
        <p:spPr>
          <a:xfrm>
            <a:off x="974920" y="2932117"/>
            <a:ext cx="2767138" cy="1782761"/>
          </a:xfrm>
          <a:prstGeom prst="ellipse">
            <a:avLst/>
          </a:prstGeom>
          <a:solidFill>
            <a:srgbClr val="E764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black">
                    <a:lumMod val="75000"/>
                    <a:lumOff val="25000"/>
                  </a:prstClr>
                </a:solidFill>
              </a:rPr>
              <a:t>Positive</a:t>
            </a:r>
            <a:endParaRPr lang="en-US" sz="3200" b="1" dirty="0">
              <a:solidFill>
                <a:prstClr val="black">
                  <a:lumMod val="75000"/>
                  <a:lumOff val="25000"/>
                </a:prstClr>
              </a:solidFill>
            </a:endParaRPr>
          </a:p>
        </p:txBody>
      </p:sp>
      <p:sp>
        <p:nvSpPr>
          <p:cNvPr id="9" name="Oval 8" title="Proactive"/>
          <p:cNvSpPr/>
          <p:nvPr/>
        </p:nvSpPr>
        <p:spPr>
          <a:xfrm>
            <a:off x="3088021" y="2388199"/>
            <a:ext cx="2963990" cy="1435299"/>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prstClr val="black">
                    <a:lumMod val="75000"/>
                    <a:lumOff val="25000"/>
                  </a:prstClr>
                </a:solidFill>
              </a:rPr>
              <a:t>Proactive</a:t>
            </a:r>
            <a:endParaRPr lang="en-US" sz="2800" b="1" dirty="0">
              <a:solidFill>
                <a:prstClr val="black">
                  <a:lumMod val="75000"/>
                  <a:lumOff val="25000"/>
                </a:prstClr>
              </a:solidFill>
            </a:endParaRPr>
          </a:p>
        </p:txBody>
      </p:sp>
      <p:sp>
        <p:nvSpPr>
          <p:cNvPr id="10" name="Oval 9" title="Person Centered"/>
          <p:cNvSpPr/>
          <p:nvPr/>
        </p:nvSpPr>
        <p:spPr>
          <a:xfrm>
            <a:off x="3397401" y="3748090"/>
            <a:ext cx="2678523" cy="200659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prstClr val="black">
                    <a:lumMod val="75000"/>
                    <a:lumOff val="25000"/>
                  </a:prstClr>
                </a:solidFill>
              </a:rPr>
              <a:t>Person Centered</a:t>
            </a:r>
            <a:endParaRPr lang="en-US" sz="2800" b="1" dirty="0">
              <a:solidFill>
                <a:prstClr val="black">
                  <a:lumMod val="75000"/>
                  <a:lumOff val="25000"/>
                </a:prstClr>
              </a:solidFill>
            </a:endParaRPr>
          </a:p>
        </p:txBody>
      </p:sp>
      <p:sp>
        <p:nvSpPr>
          <p:cNvPr id="11" name="Oval 10" title="Teamwork"/>
          <p:cNvSpPr/>
          <p:nvPr/>
        </p:nvSpPr>
        <p:spPr>
          <a:xfrm>
            <a:off x="572327" y="1655066"/>
            <a:ext cx="3226149" cy="1383510"/>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prstClr val="black">
                    <a:lumMod val="75000"/>
                    <a:lumOff val="25000"/>
                  </a:prstClr>
                </a:solidFill>
              </a:rPr>
              <a:t>Teamwork</a:t>
            </a:r>
            <a:endParaRPr lang="en-US" sz="2800" b="1" dirty="0">
              <a:solidFill>
                <a:prstClr val="black">
                  <a:lumMod val="75000"/>
                  <a:lumOff val="25000"/>
                </a:prstClr>
              </a:solidFill>
            </a:endParaRPr>
          </a:p>
        </p:txBody>
      </p:sp>
      <p:sp>
        <p:nvSpPr>
          <p:cNvPr id="12" name="Oval 11" title="Data Driven"/>
          <p:cNvSpPr/>
          <p:nvPr/>
        </p:nvSpPr>
        <p:spPr>
          <a:xfrm>
            <a:off x="1072343" y="4571145"/>
            <a:ext cx="2808684" cy="1737124"/>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prstClr val="black">
                    <a:lumMod val="75000"/>
                    <a:lumOff val="25000"/>
                  </a:prstClr>
                </a:solidFill>
              </a:rPr>
              <a:t>Data-Driven</a:t>
            </a:r>
            <a:endParaRPr lang="en-US" sz="2800" b="1" dirty="0">
              <a:solidFill>
                <a:prstClr val="black">
                  <a:lumMod val="75000"/>
                  <a:lumOff val="25000"/>
                </a:prstClr>
              </a:solidFill>
            </a:endParaRPr>
          </a:p>
        </p:txBody>
      </p:sp>
      <p:sp>
        <p:nvSpPr>
          <p:cNvPr id="13" name="Oval 12" title="Quality of life"/>
          <p:cNvSpPr/>
          <p:nvPr/>
        </p:nvSpPr>
        <p:spPr>
          <a:xfrm>
            <a:off x="5724241" y="3051147"/>
            <a:ext cx="2515264" cy="2098283"/>
          </a:xfrm>
          <a:prstGeom prst="ellipse">
            <a:avLst/>
          </a:prstGeom>
          <a:solidFill>
            <a:srgbClr val="9B07C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prstClr val="black">
                    <a:lumMod val="75000"/>
                    <a:lumOff val="25000"/>
                  </a:prstClr>
                </a:solidFill>
              </a:rPr>
              <a:t>Quality of Life</a:t>
            </a:r>
            <a:endParaRPr lang="en-US" sz="2800" b="1" dirty="0">
              <a:solidFill>
                <a:prstClr val="black">
                  <a:lumMod val="75000"/>
                  <a:lumOff val="25000"/>
                </a:prstClr>
              </a:solidFill>
            </a:endParaRPr>
          </a:p>
        </p:txBody>
      </p:sp>
      <p:sp>
        <p:nvSpPr>
          <p:cNvPr id="14" name="Oval 13" title="Support"/>
          <p:cNvSpPr/>
          <p:nvPr/>
        </p:nvSpPr>
        <p:spPr>
          <a:xfrm>
            <a:off x="2825862" y="427603"/>
            <a:ext cx="2990110" cy="2016640"/>
          </a:xfrm>
          <a:prstGeom prst="ellipse">
            <a:avLst/>
          </a:prstGeom>
          <a:solidFill>
            <a:srgbClr val="5F77E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prstClr val="black">
                    <a:lumMod val="75000"/>
                    <a:lumOff val="25000"/>
                  </a:prstClr>
                </a:solidFill>
              </a:rPr>
              <a:t>Support</a:t>
            </a:r>
            <a:endParaRPr lang="en-US" sz="2800" b="1" dirty="0">
              <a:solidFill>
                <a:prstClr val="black">
                  <a:lumMod val="75000"/>
                  <a:lumOff val="25000"/>
                </a:prstClr>
              </a:solidFill>
            </a:endParaRPr>
          </a:p>
        </p:txBody>
      </p:sp>
      <p:sp>
        <p:nvSpPr>
          <p:cNvPr id="15" name="Oval 14" title="Respect"/>
          <p:cNvSpPr/>
          <p:nvPr/>
        </p:nvSpPr>
        <p:spPr>
          <a:xfrm>
            <a:off x="5322823" y="843286"/>
            <a:ext cx="2558971" cy="226843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prstClr val="black">
                    <a:lumMod val="75000"/>
                    <a:lumOff val="25000"/>
                  </a:prstClr>
                </a:solidFill>
              </a:rPr>
              <a:t>Respect</a:t>
            </a:r>
            <a:endParaRPr lang="en-US" sz="2800" b="1" dirty="0">
              <a:solidFill>
                <a:prstClr val="black">
                  <a:lumMod val="75000"/>
                  <a:lumOff val="25000"/>
                </a:prstClr>
              </a:solidFill>
            </a:endParaRPr>
          </a:p>
        </p:txBody>
      </p:sp>
      <p:sp>
        <p:nvSpPr>
          <p:cNvPr id="17" name="Rectangle 16"/>
          <p:cNvSpPr/>
          <p:nvPr/>
        </p:nvSpPr>
        <p:spPr>
          <a:xfrm>
            <a:off x="5387975" y="6149975"/>
            <a:ext cx="3743325" cy="708025"/>
          </a:xfrm>
          <a:prstGeom prst="rect">
            <a:avLst/>
          </a:prstGeom>
        </p:spPr>
        <p:txBody>
          <a:bodyPr>
            <a:spAutoFit/>
          </a:bodyPr>
          <a:lstStyle/>
          <a:p>
            <a:pPr algn="r" eaLnBrk="0" fontAlgn="base" hangingPunct="0">
              <a:spcBef>
                <a:spcPct val="0"/>
              </a:spcBef>
              <a:spcAft>
                <a:spcPct val="0"/>
              </a:spcAft>
              <a:defRPr/>
            </a:pPr>
            <a:r>
              <a:rPr lang="en-US" sz="2000" b="1" dirty="0">
                <a:solidFill>
                  <a:srgbClr val="4F81BD">
                    <a:lumMod val="50000"/>
                  </a:srgbClr>
                </a:solidFill>
                <a:latin typeface="Arial Narrow" panose="020B0606020202030204" pitchFamily="34" charset="0"/>
              </a:rPr>
              <a:t>Center for Excellence in Disabilities Positive Behavior Support Project</a:t>
            </a:r>
          </a:p>
        </p:txBody>
      </p:sp>
    </p:spTree>
    <p:extLst>
      <p:ext uri="{BB962C8B-B14F-4D97-AF65-F5344CB8AC3E}">
        <p14:creationId xmlns:p14="http://schemas.microsoft.com/office/powerpoint/2010/main" val="233302512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ahoma" panose="020B0604030504040204" pitchFamily="34" charset="0"/>
                <a:ea typeface="Tahoma" panose="020B0604030504040204" pitchFamily="34" charset="0"/>
                <a:cs typeface="Tahoma" panose="020B0604030504040204" pitchFamily="34" charset="0"/>
              </a:rPr>
              <a:t>References</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81592" y="987425"/>
            <a:ext cx="8534400" cy="4808538"/>
          </a:xfrm>
        </p:spPr>
        <p:txBody>
          <a:bodyPr/>
          <a:lstStyle/>
          <a:p>
            <a:pPr marL="457200" indent="-457200">
              <a:buNone/>
            </a:pPr>
            <a:r>
              <a:rPr lang="en-US" sz="1800" dirty="0" smtClean="0">
                <a:solidFill>
                  <a:schemeClr val="tx1"/>
                </a:solidFill>
              </a:rPr>
              <a:t>Smolkowski, K. </a:t>
            </a:r>
            <a:r>
              <a:rPr lang="en-US" sz="1800" i="1" dirty="0">
                <a:solidFill>
                  <a:schemeClr val="tx1"/>
                </a:solidFill>
              </a:rPr>
              <a:t>School-wide Positive Behavior Interventions &amp; </a:t>
            </a:r>
            <a:r>
              <a:rPr lang="en-US" sz="1800" i="1" dirty="0" smtClean="0">
                <a:solidFill>
                  <a:schemeClr val="tx1"/>
                </a:solidFill>
              </a:rPr>
              <a:t>Supports. </a:t>
            </a:r>
            <a:r>
              <a:rPr lang="en-US" sz="1800" dirty="0" smtClean="0">
                <a:solidFill>
                  <a:schemeClr val="tx1"/>
                </a:solidFill>
              </a:rPr>
              <a:t>Oregan Research Institute. </a:t>
            </a:r>
            <a:r>
              <a:rPr lang="en-US" sz="1800" dirty="0" smtClean="0">
                <a:solidFill>
                  <a:schemeClr val="tx1"/>
                </a:solidFill>
                <a:hlinkClick r:id="rId4"/>
              </a:rPr>
              <a:t>http</a:t>
            </a:r>
            <a:r>
              <a:rPr lang="en-US" sz="1800" dirty="0">
                <a:solidFill>
                  <a:schemeClr val="tx1"/>
                </a:solidFill>
                <a:hlinkClick r:id="rId4"/>
              </a:rPr>
              <a:t>://homes.ori.org/~</a:t>
            </a:r>
            <a:r>
              <a:rPr lang="en-US" sz="1800" dirty="0" smtClean="0">
                <a:solidFill>
                  <a:schemeClr val="tx1"/>
                </a:solidFill>
                <a:hlinkClick r:id="rId4"/>
              </a:rPr>
              <a:t>keiths/bibliography/behavior-schoolwide.html</a:t>
            </a:r>
            <a:endParaRPr lang="en-US" sz="1800" dirty="0" smtClean="0">
              <a:solidFill>
                <a:schemeClr val="tx1"/>
              </a:solidFill>
            </a:endParaRPr>
          </a:p>
          <a:p>
            <a:pPr marL="457200" indent="-457200" eaLnBrk="1" hangingPunct="1">
              <a:buNone/>
            </a:pPr>
            <a:r>
              <a:rPr lang="en-US" altLang="en-US" sz="1800" dirty="0" smtClean="0">
                <a:solidFill>
                  <a:schemeClr val="tx1"/>
                </a:solidFill>
              </a:rPr>
              <a:t>Cooper</a:t>
            </a:r>
            <a:r>
              <a:rPr lang="en-US" altLang="en-US" sz="1800" dirty="0">
                <a:solidFill>
                  <a:schemeClr val="tx1"/>
                </a:solidFill>
              </a:rPr>
              <a:t>, B. (2013) 10 Simple Things you can do today to make you happier, backer by science. </a:t>
            </a:r>
            <a:r>
              <a:rPr lang="en-US" altLang="en-US" sz="1800" i="1" dirty="0">
                <a:solidFill>
                  <a:schemeClr val="tx1"/>
                </a:solidFill>
              </a:rPr>
              <a:t>Buffersocial. </a:t>
            </a:r>
            <a:r>
              <a:rPr lang="en-US" altLang="en-US" sz="1800" i="1" dirty="0">
                <a:solidFill>
                  <a:schemeClr val="tx1"/>
                </a:solidFill>
                <a:hlinkClick r:id="rId5"/>
              </a:rPr>
              <a:t>https://blog.bufferapp.com/10-scientifically-proven-ways-to-make-yourself-happier</a:t>
            </a:r>
            <a:endParaRPr lang="en-US" altLang="en-US" sz="1800" i="1" dirty="0">
              <a:solidFill>
                <a:schemeClr val="tx1"/>
              </a:solidFill>
            </a:endParaRPr>
          </a:p>
          <a:p>
            <a:pPr marL="457200" indent="-457200" eaLnBrk="1" hangingPunct="1">
              <a:buNone/>
            </a:pPr>
            <a:r>
              <a:rPr lang="en-US" altLang="en-US" sz="1800" dirty="0" smtClean="0">
                <a:solidFill>
                  <a:schemeClr val="tx1"/>
                </a:solidFill>
              </a:rPr>
              <a:t>10 </a:t>
            </a:r>
            <a:r>
              <a:rPr lang="en-US" altLang="en-US" sz="1800" dirty="0">
                <a:solidFill>
                  <a:schemeClr val="tx1"/>
                </a:solidFill>
              </a:rPr>
              <a:t>Ways to Boost your Happiness. </a:t>
            </a:r>
            <a:r>
              <a:rPr lang="en-US" altLang="en-US" sz="1800" dirty="0" smtClean="0">
                <a:solidFill>
                  <a:schemeClr val="tx1"/>
                </a:solidFill>
              </a:rPr>
              <a:t>Realbuzz.com</a:t>
            </a:r>
            <a:r>
              <a:rPr lang="en-US" altLang="en-US" sz="1800" dirty="0">
                <a:solidFill>
                  <a:schemeClr val="tx1"/>
                </a:solidFill>
              </a:rPr>
              <a:t>. </a:t>
            </a:r>
            <a:r>
              <a:rPr lang="en-US" altLang="en-US" sz="1800" i="1" dirty="0" smtClean="0">
                <a:solidFill>
                  <a:schemeClr val="tx1"/>
                </a:solidFill>
              </a:rPr>
              <a:t>Healthy Active Living. </a:t>
            </a:r>
            <a:r>
              <a:rPr lang="en-US" altLang="en-US" sz="1800" dirty="0" smtClean="0">
                <a:solidFill>
                  <a:schemeClr val="tx1"/>
                </a:solidFill>
                <a:hlinkClick r:id="rId6"/>
              </a:rPr>
              <a:t>http</a:t>
            </a:r>
            <a:r>
              <a:rPr lang="en-US" altLang="en-US" sz="1800" dirty="0">
                <a:solidFill>
                  <a:schemeClr val="tx1"/>
                </a:solidFill>
                <a:hlinkClick r:id="rId6"/>
              </a:rPr>
              <a:t>://www.realbuzz.com/articles/10-ways-to-boost-your-happiness/#pagination-top</a:t>
            </a:r>
            <a:endParaRPr lang="en-US" altLang="en-US" sz="1800" dirty="0">
              <a:solidFill>
                <a:schemeClr val="tx1"/>
              </a:solidFill>
            </a:endParaRPr>
          </a:p>
          <a:p>
            <a:pPr marL="457200" indent="-457200" eaLnBrk="1" hangingPunct="1">
              <a:buNone/>
            </a:pPr>
            <a:r>
              <a:rPr lang="en-US" altLang="en-US" sz="1800" dirty="0">
                <a:solidFill>
                  <a:schemeClr val="tx1"/>
                </a:solidFill>
                <a:ea typeface="Calibri" panose="020F0502020204030204" pitchFamily="34" charset="0"/>
                <a:cs typeface="Times New Roman" panose="02020603050405020304" pitchFamily="18" charset="0"/>
              </a:rPr>
              <a:t>Johnson, D. L. (2012). How Positive Psychology Changes our Lives. Cross Country Education.</a:t>
            </a:r>
            <a:endParaRPr lang="en-US" altLang="en-US" sz="1800" dirty="0">
              <a:solidFill>
                <a:schemeClr val="tx1"/>
              </a:solidFill>
            </a:endParaRPr>
          </a:p>
          <a:p>
            <a:pPr marL="457200" indent="-457200" eaLnBrk="1" hangingPunct="1">
              <a:buNone/>
            </a:pPr>
            <a:r>
              <a:rPr lang="en-US" altLang="en-US" sz="1800" dirty="0" err="1" smtClean="0">
                <a:solidFill>
                  <a:schemeClr val="tx1"/>
                </a:solidFill>
              </a:rPr>
              <a:t>Falvey</a:t>
            </a:r>
            <a:r>
              <a:rPr lang="en-US" altLang="en-US" sz="1800" dirty="0">
                <a:solidFill>
                  <a:schemeClr val="tx1"/>
                </a:solidFill>
              </a:rPr>
              <a:t>, M.; Forest, M.; Pearpoint, J.; Rosenberg, R. (1997) All My Life’s a Circle Using the Tools: Circles, MAPS &amp; PATHS. </a:t>
            </a:r>
            <a:r>
              <a:rPr lang="en-US" altLang="en-US" sz="1800" i="1" dirty="0">
                <a:solidFill>
                  <a:schemeClr val="tx1"/>
                </a:solidFill>
              </a:rPr>
              <a:t>Inclusion Press.</a:t>
            </a:r>
          </a:p>
          <a:p>
            <a:pPr marL="457200" indent="-457200" eaLnBrk="1" hangingPunct="1">
              <a:buNone/>
            </a:pPr>
            <a:r>
              <a:rPr lang="en-US" altLang="en-US" sz="1800" dirty="0" smtClean="0">
                <a:solidFill>
                  <a:schemeClr val="tx1"/>
                </a:solidFill>
              </a:rPr>
              <a:t>Inclusion </a:t>
            </a:r>
            <a:r>
              <a:rPr lang="en-US" altLang="en-US" sz="1800" dirty="0">
                <a:solidFill>
                  <a:schemeClr val="tx1"/>
                </a:solidFill>
              </a:rPr>
              <a:t>Press. </a:t>
            </a:r>
            <a:r>
              <a:rPr lang="en-US" altLang="en-US" sz="1800" dirty="0">
                <a:solidFill>
                  <a:schemeClr val="tx1"/>
                </a:solidFill>
                <a:hlinkClick r:id="rId7"/>
              </a:rPr>
              <a:t>http://www.inclusion.com/</a:t>
            </a:r>
            <a:endParaRPr lang="en-US" altLang="en-US" sz="1800" dirty="0">
              <a:solidFill>
                <a:schemeClr val="tx1"/>
              </a:solidFill>
            </a:endParaRPr>
          </a:p>
          <a:p>
            <a:pPr marL="457200" indent="-457200">
              <a:buNone/>
            </a:pPr>
            <a:endParaRPr lang="en-US" sz="1800" dirty="0" smtClean="0">
              <a:solidFill>
                <a:schemeClr val="tx1"/>
              </a:solidFill>
            </a:endParaRPr>
          </a:p>
          <a:p>
            <a:endParaRPr lang="en-US" sz="1800" b="1" dirty="0">
              <a:solidFill>
                <a:schemeClr val="tx1"/>
              </a:solidFill>
            </a:endParaRPr>
          </a:p>
          <a:p>
            <a:pPr marL="457200" indent="-457200">
              <a:buNone/>
            </a:pPr>
            <a:endParaRPr lang="en-US" sz="1800" dirty="0" smtClean="0">
              <a:solidFill>
                <a:schemeClr val="tx1"/>
              </a:solidFill>
            </a:endParaRPr>
          </a:p>
          <a:p>
            <a:pPr marL="0" indent="0">
              <a:buNone/>
            </a:pPr>
            <a:endParaRPr lang="en-US" dirty="0">
              <a:solidFill>
                <a:schemeClr val="tx1"/>
              </a:solidFill>
            </a:endParaRPr>
          </a:p>
          <a:p>
            <a:pPr marL="0" indent="0">
              <a:buNone/>
            </a:pPr>
            <a:endPar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a:off x="5387975" y="6149975"/>
            <a:ext cx="3743325" cy="708025"/>
          </a:xfrm>
          <a:prstGeom prst="rect">
            <a:avLst/>
          </a:prstGeom>
        </p:spPr>
        <p:txBody>
          <a:bodyPr>
            <a:spAutoFit/>
          </a:bodyPr>
          <a:lstStyle/>
          <a:p>
            <a:pPr algn="r" eaLnBrk="0" fontAlgn="base" hangingPunct="0">
              <a:spcBef>
                <a:spcPct val="0"/>
              </a:spcBef>
              <a:spcAft>
                <a:spcPct val="0"/>
              </a:spcAft>
              <a:defRPr/>
            </a:pPr>
            <a:r>
              <a:rPr lang="en-US" sz="2000" b="1" dirty="0">
                <a:solidFill>
                  <a:srgbClr val="4F81BD">
                    <a:lumMod val="50000"/>
                  </a:srgbClr>
                </a:solidFill>
                <a:latin typeface="Arial Narrow" panose="020B0606020202030204" pitchFamily="34" charset="0"/>
              </a:rPr>
              <a:t>Center for Excellence in Disabilities Positive Behavior Support Project</a:t>
            </a:r>
          </a:p>
        </p:txBody>
      </p:sp>
    </p:spTree>
    <p:extLst>
      <p:ext uri="{BB962C8B-B14F-4D97-AF65-F5344CB8AC3E}">
        <p14:creationId xmlns:p14="http://schemas.microsoft.com/office/powerpoint/2010/main" val="618592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a:xfrm>
            <a:off x="319269" y="152400"/>
            <a:ext cx="4038600" cy="741363"/>
          </a:xfrm>
        </p:spPr>
        <p:txBody>
          <a:bodyPr>
            <a:normAutofit fontScale="90000"/>
          </a:bodyPr>
          <a:lstStyle/>
          <a:p>
            <a:r>
              <a:rPr lang="en-US" altLang="en-US" sz="4000" dirty="0">
                <a:latin typeface="Arial" panose="020B0604020202020204" pitchFamily="34" charset="0"/>
                <a:cs typeface="Arial" panose="020B0604020202020204" pitchFamily="34" charset="0"/>
              </a:rPr>
              <a:t>About WVU CED</a:t>
            </a:r>
          </a:p>
        </p:txBody>
      </p:sp>
      <p:sp>
        <p:nvSpPr>
          <p:cNvPr id="21507" name="Content Placeholder 4"/>
          <p:cNvSpPr>
            <a:spLocks noGrp="1"/>
          </p:cNvSpPr>
          <p:nvPr>
            <p:ph type="body" idx="4294967295"/>
          </p:nvPr>
        </p:nvSpPr>
        <p:spPr>
          <a:xfrm>
            <a:off x="319269" y="1066800"/>
            <a:ext cx="3736975" cy="4356100"/>
          </a:xfrm>
        </p:spPr>
        <p:txBody>
          <a:bodyPr>
            <a:normAutofit/>
          </a:bodyPr>
          <a:lstStyle/>
          <a:p>
            <a:r>
              <a:rPr lang="en-US" altLang="en-US" dirty="0">
                <a:latin typeface="Arial" panose="020B0604020202020204" pitchFamily="34" charset="0"/>
                <a:cs typeface="Arial" panose="020B0604020202020204" pitchFamily="34" charset="0"/>
              </a:rPr>
              <a:t>Serves individuals with disabilities across the life span in all 55 counties</a:t>
            </a:r>
          </a:p>
          <a:p>
            <a:r>
              <a:rPr lang="en-US" altLang="en-US" dirty="0">
                <a:latin typeface="Arial" panose="020B0604020202020204" pitchFamily="34" charset="0"/>
                <a:cs typeface="Arial" panose="020B0604020202020204" pitchFamily="34" charset="0"/>
              </a:rPr>
              <a:t>7 Programs</a:t>
            </a:r>
          </a:p>
          <a:p>
            <a:r>
              <a:rPr lang="en-US" altLang="en-US" dirty="0">
                <a:latin typeface="Arial" panose="020B0604020202020204" pitchFamily="34" charset="0"/>
                <a:cs typeface="Arial" panose="020B0604020202020204" pitchFamily="34" charset="0"/>
              </a:rPr>
              <a:t>4 Clinics</a:t>
            </a:r>
          </a:p>
          <a:p>
            <a:r>
              <a:rPr lang="en-US" altLang="en-US" dirty="0">
                <a:latin typeface="Arial" panose="020B0604020202020204" pitchFamily="34" charset="0"/>
                <a:cs typeface="Arial" panose="020B0604020202020204" pitchFamily="34" charset="0"/>
              </a:rPr>
              <a:t>Approx. 90 Staff</a:t>
            </a:r>
          </a:p>
          <a:p>
            <a:r>
              <a:rPr lang="en-US" altLang="en-US" dirty="0">
                <a:latin typeface="Arial" panose="020B0604020202020204" pitchFamily="34" charset="0"/>
                <a:cs typeface="Arial" panose="020B0604020202020204" pitchFamily="34" charset="0"/>
              </a:rPr>
              <a:t>Multiple state and federal partners</a:t>
            </a:r>
          </a:p>
          <a:p>
            <a:endParaRPr lang="en-US" altLang="en-US" dirty="0" smtClean="0"/>
          </a:p>
        </p:txBody>
      </p:sp>
      <p:pic>
        <p:nvPicPr>
          <p:cNvPr id="4" name="Content Placeholder 3" descr="Counties with CED staff include: Ohio, Monongalia, Marion, Harrison, Berkeley, Hampshire, Pendleton, Randolph, Wood, Braxton, Roane, Cabell, Putnam, Kanawha, Nicholas, Fayette, Greenbrier, Loagan, and Raleigh." title="Map of WV Counties"/>
          <p:cNvPicPr>
            <a:picLocks noGrp="1" noChangeAspect="1"/>
          </p:cNvPicPr>
          <p:nvPr>
            <p:ph sz="half" idx="4294967295"/>
          </p:nvPr>
        </p:nvPicPr>
        <p:blipFill>
          <a:blip r:embed="rId3"/>
          <a:stretch>
            <a:fillRect/>
          </a:stretch>
        </p:blipFill>
        <p:spPr>
          <a:xfrm>
            <a:off x="3733801" y="762000"/>
            <a:ext cx="5951537" cy="4660900"/>
          </a:xfrm>
          <a:effectLst>
            <a:outerShdw blurRad="190500" algn="tl" rotWithShape="0">
              <a:srgbClr val="000000">
                <a:alpha val="70000"/>
              </a:srgbClr>
            </a:outerShdw>
          </a:effectLst>
        </p:spPr>
      </p:pic>
      <p:sp>
        <p:nvSpPr>
          <p:cNvPr id="5" name="Footer Placeholder 3"/>
          <p:cNvSpPr txBox="1">
            <a:spLocks/>
          </p:cNvSpPr>
          <p:nvPr/>
        </p:nvSpPr>
        <p:spPr>
          <a:xfrm>
            <a:off x="4956175" y="6169025"/>
            <a:ext cx="4187825" cy="63817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Georgia" panose="02040502050405020303" pitchFamily="18" charset="0"/>
                <a:ea typeface="+mn-ea"/>
                <a:cs typeface="+mn-cs"/>
              </a:defRPr>
            </a:lvl1pPr>
            <a:lvl2pPr marL="457200" algn="l" rtl="0" eaLnBrk="0" fontAlgn="base" hangingPunct="0">
              <a:spcBef>
                <a:spcPct val="0"/>
              </a:spcBef>
              <a:spcAft>
                <a:spcPct val="0"/>
              </a:spcAft>
              <a:defRPr kern="1200">
                <a:solidFill>
                  <a:schemeClr val="tx1"/>
                </a:solidFill>
                <a:latin typeface="Georgia" panose="02040502050405020303" pitchFamily="18" charset="0"/>
                <a:ea typeface="+mn-ea"/>
                <a:cs typeface="+mn-cs"/>
              </a:defRPr>
            </a:lvl2pPr>
            <a:lvl3pPr marL="914400" algn="l" rtl="0" eaLnBrk="0" fontAlgn="base" hangingPunct="0">
              <a:spcBef>
                <a:spcPct val="0"/>
              </a:spcBef>
              <a:spcAft>
                <a:spcPct val="0"/>
              </a:spcAft>
              <a:defRPr kern="1200">
                <a:solidFill>
                  <a:schemeClr val="tx1"/>
                </a:solidFill>
                <a:latin typeface="Georgia" panose="02040502050405020303" pitchFamily="18" charset="0"/>
                <a:ea typeface="+mn-ea"/>
                <a:cs typeface="+mn-cs"/>
              </a:defRPr>
            </a:lvl3pPr>
            <a:lvl4pPr marL="1371600" algn="l" rtl="0" eaLnBrk="0" fontAlgn="base" hangingPunct="0">
              <a:spcBef>
                <a:spcPct val="0"/>
              </a:spcBef>
              <a:spcAft>
                <a:spcPct val="0"/>
              </a:spcAft>
              <a:defRPr kern="1200">
                <a:solidFill>
                  <a:schemeClr val="tx1"/>
                </a:solidFill>
                <a:latin typeface="Georgia" panose="02040502050405020303" pitchFamily="18" charset="0"/>
                <a:ea typeface="+mn-ea"/>
                <a:cs typeface="+mn-cs"/>
              </a:defRPr>
            </a:lvl4pPr>
            <a:lvl5pPr marL="1828800" algn="l" rtl="0" eaLnBrk="0" fontAlgn="base" hangingPunct="0">
              <a:spcBef>
                <a:spcPct val="0"/>
              </a:spcBef>
              <a:spcAft>
                <a:spcPct val="0"/>
              </a:spcAft>
              <a:defRPr kern="1200">
                <a:solidFill>
                  <a:schemeClr val="tx1"/>
                </a:solidFill>
                <a:latin typeface="Georgia" panose="02040502050405020303" pitchFamily="18" charset="0"/>
                <a:ea typeface="+mn-ea"/>
                <a:cs typeface="+mn-cs"/>
              </a:defRPr>
            </a:lvl5pPr>
            <a:lvl6pPr marL="2286000" algn="l" defTabSz="914400" rtl="0" eaLnBrk="1" latinLnBrk="0" hangingPunct="1">
              <a:defRPr kern="1200">
                <a:solidFill>
                  <a:schemeClr val="tx1"/>
                </a:solidFill>
                <a:latin typeface="Georgia" panose="02040502050405020303" pitchFamily="18" charset="0"/>
                <a:ea typeface="+mn-ea"/>
                <a:cs typeface="+mn-cs"/>
              </a:defRPr>
            </a:lvl6pPr>
            <a:lvl7pPr marL="2743200" algn="l" defTabSz="914400" rtl="0" eaLnBrk="1" latinLnBrk="0" hangingPunct="1">
              <a:defRPr kern="1200">
                <a:solidFill>
                  <a:schemeClr val="tx1"/>
                </a:solidFill>
                <a:latin typeface="Georgia" panose="02040502050405020303" pitchFamily="18" charset="0"/>
                <a:ea typeface="+mn-ea"/>
                <a:cs typeface="+mn-cs"/>
              </a:defRPr>
            </a:lvl7pPr>
            <a:lvl8pPr marL="3200400" algn="l" defTabSz="914400" rtl="0" eaLnBrk="1" latinLnBrk="0" hangingPunct="1">
              <a:defRPr kern="1200">
                <a:solidFill>
                  <a:schemeClr val="tx1"/>
                </a:solidFill>
                <a:latin typeface="Georgia" panose="02040502050405020303" pitchFamily="18" charset="0"/>
                <a:ea typeface="+mn-ea"/>
                <a:cs typeface="+mn-cs"/>
              </a:defRPr>
            </a:lvl8pPr>
            <a:lvl9pPr marL="3657600" algn="l" defTabSz="914400" rtl="0" eaLnBrk="1" latinLnBrk="0" hangingPunct="1">
              <a:defRPr kern="1200">
                <a:solidFill>
                  <a:schemeClr val="tx1"/>
                </a:solidFill>
                <a:latin typeface="Georgia" panose="02040502050405020303" pitchFamily="18"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5B9BD5">
                    <a:lumMod val="50000"/>
                  </a:srgbClr>
                </a:solidFill>
                <a:effectLst/>
                <a:uLnTx/>
                <a:uFillTx/>
                <a:latin typeface="Arial Narrow" pitchFamily="34" charset="0"/>
                <a:ea typeface="+mn-ea"/>
                <a:cs typeface="+mn-cs"/>
              </a:rPr>
              <a:t>Center for Excellence in Disabilities</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5B9BD5">
                    <a:lumMod val="50000"/>
                  </a:srgbClr>
                </a:solidFill>
                <a:effectLst/>
                <a:uLnTx/>
                <a:uFillTx/>
                <a:latin typeface="Arial Narrow" pitchFamily="34" charset="0"/>
                <a:ea typeface="+mn-ea"/>
                <a:cs typeface="+mn-cs"/>
              </a:rPr>
              <a:t>Positive Behavior Support</a:t>
            </a:r>
          </a:p>
        </p:txBody>
      </p:sp>
    </p:spTree>
    <p:extLst>
      <p:ext uri="{BB962C8B-B14F-4D97-AF65-F5344CB8AC3E}">
        <p14:creationId xmlns:p14="http://schemas.microsoft.com/office/powerpoint/2010/main" val="425269224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13835"/>
            <a:ext cx="9220200" cy="1018604"/>
          </a:xfrm>
        </p:spPr>
        <p:txBody>
          <a:bodyPr>
            <a:noAutofit/>
          </a:bodyPr>
          <a:lstStyle/>
          <a:p>
            <a:pPr algn="ctr"/>
            <a:r>
              <a:rPr lang="en-US" sz="4400" dirty="0" smtClean="0">
                <a:latin typeface="Tahoma" panose="020B0604030504040204" pitchFamily="34" charset="0"/>
                <a:ea typeface="Tahoma" panose="020B0604030504040204" pitchFamily="34" charset="0"/>
                <a:cs typeface="Tahoma" panose="020B0604030504040204" pitchFamily="34" charset="0"/>
              </a:rPr>
              <a:t>Thank You!</a:t>
            </a:r>
            <a:endParaRPr lang="en-US" sz="4400"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777338" y="1843162"/>
            <a:ext cx="7543800" cy="1075115"/>
          </a:xfrm>
        </p:spPr>
        <p:txBody>
          <a:bodyPr>
            <a:normAutofit/>
          </a:bodyPr>
          <a:lstStyle/>
          <a:p>
            <a:pPr algn="ctr">
              <a:buNone/>
            </a:pPr>
            <a:r>
              <a:rPr lang="en-US" sz="4400" dirty="0" smtClean="0">
                <a:solidFill>
                  <a:schemeClr val="tx1"/>
                </a:solidFill>
              </a:rPr>
              <a:t>Questions? Comments?</a:t>
            </a:r>
            <a:endParaRPr lang="en-US" sz="4400" dirty="0">
              <a:solidFill>
                <a:schemeClr val="tx1"/>
              </a:solidFill>
            </a:endParaRPr>
          </a:p>
        </p:txBody>
      </p:sp>
      <p:sp>
        <p:nvSpPr>
          <p:cNvPr id="7" name="TextBox 6"/>
          <p:cNvSpPr txBox="1"/>
          <p:nvPr/>
        </p:nvSpPr>
        <p:spPr>
          <a:xfrm>
            <a:off x="1905000" y="3429000"/>
            <a:ext cx="5105400" cy="1569660"/>
          </a:xfrm>
          <a:prstGeom prst="rect">
            <a:avLst/>
          </a:prstGeom>
          <a:noFill/>
        </p:spPr>
        <p:txBody>
          <a:bodyPr wrap="square" numCol="1" rtlCol="0">
            <a:spAutoFit/>
          </a:bodyPr>
          <a:lstStyle/>
          <a:p>
            <a:pPr algn="ctr"/>
            <a:r>
              <a:rPr lang="en-US" sz="2400" dirty="0" smtClean="0">
                <a:latin typeface="Tahoma" panose="020B0604030504040204" pitchFamily="34" charset="0"/>
                <a:ea typeface="Tahoma" panose="020B0604030504040204" pitchFamily="34" charset="0"/>
                <a:cs typeface="Tahoma" panose="020B0604030504040204" pitchFamily="34" charset="0"/>
              </a:rPr>
              <a:t>Anastasia Riley, MBA CBIS</a:t>
            </a:r>
          </a:p>
          <a:p>
            <a:pPr algn="ctr"/>
            <a:r>
              <a:rPr lang="en-US" sz="2400" dirty="0" smtClean="0">
                <a:latin typeface="Tahoma" panose="020B0604030504040204" pitchFamily="34" charset="0"/>
                <a:ea typeface="Tahoma" panose="020B0604030504040204" pitchFamily="34" charset="0"/>
                <a:cs typeface="Tahoma" panose="020B0604030504040204" pitchFamily="34" charset="0"/>
              </a:rPr>
              <a:t>Behavior Specialist</a:t>
            </a:r>
          </a:p>
          <a:p>
            <a:pPr algn="ctr"/>
            <a:r>
              <a:rPr lang="en-US" sz="2400" dirty="0" smtClean="0">
                <a:latin typeface="Tahoma" panose="020B0604030504040204" pitchFamily="34" charset="0"/>
                <a:ea typeface="Tahoma" panose="020B0604030504040204" pitchFamily="34" charset="0"/>
                <a:cs typeface="Tahoma" panose="020B0604030504040204" pitchFamily="34" charset="0"/>
                <a:hlinkClick r:id="rId4"/>
              </a:rPr>
              <a:t>aheasley@hsc.wvu.edu</a:t>
            </a:r>
            <a:endParaRPr lang="en-US" sz="2400" dirty="0" smtClean="0">
              <a:latin typeface="Tahoma" panose="020B0604030504040204" pitchFamily="34" charset="0"/>
              <a:ea typeface="Tahoma" panose="020B0604030504040204" pitchFamily="34" charset="0"/>
              <a:cs typeface="Tahoma" panose="020B0604030504040204" pitchFamily="34" charset="0"/>
            </a:endParaRPr>
          </a:p>
          <a:p>
            <a:pPr algn="ctr"/>
            <a:r>
              <a:rPr lang="en-US" sz="2400" dirty="0" smtClean="0">
                <a:latin typeface="Tahoma" panose="020B0604030504040204" pitchFamily="34" charset="0"/>
                <a:ea typeface="Tahoma" panose="020B0604030504040204" pitchFamily="34" charset="0"/>
                <a:cs typeface="Tahoma" panose="020B0604030504040204" pitchFamily="34" charset="0"/>
              </a:rPr>
              <a:t>304-290-6229</a:t>
            </a:r>
          </a:p>
        </p:txBody>
      </p:sp>
      <p:sp>
        <p:nvSpPr>
          <p:cNvPr id="8" name="Rectangle 7"/>
          <p:cNvSpPr/>
          <p:nvPr/>
        </p:nvSpPr>
        <p:spPr>
          <a:xfrm>
            <a:off x="5387975" y="6149975"/>
            <a:ext cx="3743325" cy="708025"/>
          </a:xfrm>
          <a:prstGeom prst="rect">
            <a:avLst/>
          </a:prstGeom>
        </p:spPr>
        <p:txBody>
          <a:bodyPr>
            <a:spAutoFit/>
          </a:bodyPr>
          <a:lstStyle/>
          <a:p>
            <a:pPr algn="r" eaLnBrk="0" fontAlgn="base" hangingPunct="0">
              <a:spcBef>
                <a:spcPct val="0"/>
              </a:spcBef>
              <a:spcAft>
                <a:spcPct val="0"/>
              </a:spcAft>
              <a:defRPr/>
            </a:pPr>
            <a:r>
              <a:rPr lang="en-US" sz="2000" b="1" dirty="0">
                <a:solidFill>
                  <a:srgbClr val="4F81BD">
                    <a:lumMod val="50000"/>
                  </a:srgbClr>
                </a:solidFill>
                <a:latin typeface="Arial Narrow" panose="020B0606020202030204" pitchFamily="34" charset="0"/>
              </a:rPr>
              <a:t>Center for Excellence in Disabilities Positive Behavior Support Project</a:t>
            </a:r>
          </a:p>
        </p:txBody>
      </p:sp>
    </p:spTree>
    <p:extLst>
      <p:ext uri="{BB962C8B-B14F-4D97-AF65-F5344CB8AC3E}">
        <p14:creationId xmlns:p14="http://schemas.microsoft.com/office/powerpoint/2010/main" val="14259081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2400"/>
            <a:ext cx="7886700" cy="1325563"/>
          </a:xfrm>
        </p:spPr>
        <p:txBody>
          <a:bodyPr>
            <a:normAutofit/>
          </a:bodyPr>
          <a:lstStyle/>
          <a:p>
            <a:r>
              <a:rPr lang="en-US" sz="3600" dirty="0">
                <a:latin typeface="Arial" panose="020B0604020202020204" pitchFamily="34" charset="0"/>
                <a:cs typeface="Arial" panose="020B0604020202020204" pitchFamily="34" charset="0"/>
              </a:rPr>
              <a:t>Become an Affiliate</a:t>
            </a:r>
          </a:p>
        </p:txBody>
      </p:sp>
      <p:sp>
        <p:nvSpPr>
          <p:cNvPr id="3" name="Content Placeholder 2"/>
          <p:cNvSpPr>
            <a:spLocks noGrp="1"/>
          </p:cNvSpPr>
          <p:nvPr>
            <p:ph idx="1"/>
          </p:nvPr>
        </p:nvSpPr>
        <p:spPr>
          <a:xfrm>
            <a:off x="304800" y="1690688"/>
            <a:ext cx="8210550" cy="3697287"/>
          </a:xfrm>
        </p:spPr>
        <p:txBody>
          <a:bodyPr>
            <a:normAutofit lnSpcReduction="10000"/>
          </a:bodyPr>
          <a:lstStyle/>
          <a:p>
            <a:pPr marL="0" indent="0">
              <a:buNone/>
            </a:pPr>
            <a:r>
              <a:rPr lang="en-US" dirty="0"/>
              <a:t>Looking for a way to be more connected to CED? Individuals can now sign up to be an Affiliate of the CED.   Affiliates will: </a:t>
            </a:r>
          </a:p>
          <a:p>
            <a:r>
              <a:rPr lang="en-US" dirty="0"/>
              <a:t>Receive updates on CED news and events </a:t>
            </a:r>
          </a:p>
          <a:p>
            <a:r>
              <a:rPr lang="en-US" dirty="0"/>
              <a:t>Have opportunities to provide input regarding programs, services and research projects </a:t>
            </a:r>
          </a:p>
          <a:p>
            <a:pPr marL="0" indent="0">
              <a:buNone/>
            </a:pPr>
            <a:endParaRPr lang="en-US" dirty="0"/>
          </a:p>
          <a:p>
            <a:pPr marL="0" indent="0">
              <a:buNone/>
            </a:pPr>
            <a:r>
              <a:rPr lang="en-US" dirty="0"/>
              <a:t>http://www.cedwvu.org/about-ced/become-an-affiliate/</a:t>
            </a:r>
          </a:p>
          <a:p>
            <a:pPr marL="0" indent="0">
              <a:buNone/>
            </a:pPr>
            <a:endParaRPr lang="en-US" dirty="0"/>
          </a:p>
        </p:txBody>
      </p:sp>
      <p:sp>
        <p:nvSpPr>
          <p:cNvPr id="4" name="Footer Placeholder 3"/>
          <p:cNvSpPr txBox="1">
            <a:spLocks/>
          </p:cNvSpPr>
          <p:nvPr/>
        </p:nvSpPr>
        <p:spPr>
          <a:xfrm>
            <a:off x="4956175" y="6169025"/>
            <a:ext cx="4187825" cy="63817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Georgia" panose="02040502050405020303" pitchFamily="18" charset="0"/>
                <a:ea typeface="+mn-ea"/>
                <a:cs typeface="+mn-cs"/>
              </a:defRPr>
            </a:lvl1pPr>
            <a:lvl2pPr marL="457200" algn="l" rtl="0" eaLnBrk="0" fontAlgn="base" hangingPunct="0">
              <a:spcBef>
                <a:spcPct val="0"/>
              </a:spcBef>
              <a:spcAft>
                <a:spcPct val="0"/>
              </a:spcAft>
              <a:defRPr kern="1200">
                <a:solidFill>
                  <a:schemeClr val="tx1"/>
                </a:solidFill>
                <a:latin typeface="Georgia" panose="02040502050405020303" pitchFamily="18" charset="0"/>
                <a:ea typeface="+mn-ea"/>
                <a:cs typeface="+mn-cs"/>
              </a:defRPr>
            </a:lvl2pPr>
            <a:lvl3pPr marL="914400" algn="l" rtl="0" eaLnBrk="0" fontAlgn="base" hangingPunct="0">
              <a:spcBef>
                <a:spcPct val="0"/>
              </a:spcBef>
              <a:spcAft>
                <a:spcPct val="0"/>
              </a:spcAft>
              <a:defRPr kern="1200">
                <a:solidFill>
                  <a:schemeClr val="tx1"/>
                </a:solidFill>
                <a:latin typeface="Georgia" panose="02040502050405020303" pitchFamily="18" charset="0"/>
                <a:ea typeface="+mn-ea"/>
                <a:cs typeface="+mn-cs"/>
              </a:defRPr>
            </a:lvl3pPr>
            <a:lvl4pPr marL="1371600" algn="l" rtl="0" eaLnBrk="0" fontAlgn="base" hangingPunct="0">
              <a:spcBef>
                <a:spcPct val="0"/>
              </a:spcBef>
              <a:spcAft>
                <a:spcPct val="0"/>
              </a:spcAft>
              <a:defRPr kern="1200">
                <a:solidFill>
                  <a:schemeClr val="tx1"/>
                </a:solidFill>
                <a:latin typeface="Georgia" panose="02040502050405020303" pitchFamily="18" charset="0"/>
                <a:ea typeface="+mn-ea"/>
                <a:cs typeface="+mn-cs"/>
              </a:defRPr>
            </a:lvl4pPr>
            <a:lvl5pPr marL="1828800" algn="l" rtl="0" eaLnBrk="0" fontAlgn="base" hangingPunct="0">
              <a:spcBef>
                <a:spcPct val="0"/>
              </a:spcBef>
              <a:spcAft>
                <a:spcPct val="0"/>
              </a:spcAft>
              <a:defRPr kern="1200">
                <a:solidFill>
                  <a:schemeClr val="tx1"/>
                </a:solidFill>
                <a:latin typeface="Georgia" panose="02040502050405020303" pitchFamily="18" charset="0"/>
                <a:ea typeface="+mn-ea"/>
                <a:cs typeface="+mn-cs"/>
              </a:defRPr>
            </a:lvl5pPr>
            <a:lvl6pPr marL="2286000" algn="l" defTabSz="914400" rtl="0" eaLnBrk="1" latinLnBrk="0" hangingPunct="1">
              <a:defRPr kern="1200">
                <a:solidFill>
                  <a:schemeClr val="tx1"/>
                </a:solidFill>
                <a:latin typeface="Georgia" panose="02040502050405020303" pitchFamily="18" charset="0"/>
                <a:ea typeface="+mn-ea"/>
                <a:cs typeface="+mn-cs"/>
              </a:defRPr>
            </a:lvl6pPr>
            <a:lvl7pPr marL="2743200" algn="l" defTabSz="914400" rtl="0" eaLnBrk="1" latinLnBrk="0" hangingPunct="1">
              <a:defRPr kern="1200">
                <a:solidFill>
                  <a:schemeClr val="tx1"/>
                </a:solidFill>
                <a:latin typeface="Georgia" panose="02040502050405020303" pitchFamily="18" charset="0"/>
                <a:ea typeface="+mn-ea"/>
                <a:cs typeface="+mn-cs"/>
              </a:defRPr>
            </a:lvl7pPr>
            <a:lvl8pPr marL="3200400" algn="l" defTabSz="914400" rtl="0" eaLnBrk="1" latinLnBrk="0" hangingPunct="1">
              <a:defRPr kern="1200">
                <a:solidFill>
                  <a:schemeClr val="tx1"/>
                </a:solidFill>
                <a:latin typeface="Georgia" panose="02040502050405020303" pitchFamily="18" charset="0"/>
                <a:ea typeface="+mn-ea"/>
                <a:cs typeface="+mn-cs"/>
              </a:defRPr>
            </a:lvl8pPr>
            <a:lvl9pPr marL="3657600" algn="l" defTabSz="914400" rtl="0" eaLnBrk="1" latinLnBrk="0" hangingPunct="1">
              <a:defRPr kern="1200">
                <a:solidFill>
                  <a:schemeClr val="tx1"/>
                </a:solidFill>
                <a:latin typeface="Georgia" panose="02040502050405020303" pitchFamily="18"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5B9BD5">
                    <a:lumMod val="50000"/>
                  </a:srgbClr>
                </a:solidFill>
                <a:effectLst/>
                <a:uLnTx/>
                <a:uFillTx/>
                <a:latin typeface="Arial Narrow" pitchFamily="34" charset="0"/>
                <a:ea typeface="+mn-ea"/>
                <a:cs typeface="+mn-cs"/>
              </a:rPr>
              <a:t>Center for Excellence in Disabilities</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5B9BD5">
                    <a:lumMod val="50000"/>
                  </a:srgbClr>
                </a:solidFill>
                <a:effectLst/>
                <a:uLnTx/>
                <a:uFillTx/>
                <a:latin typeface="Arial Narrow" pitchFamily="34" charset="0"/>
                <a:ea typeface="+mn-ea"/>
                <a:cs typeface="+mn-cs"/>
              </a:rPr>
              <a:t>Positive Behavior Support</a:t>
            </a:r>
          </a:p>
        </p:txBody>
      </p:sp>
    </p:spTree>
    <p:extLst>
      <p:ext uri="{BB962C8B-B14F-4D97-AF65-F5344CB8AC3E}">
        <p14:creationId xmlns:p14="http://schemas.microsoft.com/office/powerpoint/2010/main" val="19092416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698" name="Title 1"/>
          <p:cNvSpPr>
            <a:spLocks noGrp="1"/>
          </p:cNvSpPr>
          <p:nvPr>
            <p:ph type="title"/>
          </p:nvPr>
        </p:nvSpPr>
        <p:spPr>
          <a:xfrm>
            <a:off x="685800" y="7257"/>
            <a:ext cx="7772400" cy="838200"/>
          </a:xfrm>
        </p:spPr>
        <p:txBody>
          <a:bodyPr/>
          <a:lstStyle/>
          <a:p>
            <a:r>
              <a:rPr lang="en-US" altLang="en-US" sz="4800" dirty="0" smtClean="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Session Goal</a:t>
            </a:r>
          </a:p>
        </p:txBody>
      </p:sp>
      <p:sp>
        <p:nvSpPr>
          <p:cNvPr id="3" name="Content Placeholder 2"/>
          <p:cNvSpPr>
            <a:spLocks noGrp="1"/>
          </p:cNvSpPr>
          <p:nvPr>
            <p:ph sz="quarter" idx="1"/>
          </p:nvPr>
        </p:nvSpPr>
        <p:spPr>
          <a:xfrm>
            <a:off x="952500" y="990600"/>
            <a:ext cx="7239000" cy="4038600"/>
          </a:xfrm>
        </p:spPr>
        <p:txBody>
          <a:bodyPr/>
          <a:lstStyle/>
          <a:p>
            <a:pPr marL="0" indent="0" algn="ctr">
              <a:buFont typeface="Wingdings 2" panose="05020102010507070707" pitchFamily="18" charset="2"/>
              <a:buNone/>
              <a:defRPr/>
            </a:pPr>
            <a:endParaRPr lang="en-US" sz="3600" dirty="0" smtClean="0">
              <a:latin typeface="Tahoma" panose="020B0604030504040204" pitchFamily="34" charset="0"/>
              <a:ea typeface="Tahoma" panose="020B0604030504040204" pitchFamily="34" charset="0"/>
              <a:cs typeface="Tahoma" panose="020B0604030504040204" pitchFamily="34" charset="0"/>
            </a:endParaRPr>
          </a:p>
          <a:p>
            <a:pPr marL="0" indent="0" algn="ctr">
              <a:buFont typeface="Wingdings 2" panose="05020102010507070707" pitchFamily="18" charset="2"/>
              <a:buNone/>
              <a:defRPr/>
            </a:pPr>
            <a:r>
              <a:rPr lang="en-US" sz="3600" dirty="0" smtClean="0">
                <a:latin typeface="Tahoma" panose="020B0604030504040204" pitchFamily="34" charset="0"/>
                <a:ea typeface="Tahoma" panose="020B0604030504040204" pitchFamily="34" charset="0"/>
                <a:cs typeface="Tahoma" panose="020B0604030504040204" pitchFamily="34" charset="0"/>
              </a:rPr>
              <a:t>Increase awareness and skills in the application of </a:t>
            </a:r>
            <a:r>
              <a:rPr lang="en-US" sz="3600" dirty="0">
                <a:latin typeface="Tahoma" panose="020B0604030504040204" pitchFamily="34" charset="0"/>
                <a:ea typeface="Tahoma" panose="020B0604030504040204" pitchFamily="34" charset="0"/>
                <a:cs typeface="Tahoma" panose="020B0604030504040204" pitchFamily="34" charset="0"/>
              </a:rPr>
              <a:t>p</a:t>
            </a:r>
            <a:r>
              <a:rPr lang="en-US" sz="3600" dirty="0" smtClean="0">
                <a:latin typeface="Tahoma" panose="020B0604030504040204" pitchFamily="34" charset="0"/>
                <a:ea typeface="Tahoma" panose="020B0604030504040204" pitchFamily="34" charset="0"/>
                <a:cs typeface="Tahoma" panose="020B0604030504040204" pitchFamily="34" charset="0"/>
              </a:rPr>
              <a:t>ositive </a:t>
            </a:r>
            <a:r>
              <a:rPr lang="en-US" sz="3600" dirty="0">
                <a:latin typeface="Tahoma" panose="020B0604030504040204" pitchFamily="34" charset="0"/>
                <a:ea typeface="Tahoma" panose="020B0604030504040204" pitchFamily="34" charset="0"/>
                <a:cs typeface="Tahoma" panose="020B0604030504040204" pitchFamily="34" charset="0"/>
              </a:rPr>
              <a:t>b</a:t>
            </a:r>
            <a:r>
              <a:rPr lang="en-US" sz="3600" dirty="0" smtClean="0">
                <a:latin typeface="Tahoma" panose="020B0604030504040204" pitchFamily="34" charset="0"/>
                <a:ea typeface="Tahoma" panose="020B0604030504040204" pitchFamily="34" charset="0"/>
                <a:cs typeface="Tahoma" panose="020B0604030504040204" pitchFamily="34" charset="0"/>
              </a:rPr>
              <a:t>ehavior support strategies.</a:t>
            </a:r>
          </a:p>
          <a:p>
            <a:pPr>
              <a:defRPr/>
            </a:pP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4" name="Date Placeholder 3"/>
          <p:cNvSpPr txBox="1">
            <a:spLocks/>
          </p:cNvSpPr>
          <p:nvPr/>
        </p:nvSpPr>
        <p:spPr bwMode="auto">
          <a:xfrm>
            <a:off x="5257800" y="60261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eaLnBrk="1" hangingPunct="1">
              <a:defRPr/>
            </a:pPr>
            <a:r>
              <a:rPr lang="en-US" altLang="en-US" sz="2000" b="1" dirty="0" smtClean="0">
                <a:solidFill>
                  <a:srgbClr val="333399"/>
                </a:solidFill>
                <a:latin typeface="Arial Narrow" pitchFamily="34" charset="0"/>
              </a:rPr>
              <a:t>Center for Excellence in Disabilities</a:t>
            </a:r>
          </a:p>
          <a:p>
            <a:pPr algn="r" eaLnBrk="1" hangingPunct="1">
              <a:defRPr/>
            </a:pPr>
            <a:r>
              <a:rPr lang="en-US" altLang="en-US" sz="2000" b="1" dirty="0" smtClean="0">
                <a:solidFill>
                  <a:srgbClr val="333399"/>
                </a:solidFill>
                <a:latin typeface="Arial Narrow" pitchFamily="34" charset="0"/>
              </a:rPr>
              <a:t>Positive Behavior Support Project</a:t>
            </a:r>
          </a:p>
        </p:txBody>
      </p:sp>
      <p:sp>
        <p:nvSpPr>
          <p:cNvPr id="6" name="Slide Number Placeholder 4"/>
          <p:cNvSpPr txBox="1">
            <a:spLocks/>
          </p:cNvSpPr>
          <p:nvPr/>
        </p:nvSpPr>
        <p:spPr>
          <a:xfrm>
            <a:off x="3079751" y="6278264"/>
            <a:ext cx="2743200" cy="36512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Georgia" panose="02040502050405020303" pitchFamily="18" charset="0"/>
                <a:ea typeface="+mn-ea"/>
                <a:cs typeface="+mn-cs"/>
              </a:defRPr>
            </a:lvl1pPr>
            <a:lvl2pPr marL="457200" algn="l" rtl="0" eaLnBrk="0" fontAlgn="base" hangingPunct="0">
              <a:spcBef>
                <a:spcPct val="0"/>
              </a:spcBef>
              <a:spcAft>
                <a:spcPct val="0"/>
              </a:spcAft>
              <a:defRPr kern="1200">
                <a:solidFill>
                  <a:schemeClr val="tx1"/>
                </a:solidFill>
                <a:latin typeface="Georgia" panose="02040502050405020303" pitchFamily="18" charset="0"/>
                <a:ea typeface="+mn-ea"/>
                <a:cs typeface="+mn-cs"/>
              </a:defRPr>
            </a:lvl2pPr>
            <a:lvl3pPr marL="914400" algn="l" rtl="0" eaLnBrk="0" fontAlgn="base" hangingPunct="0">
              <a:spcBef>
                <a:spcPct val="0"/>
              </a:spcBef>
              <a:spcAft>
                <a:spcPct val="0"/>
              </a:spcAft>
              <a:defRPr kern="1200">
                <a:solidFill>
                  <a:schemeClr val="tx1"/>
                </a:solidFill>
                <a:latin typeface="Georgia" panose="02040502050405020303" pitchFamily="18" charset="0"/>
                <a:ea typeface="+mn-ea"/>
                <a:cs typeface="+mn-cs"/>
              </a:defRPr>
            </a:lvl3pPr>
            <a:lvl4pPr marL="1371600" algn="l" rtl="0" eaLnBrk="0" fontAlgn="base" hangingPunct="0">
              <a:spcBef>
                <a:spcPct val="0"/>
              </a:spcBef>
              <a:spcAft>
                <a:spcPct val="0"/>
              </a:spcAft>
              <a:defRPr kern="1200">
                <a:solidFill>
                  <a:schemeClr val="tx1"/>
                </a:solidFill>
                <a:latin typeface="Georgia" panose="02040502050405020303" pitchFamily="18" charset="0"/>
                <a:ea typeface="+mn-ea"/>
                <a:cs typeface="+mn-cs"/>
              </a:defRPr>
            </a:lvl4pPr>
            <a:lvl5pPr marL="1828800" algn="l" rtl="0" eaLnBrk="0" fontAlgn="base" hangingPunct="0">
              <a:spcBef>
                <a:spcPct val="0"/>
              </a:spcBef>
              <a:spcAft>
                <a:spcPct val="0"/>
              </a:spcAft>
              <a:defRPr kern="1200">
                <a:solidFill>
                  <a:schemeClr val="tx1"/>
                </a:solidFill>
                <a:latin typeface="Georgia" panose="02040502050405020303" pitchFamily="18" charset="0"/>
                <a:ea typeface="+mn-ea"/>
                <a:cs typeface="+mn-cs"/>
              </a:defRPr>
            </a:lvl5pPr>
            <a:lvl6pPr marL="2286000" algn="l" defTabSz="914400" rtl="0" eaLnBrk="1" latinLnBrk="0" hangingPunct="1">
              <a:defRPr kern="1200">
                <a:solidFill>
                  <a:schemeClr val="tx1"/>
                </a:solidFill>
                <a:latin typeface="Georgia" panose="02040502050405020303" pitchFamily="18" charset="0"/>
                <a:ea typeface="+mn-ea"/>
                <a:cs typeface="+mn-cs"/>
              </a:defRPr>
            </a:lvl6pPr>
            <a:lvl7pPr marL="2743200" algn="l" defTabSz="914400" rtl="0" eaLnBrk="1" latinLnBrk="0" hangingPunct="1">
              <a:defRPr kern="1200">
                <a:solidFill>
                  <a:schemeClr val="tx1"/>
                </a:solidFill>
                <a:latin typeface="Georgia" panose="02040502050405020303" pitchFamily="18" charset="0"/>
                <a:ea typeface="+mn-ea"/>
                <a:cs typeface="+mn-cs"/>
              </a:defRPr>
            </a:lvl7pPr>
            <a:lvl8pPr marL="3200400" algn="l" defTabSz="914400" rtl="0" eaLnBrk="1" latinLnBrk="0" hangingPunct="1">
              <a:defRPr kern="1200">
                <a:solidFill>
                  <a:schemeClr val="tx1"/>
                </a:solidFill>
                <a:latin typeface="Georgia" panose="02040502050405020303" pitchFamily="18" charset="0"/>
                <a:ea typeface="+mn-ea"/>
                <a:cs typeface="+mn-cs"/>
              </a:defRPr>
            </a:lvl8pPr>
            <a:lvl9pPr marL="3657600" algn="l" defTabSz="914400" rtl="0" eaLnBrk="1" latinLnBrk="0" hangingPunct="1">
              <a:defRPr kern="1200">
                <a:solidFill>
                  <a:schemeClr val="tx1"/>
                </a:solidFill>
                <a:latin typeface="Georgia" panose="02040502050405020303" pitchFamily="18" charset="0"/>
                <a:ea typeface="+mn-ea"/>
                <a:cs typeface="+mn-cs"/>
              </a:defRPr>
            </a:lvl9pPr>
          </a:lstStyle>
          <a:p>
            <a:pPr algn="ctr"/>
            <a:r>
              <a:rPr lang="en-US" sz="1400" dirty="0" smtClean="0">
                <a:solidFill>
                  <a:schemeClr val="tx2"/>
                </a:solidFill>
                <a:latin typeface="Arial Narrow" panose="020B0606020202030204" pitchFamily="34" charset="0"/>
              </a:rPr>
              <a:t>7</a:t>
            </a:r>
            <a:endParaRPr lang="en-US" sz="1400" dirty="0">
              <a:solidFill>
                <a:schemeClr val="tx2"/>
              </a:solidFill>
              <a:latin typeface="Arial Narrow" panose="020B0606020202030204" pitchFamily="34" charset="0"/>
            </a:endParaRPr>
          </a:p>
        </p:txBody>
      </p:sp>
    </p:spTree>
    <p:extLst>
      <p:ext uri="{BB962C8B-B14F-4D97-AF65-F5344CB8AC3E}">
        <p14:creationId xmlns:p14="http://schemas.microsoft.com/office/powerpoint/2010/main" val="7604377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85800" y="0"/>
            <a:ext cx="7772400" cy="698242"/>
          </a:xfrm>
        </p:spPr>
        <p:txBody>
          <a:bodyPr/>
          <a:lstStyle/>
          <a:p>
            <a:pPr eaLnBrk="1" hangingPunct="1">
              <a:defRPr/>
            </a:pPr>
            <a:r>
              <a:rPr lang="en-US" altLang="en-US" dirty="0" smtClean="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Session Objectives</a:t>
            </a:r>
          </a:p>
        </p:txBody>
      </p:sp>
      <p:sp>
        <p:nvSpPr>
          <p:cNvPr id="30722" name="Content Placeholder 2"/>
          <p:cNvSpPr>
            <a:spLocks noGrp="1"/>
          </p:cNvSpPr>
          <p:nvPr>
            <p:ph sz="quarter" idx="10"/>
          </p:nvPr>
        </p:nvSpPr>
        <p:spPr>
          <a:xfrm>
            <a:off x="457200" y="1295400"/>
            <a:ext cx="8229600" cy="4267200"/>
          </a:xfrm>
        </p:spPr>
        <p:txBody>
          <a:bodyPr/>
          <a:lstStyle/>
          <a:p>
            <a:pPr eaLnBrk="1" hangingPunct="1"/>
            <a:endParaRPr lang="en-US" altLang="en-US" dirty="0" smtClean="0"/>
          </a:p>
          <a:p>
            <a:pPr eaLnBrk="1" hangingPunct="1"/>
            <a:endParaRPr lang="en-US" altLang="en-US" dirty="0" smtClean="0"/>
          </a:p>
        </p:txBody>
      </p:sp>
      <p:sp>
        <p:nvSpPr>
          <p:cNvPr id="2" name="Rectangle 1"/>
          <p:cNvSpPr/>
          <p:nvPr/>
        </p:nvSpPr>
        <p:spPr>
          <a:xfrm>
            <a:off x="228600" y="838200"/>
            <a:ext cx="8763000" cy="3046988"/>
          </a:xfrm>
          <a:prstGeom prst="rect">
            <a:avLst/>
          </a:prstGeom>
        </p:spPr>
        <p:txBody>
          <a:bodyPr wrap="square">
            <a:spAutoFit/>
          </a:bodyPr>
          <a:lstStyle/>
          <a:p>
            <a:pPr marL="577850" indent="-577850">
              <a:buFont typeface="Arial" panose="020B0604020202020204" pitchFamily="34" charset="0"/>
              <a:buChar char="•"/>
            </a:pPr>
            <a:r>
              <a:rPr lang="en-US" sz="3200" dirty="0">
                <a:latin typeface="Tahoma" panose="020B0604030504040204" pitchFamily="34" charset="0"/>
                <a:ea typeface="Tahoma" panose="020B0604030504040204" pitchFamily="34" charset="0"/>
                <a:cs typeface="Tahoma" panose="020B0604030504040204" pitchFamily="34" charset="0"/>
              </a:rPr>
              <a:t>Identify the fundamental concepts of Positive Behavior Support.</a:t>
            </a:r>
          </a:p>
          <a:p>
            <a:pPr marL="577850" indent="-577850">
              <a:buFont typeface="Arial" panose="020B0604020202020204" pitchFamily="34" charset="0"/>
              <a:buChar char="•"/>
            </a:pPr>
            <a:r>
              <a:rPr lang="en-US" sz="3200" dirty="0" smtClean="0">
                <a:latin typeface="Tahoma" panose="020B0604030504040204" pitchFamily="34" charset="0"/>
                <a:ea typeface="Tahoma" panose="020B0604030504040204" pitchFamily="34" charset="0"/>
                <a:cs typeface="Tahoma" panose="020B0604030504040204" pitchFamily="34" charset="0"/>
              </a:rPr>
              <a:t>Define </a:t>
            </a:r>
            <a:r>
              <a:rPr lang="en-US" sz="3200" dirty="0">
                <a:latin typeface="Tahoma" panose="020B0604030504040204" pitchFamily="34" charset="0"/>
                <a:ea typeface="Tahoma" panose="020B0604030504040204" pitchFamily="34" charset="0"/>
                <a:cs typeface="Tahoma" panose="020B0604030504040204" pitchFamily="34" charset="0"/>
              </a:rPr>
              <a:t>and give three examples of “proactive strategies.” </a:t>
            </a:r>
            <a:endParaRPr lang="en-US" sz="3200" dirty="0" smtClean="0">
              <a:latin typeface="Tahoma" panose="020B0604030504040204" pitchFamily="34" charset="0"/>
              <a:ea typeface="Tahoma" panose="020B0604030504040204" pitchFamily="34" charset="0"/>
              <a:cs typeface="Tahoma" panose="020B0604030504040204" pitchFamily="34" charset="0"/>
            </a:endParaRPr>
          </a:p>
          <a:p>
            <a:pPr marL="577850" indent="-577850">
              <a:buFont typeface="Arial" panose="020B0604020202020204" pitchFamily="34" charset="0"/>
              <a:buChar char="•"/>
            </a:pPr>
            <a:r>
              <a:rPr lang="en-US" sz="3200" dirty="0" smtClean="0">
                <a:latin typeface="Tahoma" panose="020B0604030504040204" pitchFamily="34" charset="0"/>
                <a:ea typeface="Tahoma" panose="020B0604030504040204" pitchFamily="34" charset="0"/>
                <a:cs typeface="Tahoma" panose="020B0604030504040204" pitchFamily="34" charset="0"/>
              </a:rPr>
              <a:t>Identify </a:t>
            </a:r>
            <a:r>
              <a:rPr lang="en-US" sz="3200" dirty="0">
                <a:latin typeface="Tahoma" panose="020B0604030504040204" pitchFamily="34" charset="0"/>
                <a:ea typeface="Tahoma" panose="020B0604030504040204" pitchFamily="34" charset="0"/>
                <a:cs typeface="Tahoma" panose="020B0604030504040204" pitchFamily="34" charset="0"/>
              </a:rPr>
              <a:t>the functions of behavior.</a:t>
            </a:r>
          </a:p>
          <a:p>
            <a:pPr marL="577850" indent="-577850">
              <a:buFont typeface="Arial" panose="020B0604020202020204" pitchFamily="34" charset="0"/>
              <a:buChar char="•"/>
            </a:pPr>
            <a:r>
              <a:rPr lang="en-US" sz="3200" dirty="0" smtClean="0">
                <a:latin typeface="Tahoma" panose="020B0604030504040204" pitchFamily="34" charset="0"/>
                <a:ea typeface="Tahoma" panose="020B0604030504040204" pitchFamily="34" charset="0"/>
                <a:cs typeface="Tahoma" panose="020B0604030504040204" pitchFamily="34" charset="0"/>
              </a:rPr>
              <a:t>Explain </a:t>
            </a:r>
            <a:r>
              <a:rPr lang="en-US" sz="3200" dirty="0">
                <a:latin typeface="Tahoma" panose="020B0604030504040204" pitchFamily="34" charset="0"/>
                <a:ea typeface="Tahoma" panose="020B0604030504040204" pitchFamily="34" charset="0"/>
                <a:cs typeface="Tahoma" panose="020B0604030504040204" pitchFamily="34" charset="0"/>
              </a:rPr>
              <a:t>ways to improve quality of life.</a:t>
            </a:r>
          </a:p>
        </p:txBody>
      </p:sp>
      <p:sp>
        <p:nvSpPr>
          <p:cNvPr id="5" name="Slide Number Placeholder 4"/>
          <p:cNvSpPr txBox="1">
            <a:spLocks/>
          </p:cNvSpPr>
          <p:nvPr/>
        </p:nvSpPr>
        <p:spPr>
          <a:xfrm>
            <a:off x="3079751" y="6278264"/>
            <a:ext cx="2743200" cy="36512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Georgia" panose="02040502050405020303" pitchFamily="18" charset="0"/>
                <a:ea typeface="+mn-ea"/>
                <a:cs typeface="+mn-cs"/>
              </a:defRPr>
            </a:lvl1pPr>
            <a:lvl2pPr marL="457200" algn="l" rtl="0" eaLnBrk="0" fontAlgn="base" hangingPunct="0">
              <a:spcBef>
                <a:spcPct val="0"/>
              </a:spcBef>
              <a:spcAft>
                <a:spcPct val="0"/>
              </a:spcAft>
              <a:defRPr kern="1200">
                <a:solidFill>
                  <a:schemeClr val="tx1"/>
                </a:solidFill>
                <a:latin typeface="Georgia" panose="02040502050405020303" pitchFamily="18" charset="0"/>
                <a:ea typeface="+mn-ea"/>
                <a:cs typeface="+mn-cs"/>
              </a:defRPr>
            </a:lvl2pPr>
            <a:lvl3pPr marL="914400" algn="l" rtl="0" eaLnBrk="0" fontAlgn="base" hangingPunct="0">
              <a:spcBef>
                <a:spcPct val="0"/>
              </a:spcBef>
              <a:spcAft>
                <a:spcPct val="0"/>
              </a:spcAft>
              <a:defRPr kern="1200">
                <a:solidFill>
                  <a:schemeClr val="tx1"/>
                </a:solidFill>
                <a:latin typeface="Georgia" panose="02040502050405020303" pitchFamily="18" charset="0"/>
                <a:ea typeface="+mn-ea"/>
                <a:cs typeface="+mn-cs"/>
              </a:defRPr>
            </a:lvl3pPr>
            <a:lvl4pPr marL="1371600" algn="l" rtl="0" eaLnBrk="0" fontAlgn="base" hangingPunct="0">
              <a:spcBef>
                <a:spcPct val="0"/>
              </a:spcBef>
              <a:spcAft>
                <a:spcPct val="0"/>
              </a:spcAft>
              <a:defRPr kern="1200">
                <a:solidFill>
                  <a:schemeClr val="tx1"/>
                </a:solidFill>
                <a:latin typeface="Georgia" panose="02040502050405020303" pitchFamily="18" charset="0"/>
                <a:ea typeface="+mn-ea"/>
                <a:cs typeface="+mn-cs"/>
              </a:defRPr>
            </a:lvl4pPr>
            <a:lvl5pPr marL="1828800" algn="l" rtl="0" eaLnBrk="0" fontAlgn="base" hangingPunct="0">
              <a:spcBef>
                <a:spcPct val="0"/>
              </a:spcBef>
              <a:spcAft>
                <a:spcPct val="0"/>
              </a:spcAft>
              <a:defRPr kern="1200">
                <a:solidFill>
                  <a:schemeClr val="tx1"/>
                </a:solidFill>
                <a:latin typeface="Georgia" panose="02040502050405020303" pitchFamily="18" charset="0"/>
                <a:ea typeface="+mn-ea"/>
                <a:cs typeface="+mn-cs"/>
              </a:defRPr>
            </a:lvl5pPr>
            <a:lvl6pPr marL="2286000" algn="l" defTabSz="914400" rtl="0" eaLnBrk="1" latinLnBrk="0" hangingPunct="1">
              <a:defRPr kern="1200">
                <a:solidFill>
                  <a:schemeClr val="tx1"/>
                </a:solidFill>
                <a:latin typeface="Georgia" panose="02040502050405020303" pitchFamily="18" charset="0"/>
                <a:ea typeface="+mn-ea"/>
                <a:cs typeface="+mn-cs"/>
              </a:defRPr>
            </a:lvl6pPr>
            <a:lvl7pPr marL="2743200" algn="l" defTabSz="914400" rtl="0" eaLnBrk="1" latinLnBrk="0" hangingPunct="1">
              <a:defRPr kern="1200">
                <a:solidFill>
                  <a:schemeClr val="tx1"/>
                </a:solidFill>
                <a:latin typeface="Georgia" panose="02040502050405020303" pitchFamily="18" charset="0"/>
                <a:ea typeface="+mn-ea"/>
                <a:cs typeface="+mn-cs"/>
              </a:defRPr>
            </a:lvl7pPr>
            <a:lvl8pPr marL="3200400" algn="l" defTabSz="914400" rtl="0" eaLnBrk="1" latinLnBrk="0" hangingPunct="1">
              <a:defRPr kern="1200">
                <a:solidFill>
                  <a:schemeClr val="tx1"/>
                </a:solidFill>
                <a:latin typeface="Georgia" panose="02040502050405020303" pitchFamily="18" charset="0"/>
                <a:ea typeface="+mn-ea"/>
                <a:cs typeface="+mn-cs"/>
              </a:defRPr>
            </a:lvl8pPr>
            <a:lvl9pPr marL="3657600" algn="l" defTabSz="914400" rtl="0" eaLnBrk="1" latinLnBrk="0" hangingPunct="1">
              <a:defRPr kern="1200">
                <a:solidFill>
                  <a:schemeClr val="tx1"/>
                </a:solidFill>
                <a:latin typeface="Georgia" panose="02040502050405020303" pitchFamily="18" charset="0"/>
                <a:ea typeface="+mn-ea"/>
                <a:cs typeface="+mn-cs"/>
              </a:defRPr>
            </a:lvl9pPr>
          </a:lstStyle>
          <a:p>
            <a:pPr algn="ctr"/>
            <a:r>
              <a:rPr lang="en-US" sz="1400" dirty="0">
                <a:solidFill>
                  <a:schemeClr val="tx2"/>
                </a:solidFill>
                <a:latin typeface="Arial Narrow" panose="020B0606020202030204" pitchFamily="34" charset="0"/>
              </a:rPr>
              <a:t>8</a:t>
            </a:r>
          </a:p>
        </p:txBody>
      </p:sp>
    </p:spTree>
    <p:extLst>
      <p:ext uri="{BB962C8B-B14F-4D97-AF65-F5344CB8AC3E}">
        <p14:creationId xmlns:p14="http://schemas.microsoft.com/office/powerpoint/2010/main" val="184298280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Civic">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FFC000"/>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WVU Official PP Theme [USE THIS ON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VU Official PP Theme [USE THIS ONE]" id="{848158BF-DEF4-4BBF-AE45-5740C1EEBCD8}" vid="{62E737DB-0035-4BCD-A146-296861A88F2E}"/>
    </a:ext>
  </a:extLst>
</a:theme>
</file>

<file path=ppt/theme/theme3.xml><?xml version="1.0" encoding="utf-8"?>
<a:theme xmlns:a="http://schemas.openxmlformats.org/drawingml/2006/main" name="5_Custom Design">
  <a:themeElements>
    <a:clrScheme name="Custom 8">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FFFFF"/>
      </a:hlink>
      <a:folHlink>
        <a:srgbClr val="FFFFFF"/>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10300</TotalTime>
  <Words>5387</Words>
  <Application>Microsoft Office PowerPoint</Application>
  <PresentationFormat>On-screen Show (4:3)</PresentationFormat>
  <Paragraphs>689</Paragraphs>
  <Slides>60</Slides>
  <Notes>49</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60</vt:i4>
      </vt:variant>
    </vt:vector>
  </HeadingPairs>
  <TitlesOfParts>
    <vt:vector size="73" baseType="lpstr">
      <vt:lpstr>Arial</vt:lpstr>
      <vt:lpstr>Arial Narrow</vt:lpstr>
      <vt:lpstr>Calibri</vt:lpstr>
      <vt:lpstr>Calibri Light</vt:lpstr>
      <vt:lpstr>Georgia</vt:lpstr>
      <vt:lpstr>Script MT Bold</vt:lpstr>
      <vt:lpstr>Tahoma</vt:lpstr>
      <vt:lpstr>Times New Roman</vt:lpstr>
      <vt:lpstr>Wingdings</vt:lpstr>
      <vt:lpstr>Wingdings 2</vt:lpstr>
      <vt:lpstr>1_Civic</vt:lpstr>
      <vt:lpstr>WVU Official PP Theme [USE THIS ONE]</vt:lpstr>
      <vt:lpstr>5_Custom Design</vt:lpstr>
      <vt:lpstr>PowerPoint Presentation</vt:lpstr>
      <vt:lpstr>PowerPoint Presentation</vt:lpstr>
      <vt:lpstr>A part of West Virginia University &amp; WVU Health Sciences Center</vt:lpstr>
      <vt:lpstr>PowerPoint Presentation</vt:lpstr>
      <vt:lpstr>WVU CED’s Role:</vt:lpstr>
      <vt:lpstr>About WVU CED</vt:lpstr>
      <vt:lpstr>Become an Affiliate</vt:lpstr>
      <vt:lpstr>Session Goal</vt:lpstr>
      <vt:lpstr>Session Objectives</vt:lpstr>
      <vt:lpstr> What is PBS? </vt:lpstr>
      <vt:lpstr>PowerPoint Presentation</vt:lpstr>
      <vt:lpstr>Positive Behavior Support is… </vt:lpstr>
      <vt:lpstr>ABCs of Behavior</vt:lpstr>
      <vt:lpstr>Our A-B-Cs are all connected…</vt:lpstr>
      <vt:lpstr>Antecedents</vt:lpstr>
      <vt:lpstr>Power Struggles</vt:lpstr>
      <vt:lpstr> You Know It’s a Power Struggle When You Feel…</vt:lpstr>
      <vt:lpstr> How to Avoid a Power Struggle</vt:lpstr>
      <vt:lpstr> How to Avoid a Power Struggle</vt:lpstr>
      <vt:lpstr>Creating Proactive Strategies Based on the Antecedent</vt:lpstr>
      <vt:lpstr>Examples: Proactive Strategies</vt:lpstr>
      <vt:lpstr>PowerPoint Presentation</vt:lpstr>
      <vt:lpstr>Precursor Behaviors</vt:lpstr>
      <vt:lpstr>Behavior</vt:lpstr>
      <vt:lpstr>Defining the Behavior</vt:lpstr>
      <vt:lpstr>Behavior</vt:lpstr>
      <vt:lpstr>Consequences</vt:lpstr>
      <vt:lpstr>Functions of Behavior</vt:lpstr>
      <vt:lpstr>SEAT at the Table</vt:lpstr>
      <vt:lpstr>Functions of Behavior</vt:lpstr>
      <vt:lpstr>PowerPoint Presentation</vt:lpstr>
      <vt:lpstr>Replacement Behaviors Need to…</vt:lpstr>
      <vt:lpstr>Replacement Behavior Examples</vt:lpstr>
      <vt:lpstr>How to Learn New Skills</vt:lpstr>
      <vt:lpstr>Reinforcers</vt:lpstr>
      <vt:lpstr>Token Economies</vt:lpstr>
      <vt:lpstr>PowerPoint Presentation</vt:lpstr>
      <vt:lpstr>Building community involvement and inclusion</vt:lpstr>
      <vt:lpstr>RESPECT-ing Rights</vt:lpstr>
      <vt:lpstr>Increasing Choice</vt:lpstr>
      <vt:lpstr>PowerPoint Presentation</vt:lpstr>
      <vt:lpstr>Improving Quality of Life</vt:lpstr>
      <vt:lpstr>PowerPoint Presentation</vt:lpstr>
      <vt:lpstr>Savoring</vt:lpstr>
      <vt:lpstr>Gratitude Diary</vt:lpstr>
      <vt:lpstr>Aspects to Consider</vt:lpstr>
      <vt:lpstr>Dreaming</vt:lpstr>
      <vt:lpstr>Person Centered Planning </vt:lpstr>
      <vt:lpstr>Assessment Tools to Facilitate Person-Centered Planning</vt:lpstr>
      <vt:lpstr>PowerPoint Presentation</vt:lpstr>
      <vt:lpstr>Eight Questions of MAPs:</vt:lpstr>
      <vt:lpstr>Example of a MAP- by Kathy Torsney</vt:lpstr>
      <vt:lpstr>Activity: Mini Map</vt:lpstr>
      <vt:lpstr>What is a PATH? </vt:lpstr>
      <vt:lpstr>PowerPoint Presentation</vt:lpstr>
      <vt:lpstr>Example of a PATH</vt:lpstr>
      <vt:lpstr>Hopes and Dreams</vt:lpstr>
      <vt:lpstr>PBS is:</vt:lpstr>
      <vt:lpstr>References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Positive Behavior Support</dc:title>
  <dc:creator>aheasley</dc:creator>
  <cp:lastModifiedBy>McCourt, Teresa</cp:lastModifiedBy>
  <cp:revision>275</cp:revision>
  <cp:lastPrinted>2015-11-17T15:23:12Z</cp:lastPrinted>
  <dcterms:created xsi:type="dcterms:W3CDTF">2012-02-29T14:09:37Z</dcterms:created>
  <dcterms:modified xsi:type="dcterms:W3CDTF">2018-05-10T02:21:02Z</dcterms:modified>
</cp:coreProperties>
</file>