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81"/>
  </p:notesMasterIdLst>
  <p:handoutMasterIdLst>
    <p:handoutMasterId r:id="rId82"/>
  </p:handoutMasterIdLst>
  <p:sldIdLst>
    <p:sldId id="256" r:id="rId2"/>
    <p:sldId id="259" r:id="rId3"/>
    <p:sldId id="264" r:id="rId4"/>
    <p:sldId id="328" r:id="rId5"/>
    <p:sldId id="329" r:id="rId6"/>
    <p:sldId id="330" r:id="rId7"/>
    <p:sldId id="261" r:id="rId8"/>
    <p:sldId id="262" r:id="rId9"/>
    <p:sldId id="331" r:id="rId10"/>
    <p:sldId id="332" r:id="rId11"/>
    <p:sldId id="263" r:id="rId12"/>
    <p:sldId id="287" r:id="rId13"/>
    <p:sldId id="313" r:id="rId14"/>
    <p:sldId id="270" r:id="rId15"/>
    <p:sldId id="310" r:id="rId16"/>
    <p:sldId id="265" r:id="rId17"/>
    <p:sldId id="271" r:id="rId18"/>
    <p:sldId id="272" r:id="rId19"/>
    <p:sldId id="273" r:id="rId20"/>
    <p:sldId id="274" r:id="rId21"/>
    <p:sldId id="320" r:id="rId22"/>
    <p:sldId id="309" r:id="rId23"/>
    <p:sldId id="334" r:id="rId24"/>
    <p:sldId id="321" r:id="rId25"/>
    <p:sldId id="333" r:id="rId26"/>
    <p:sldId id="315" r:id="rId27"/>
    <p:sldId id="316" r:id="rId28"/>
    <p:sldId id="317" r:id="rId29"/>
    <p:sldId id="319" r:id="rId30"/>
    <p:sldId id="323" r:id="rId31"/>
    <p:sldId id="318" r:id="rId32"/>
    <p:sldId id="275" r:id="rId33"/>
    <p:sldId id="269" r:id="rId34"/>
    <p:sldId id="276" r:id="rId35"/>
    <p:sldId id="281" r:id="rId36"/>
    <p:sldId id="279" r:id="rId37"/>
    <p:sldId id="311" r:id="rId38"/>
    <p:sldId id="282" r:id="rId39"/>
    <p:sldId id="283" r:id="rId40"/>
    <p:sldId id="267" r:id="rId41"/>
    <p:sldId id="306" r:id="rId42"/>
    <p:sldId id="280" r:id="rId43"/>
    <p:sldId id="294" r:id="rId44"/>
    <p:sldId id="278" r:id="rId45"/>
    <p:sldId id="335" r:id="rId46"/>
    <p:sldId id="336" r:id="rId47"/>
    <p:sldId id="337" r:id="rId48"/>
    <p:sldId id="301" r:id="rId49"/>
    <p:sldId id="305" r:id="rId50"/>
    <p:sldId id="277" r:id="rId51"/>
    <p:sldId id="285" r:id="rId52"/>
    <p:sldId id="297" r:id="rId53"/>
    <p:sldId id="266" r:id="rId54"/>
    <p:sldId id="291" r:id="rId55"/>
    <p:sldId id="268" r:id="rId56"/>
    <p:sldId id="307" r:id="rId57"/>
    <p:sldId id="284" r:id="rId58"/>
    <p:sldId id="293" r:id="rId59"/>
    <p:sldId id="286" r:id="rId60"/>
    <p:sldId id="304" r:id="rId61"/>
    <p:sldId id="312" r:id="rId62"/>
    <p:sldId id="338" r:id="rId63"/>
    <p:sldId id="339" r:id="rId64"/>
    <p:sldId id="340" r:id="rId65"/>
    <p:sldId id="341" r:id="rId66"/>
    <p:sldId id="342" r:id="rId67"/>
    <p:sldId id="344" r:id="rId68"/>
    <p:sldId id="345" r:id="rId69"/>
    <p:sldId id="288" r:id="rId70"/>
    <p:sldId id="289" r:id="rId71"/>
    <p:sldId id="299" r:id="rId72"/>
    <p:sldId id="290" r:id="rId73"/>
    <p:sldId id="295" r:id="rId74"/>
    <p:sldId id="296" r:id="rId75"/>
    <p:sldId id="302" r:id="rId76"/>
    <p:sldId id="258" r:id="rId77"/>
    <p:sldId id="292" r:id="rId78"/>
    <p:sldId id="322" r:id="rId79"/>
    <p:sldId id="303" r:id="rId8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64"/>
  </p:normalViewPr>
  <p:slideViewPr>
    <p:cSldViewPr snapToObjects="1">
      <p:cViewPr>
        <p:scale>
          <a:sx n="96" d="100"/>
          <a:sy n="96" d="100"/>
        </p:scale>
        <p:origin x="-845"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D3BA41C-EF7A-4B31-A738-546A1D0020AE}" type="datetimeFigureOut">
              <a:rPr lang="en-US" altLang="en-US"/>
              <a:pPr/>
              <a:t>5/2/2018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F3CBB5A-19D7-4426-9F62-68A99DB3929D}" type="slidenum">
              <a:rPr lang="en-US" altLang="en-US"/>
              <a:pPr/>
              <a:t>‹#›</a:t>
            </a:fld>
            <a:endParaRPr lang="en-US" altLang="en-US"/>
          </a:p>
        </p:txBody>
      </p:sp>
    </p:spTree>
    <p:extLst>
      <p:ext uri="{BB962C8B-B14F-4D97-AF65-F5344CB8AC3E}">
        <p14:creationId xmlns:p14="http://schemas.microsoft.com/office/powerpoint/2010/main" val="224782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272D1DF-D7D3-4CD6-8F26-9E804A1B64E1}" type="datetimeFigureOut">
              <a:rPr lang="en-US" altLang="en-US"/>
              <a:pPr/>
              <a:t>5/2/2018</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5EAAEF-3172-4F3B-B141-674C2AECEFB0}" type="slidenum">
              <a:rPr lang="en-US" altLang="en-US"/>
              <a:pPr/>
              <a:t>‹#›</a:t>
            </a:fld>
            <a:endParaRPr lang="en-US" altLang="en-US"/>
          </a:p>
        </p:txBody>
      </p:sp>
    </p:spTree>
    <p:extLst>
      <p:ext uri="{BB962C8B-B14F-4D97-AF65-F5344CB8AC3E}">
        <p14:creationId xmlns:p14="http://schemas.microsoft.com/office/powerpoint/2010/main" val="1836576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D6FE591-6969-4214-B5A5-816F2C0B3CE5}" type="datetime1">
              <a:rPr lang="en-US" altLang="en-US"/>
              <a:pPr/>
              <a:t>5/2/2018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775EAB-85E6-40CF-BCA5-B4D5956A4C7F}" type="slidenum">
              <a:rPr lang="en-US" altLang="en-US"/>
              <a:pPr/>
              <a:t>‹#›</a:t>
            </a:fld>
            <a:endParaRPr lang="en-US" altLang="en-US"/>
          </a:p>
        </p:txBody>
      </p:sp>
    </p:spTree>
    <p:extLst>
      <p:ext uri="{BB962C8B-B14F-4D97-AF65-F5344CB8AC3E}">
        <p14:creationId xmlns:p14="http://schemas.microsoft.com/office/powerpoint/2010/main" val="344667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A7E453F-2516-4BF3-82AD-0F120DCDCB55}" type="datetime1">
              <a:rPr lang="en-US" altLang="en-US"/>
              <a:pPr/>
              <a:t>5/2/2018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B9FB7-7972-4468-93B7-206CB30770C7}" type="slidenum">
              <a:rPr lang="en-US" altLang="en-US"/>
              <a:pPr/>
              <a:t>‹#›</a:t>
            </a:fld>
            <a:endParaRPr lang="en-US" altLang="en-US"/>
          </a:p>
        </p:txBody>
      </p:sp>
    </p:spTree>
    <p:extLst>
      <p:ext uri="{BB962C8B-B14F-4D97-AF65-F5344CB8AC3E}">
        <p14:creationId xmlns:p14="http://schemas.microsoft.com/office/powerpoint/2010/main" val="227941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AEC92F-ACDB-4E98-8A5E-AE4BB7BA2279}" type="datetime1">
              <a:rPr lang="en-US" altLang="en-US"/>
              <a:pPr/>
              <a:t>5/2/2018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8C1229-0658-4B41-B25B-0A6F12C46E5E}" type="slidenum">
              <a:rPr lang="en-US" altLang="en-US"/>
              <a:pPr/>
              <a:t>‹#›</a:t>
            </a:fld>
            <a:endParaRPr lang="en-US" altLang="en-US"/>
          </a:p>
        </p:txBody>
      </p:sp>
    </p:spTree>
    <p:extLst>
      <p:ext uri="{BB962C8B-B14F-4D97-AF65-F5344CB8AC3E}">
        <p14:creationId xmlns:p14="http://schemas.microsoft.com/office/powerpoint/2010/main" val="391160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D42C6ED-3386-4B3C-9D8F-925038710951}" type="datetime1">
              <a:rPr lang="en-US" altLang="en-US"/>
              <a:pPr/>
              <a:t>5/2/2018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5208AF-D775-4520-898E-7C82A9E93509}" type="slidenum">
              <a:rPr lang="en-US" altLang="en-US"/>
              <a:pPr/>
              <a:t>‹#›</a:t>
            </a:fld>
            <a:endParaRPr lang="en-US" altLang="en-US"/>
          </a:p>
        </p:txBody>
      </p:sp>
    </p:spTree>
    <p:extLst>
      <p:ext uri="{BB962C8B-B14F-4D97-AF65-F5344CB8AC3E}">
        <p14:creationId xmlns:p14="http://schemas.microsoft.com/office/powerpoint/2010/main" val="423695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A8ED2E9-8367-4012-8E05-DF70EA9F6DC5}" type="datetime1">
              <a:rPr lang="en-US" altLang="en-US"/>
              <a:pPr/>
              <a:t>5/2/2018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977214-A35D-4599-8A36-5DB0E46A5AA4}" type="slidenum">
              <a:rPr lang="en-US" altLang="en-US"/>
              <a:pPr/>
              <a:t>‹#›</a:t>
            </a:fld>
            <a:endParaRPr lang="en-US" altLang="en-US"/>
          </a:p>
        </p:txBody>
      </p:sp>
    </p:spTree>
    <p:extLst>
      <p:ext uri="{BB962C8B-B14F-4D97-AF65-F5344CB8AC3E}">
        <p14:creationId xmlns:p14="http://schemas.microsoft.com/office/powerpoint/2010/main" val="13085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87B88EC-9876-4F2C-AEFA-D68D5BE1409A}" type="datetime1">
              <a:rPr lang="en-US" altLang="en-US"/>
              <a:pPr/>
              <a:t>5/2/2018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2E427B-A3AE-46F4-953E-34DBE89E6AF5}" type="slidenum">
              <a:rPr lang="en-US" altLang="en-US"/>
              <a:pPr/>
              <a:t>‹#›</a:t>
            </a:fld>
            <a:endParaRPr lang="en-US" altLang="en-US"/>
          </a:p>
        </p:txBody>
      </p:sp>
    </p:spTree>
    <p:extLst>
      <p:ext uri="{BB962C8B-B14F-4D97-AF65-F5344CB8AC3E}">
        <p14:creationId xmlns:p14="http://schemas.microsoft.com/office/powerpoint/2010/main" val="190700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EA9229C5-FEBE-4D8C-8EEB-D7849B0C4D22}" type="datetime1">
              <a:rPr lang="en-US" altLang="en-US"/>
              <a:pPr/>
              <a:t>5/2/2018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293895E-C304-47A9-9B27-38375BD8CB85}" type="slidenum">
              <a:rPr lang="en-US" altLang="en-US"/>
              <a:pPr/>
              <a:t>‹#›</a:t>
            </a:fld>
            <a:endParaRPr lang="en-US" altLang="en-US"/>
          </a:p>
        </p:txBody>
      </p:sp>
    </p:spTree>
    <p:extLst>
      <p:ext uri="{BB962C8B-B14F-4D97-AF65-F5344CB8AC3E}">
        <p14:creationId xmlns:p14="http://schemas.microsoft.com/office/powerpoint/2010/main" val="167612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CB1897C-91CC-4FAB-A61E-2F643CC68008}" type="datetime1">
              <a:rPr lang="en-US" altLang="en-US"/>
              <a:pPr/>
              <a:t>5/2/2018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11B4AA9-63EB-4AF4-9697-E34B10BB275F}" type="slidenum">
              <a:rPr lang="en-US" altLang="en-US"/>
              <a:pPr/>
              <a:t>‹#›</a:t>
            </a:fld>
            <a:endParaRPr lang="en-US" altLang="en-US"/>
          </a:p>
        </p:txBody>
      </p:sp>
    </p:spTree>
    <p:extLst>
      <p:ext uri="{BB962C8B-B14F-4D97-AF65-F5344CB8AC3E}">
        <p14:creationId xmlns:p14="http://schemas.microsoft.com/office/powerpoint/2010/main" val="25973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09D04A9-6CB4-4920-BE38-A2086624A7D6}" type="datetime1">
              <a:rPr lang="en-US" altLang="en-US"/>
              <a:pPr/>
              <a:t>5/2/2018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A97CD12-8B41-4C11-82A0-7D1745FDA10B}" type="slidenum">
              <a:rPr lang="en-US" altLang="en-US"/>
              <a:pPr/>
              <a:t>‹#›</a:t>
            </a:fld>
            <a:endParaRPr lang="en-US" altLang="en-US"/>
          </a:p>
        </p:txBody>
      </p:sp>
    </p:spTree>
    <p:extLst>
      <p:ext uri="{BB962C8B-B14F-4D97-AF65-F5344CB8AC3E}">
        <p14:creationId xmlns:p14="http://schemas.microsoft.com/office/powerpoint/2010/main" val="347650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92271A0-A0B4-43BC-A69A-A44D7BF20E80}" type="datetime1">
              <a:rPr lang="en-US" altLang="en-US"/>
              <a:pPr/>
              <a:t>5/2/2018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89F106-9D88-42E2-B8B9-A55EBA5D7AB0}" type="slidenum">
              <a:rPr lang="en-US" altLang="en-US"/>
              <a:pPr/>
              <a:t>‹#›</a:t>
            </a:fld>
            <a:endParaRPr lang="en-US" altLang="en-US"/>
          </a:p>
        </p:txBody>
      </p:sp>
    </p:spTree>
    <p:extLst>
      <p:ext uri="{BB962C8B-B14F-4D97-AF65-F5344CB8AC3E}">
        <p14:creationId xmlns:p14="http://schemas.microsoft.com/office/powerpoint/2010/main" val="35433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5342706-B2C6-4F4F-8097-3CC6DE0918DA}" type="datetime1">
              <a:rPr lang="en-US" altLang="en-US"/>
              <a:pPr/>
              <a:t>5/2/2018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43228B-33C8-4101-8ED8-8E1760946CF3}" type="slidenum">
              <a:rPr lang="en-US" altLang="en-US"/>
              <a:pPr/>
              <a:t>‹#›</a:t>
            </a:fld>
            <a:endParaRPr lang="en-US" altLang="en-US"/>
          </a:p>
        </p:txBody>
      </p:sp>
    </p:spTree>
    <p:extLst>
      <p:ext uri="{BB962C8B-B14F-4D97-AF65-F5344CB8AC3E}">
        <p14:creationId xmlns:p14="http://schemas.microsoft.com/office/powerpoint/2010/main" val="194783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D8E55D5D-73FA-457C-BA06-89B119C8FDCD}" type="datetime1">
              <a:rPr lang="en-US" altLang="en-US"/>
              <a:pPr/>
              <a:t>5/2/2018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ACE4326-2360-434F-BACC-440556673C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pitchFamily="-101"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pitchFamily="-101"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pitchFamily="-101"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pitchFamily="-101"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pitchFamily="-101"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pitchFamily="-10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journals.lww.com/cjsportsmed/Documents/ovid_lww_concussion_webcast_101811.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altLang="en-US">
                <a:ea typeface="ＭＳ Ｐゴシック" panose="020B0600070205080204" pitchFamily="34" charset="-128"/>
              </a:rPr>
              <a:t>Concussion in sport</a:t>
            </a:r>
          </a:p>
        </p:txBody>
      </p:sp>
      <p:sp>
        <p:nvSpPr>
          <p:cNvPr id="15362" name="Subtitle 2"/>
          <p:cNvSpPr>
            <a:spLocks noGrp="1"/>
          </p:cNvSpPr>
          <p:nvPr>
            <p:ph type="subTitle" idx="1"/>
          </p:nvPr>
        </p:nvSpPr>
        <p:spPr/>
        <p:txBody>
          <a:bodyPr/>
          <a:lstStyle/>
          <a:p>
            <a:pPr eaLnBrk="1" hangingPunct="1"/>
            <a:r>
              <a:rPr lang="en-US" altLang="en-US">
                <a:solidFill>
                  <a:srgbClr val="898989"/>
                </a:solidFill>
                <a:ea typeface="ＭＳ Ｐゴシック" panose="020B0600070205080204" pitchFamily="34" charset="-128"/>
              </a:rPr>
              <a:t>From the field to the clinic</a:t>
            </a:r>
          </a:p>
          <a:p>
            <a:pPr eaLnBrk="1" hangingPunct="1"/>
            <a:r>
              <a:rPr lang="en-US" altLang="en-US">
                <a:solidFill>
                  <a:srgbClr val="898989"/>
                </a:solidFill>
                <a:ea typeface="ＭＳ Ｐゴシック" panose="020B0600070205080204" pitchFamily="34" charset="-128"/>
              </a:rPr>
              <a:t>C. Andrew Gilliland, M.D.</a:t>
            </a:r>
          </a:p>
          <a:p>
            <a:pPr eaLnBrk="1" hangingPunct="1"/>
            <a:r>
              <a:rPr lang="en-US" altLang="en-US">
                <a:solidFill>
                  <a:srgbClr val="898989"/>
                </a:solidFill>
                <a:ea typeface="ＭＳ Ｐゴシック" panose="020B0600070205080204" pitchFamily="34" charset="-128"/>
              </a:rPr>
              <a:t>KDMC/Marshall Sports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a:ea typeface="ＭＳ Ｐゴシック" panose="020B0600070205080204" pitchFamily="34" charset="-128"/>
              </a:rPr>
              <a:t>New definition from 5</a:t>
            </a:r>
            <a:r>
              <a:rPr lang="en-US" altLang="en-US" baseline="30000">
                <a:ea typeface="ＭＳ Ｐゴシック" panose="020B0600070205080204" pitchFamily="34" charset="-128"/>
              </a:rPr>
              <a:t>th</a:t>
            </a:r>
            <a:r>
              <a:rPr lang="en-US" altLang="en-US">
                <a:ea typeface="ＭＳ Ｐゴシック" panose="020B0600070205080204" pitchFamily="34" charset="-128"/>
              </a:rPr>
              <a:t> consensus</a:t>
            </a:r>
          </a:p>
        </p:txBody>
      </p:sp>
      <p:sp>
        <p:nvSpPr>
          <p:cNvPr id="26626" name="Content Placeholder 2"/>
          <p:cNvSpPr>
            <a:spLocks noGrp="1"/>
          </p:cNvSpPr>
          <p:nvPr>
            <p:ph idx="1"/>
          </p:nvPr>
        </p:nvSpPr>
        <p:spPr/>
        <p:txBody>
          <a:bodyPr/>
          <a:lstStyle/>
          <a:p>
            <a:r>
              <a:rPr lang="en-US" altLang="en-US" sz="2000" dirty="0">
                <a:ea typeface="ＭＳ Ｐゴシック" panose="020B0600070205080204" pitchFamily="34" charset="-128"/>
              </a:rPr>
              <a:t>SRC may be caused either by a direct blow to the head, face, neck or elsewhere on the body with an impulsive force transmitted to the head. </a:t>
            </a:r>
          </a:p>
          <a:p>
            <a:r>
              <a:rPr lang="en-US" altLang="en-US" sz="2000" dirty="0">
                <a:ea typeface="ＭＳ Ｐゴシック" panose="020B0600070205080204" pitchFamily="34" charset="-128"/>
              </a:rPr>
              <a:t>SRC typically results in the rapid onset of short-lived impairment of neurological function that resolves spontaneously. However, in some cases, signs and symptoms evolve over a number of minutes to hours. </a:t>
            </a:r>
          </a:p>
          <a:p>
            <a:r>
              <a:rPr lang="en-US" altLang="en-US" sz="2000" dirty="0">
                <a:ea typeface="ＭＳ Ｐゴシック" panose="020B0600070205080204" pitchFamily="34" charset="-128"/>
              </a:rPr>
              <a:t>SRC may result in neuropathological changes, but the acute clinical signs and symptoms largely reflect a functional disturbance rather than a structural injury and, as such, no abnormality is seen on standard structural neuroimaging studies. </a:t>
            </a:r>
          </a:p>
          <a:p>
            <a:r>
              <a:rPr lang="en-US" altLang="en-US" sz="2000" dirty="0">
                <a:ea typeface="ＭＳ Ｐゴシック" panose="020B0600070205080204" pitchFamily="34" charset="-128"/>
              </a:rPr>
              <a:t>SRC results in a range of clinical signs and symptoms that may or may not involve loss of consciousness. Resolution of the clinical and cognitive features typically follows a sequential course. However, in some cases symptoms may be prolonged. </a:t>
            </a:r>
            <a:endParaRPr lang="en-US" altLang="en-US" dirty="0">
              <a:ea typeface="ＭＳ Ｐゴシック" panose="020B0600070205080204" pitchFamily="34" charset="-128"/>
            </a:endParaRPr>
          </a:p>
          <a:p>
            <a:pPr lvl="1"/>
            <a:r>
              <a:rPr lang="en-US" altLang="en-US" sz="1100" dirty="0">
                <a:ea typeface="ＭＳ Ｐゴシック" panose="020B0600070205080204" pitchFamily="34" charset="-128"/>
              </a:rPr>
              <a:t>The clinical signs and symptoms cannot be explained by drug, alcohol, or medication use, other injuries (such as cervical injuries, peripheral vestibular dysfunction, </a:t>
            </a:r>
            <a:r>
              <a:rPr lang="en-US" altLang="en-US" sz="1100" dirty="0" err="1">
                <a:ea typeface="ＭＳ Ｐゴシック" panose="020B0600070205080204" pitchFamily="34" charset="-128"/>
              </a:rPr>
              <a:t>etc</a:t>
            </a:r>
            <a:r>
              <a:rPr lang="en-US" altLang="en-US" sz="1100" dirty="0">
                <a:ea typeface="ＭＳ Ｐゴシック" panose="020B0600070205080204" pitchFamily="34" charset="-128"/>
              </a:rPr>
              <a:t>) or other comorbidities (</a:t>
            </a:r>
            <a:r>
              <a:rPr lang="en-US" altLang="en-US" sz="1100" dirty="0" err="1">
                <a:ea typeface="ＭＳ Ｐゴシック" panose="020B0600070205080204" pitchFamily="34" charset="-128"/>
              </a:rPr>
              <a:t>eg</a:t>
            </a:r>
            <a:r>
              <a:rPr lang="en-US" altLang="en-US" sz="1100" dirty="0">
                <a:ea typeface="ＭＳ Ｐゴシック" panose="020B0600070205080204" pitchFamily="34" charset="-128"/>
              </a:rPr>
              <a:t>, psychological factors or coexisting medical conditions).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tLang="en-US">
                <a:ea typeface="ＭＳ Ｐゴシック" panose="020B0600070205080204" pitchFamily="34" charset="-128"/>
              </a:rPr>
              <a:t>Definition/Classification History</a:t>
            </a:r>
          </a:p>
        </p:txBody>
      </p:sp>
      <p:sp>
        <p:nvSpPr>
          <p:cNvPr id="27650" name="Content Placeholder 2"/>
          <p:cNvSpPr>
            <a:spLocks noGrp="1"/>
          </p:cNvSpPr>
          <p:nvPr>
            <p:ph idx="1"/>
          </p:nvPr>
        </p:nvSpPr>
        <p:spPr/>
        <p:txBody>
          <a:bodyPr/>
          <a:lstStyle/>
          <a:p>
            <a:pPr eaLnBrk="1" hangingPunct="1"/>
            <a:r>
              <a:rPr lang="en-US" altLang="en-US" dirty="0">
                <a:ea typeface="ＭＳ Ｐゴシック" panose="020B0600070205080204" pitchFamily="34" charset="-128"/>
              </a:rPr>
              <a:t>No longer exists in sports medicine parlance.  It is a concussion or not.</a:t>
            </a:r>
          </a:p>
          <a:p>
            <a:pPr lvl="1" eaLnBrk="1" hangingPunct="1"/>
            <a:r>
              <a:rPr lang="en-US" altLang="en-US" sz="1400" dirty="0">
                <a:ea typeface="ＭＳ Ｐゴシック" panose="020B0600070205080204" pitchFamily="34" charset="-128"/>
              </a:rPr>
              <a:t>Management based upon </a:t>
            </a:r>
            <a:r>
              <a:rPr lang="ja-JP" altLang="en-US" sz="1400" dirty="0">
                <a:ea typeface="ＭＳ Ｐゴシック" panose="020B0600070205080204" pitchFamily="34" charset="-128"/>
              </a:rPr>
              <a:t>“</a:t>
            </a:r>
            <a:r>
              <a:rPr lang="en-US" altLang="ja-JP" sz="1400" dirty="0">
                <a:ea typeface="ＭＳ Ｐゴシック" panose="020B0600070205080204" pitchFamily="34" charset="-128"/>
              </a:rPr>
              <a:t>grade</a:t>
            </a:r>
            <a:r>
              <a:rPr lang="ja-JP" altLang="en-US" sz="1400" dirty="0">
                <a:ea typeface="ＭＳ Ｐゴシック" panose="020B0600070205080204" pitchFamily="34" charset="-128"/>
              </a:rPr>
              <a:t>”</a:t>
            </a:r>
            <a:r>
              <a:rPr lang="en-US" altLang="ja-JP" sz="1400" dirty="0">
                <a:ea typeface="ＭＳ Ｐゴシック" panose="020B0600070205080204" pitchFamily="34" charset="-128"/>
              </a:rPr>
              <a:t> was an issue</a:t>
            </a:r>
          </a:p>
          <a:p>
            <a:pPr lvl="1" eaLnBrk="1" hangingPunct="1"/>
            <a:r>
              <a:rPr lang="en-US" altLang="en-US" sz="1400" dirty="0">
                <a:ea typeface="ＭＳ Ｐゴシック" panose="020B0600070205080204" pitchFamily="34" charset="-128"/>
              </a:rPr>
              <a:t>Vienna 2001 was first consensus statement from Consensus on </a:t>
            </a:r>
            <a:r>
              <a:rPr lang="ja-JP" altLang="en-US" sz="1400" dirty="0">
                <a:ea typeface="ＭＳ Ｐゴシック" panose="020B0600070205080204" pitchFamily="34" charset="-128"/>
              </a:rPr>
              <a:t>“</a:t>
            </a:r>
            <a:r>
              <a:rPr lang="en-US" altLang="ja-JP" sz="1400" dirty="0">
                <a:ea typeface="ＭＳ Ｐゴシック" panose="020B0600070205080204" pitchFamily="34" charset="-128"/>
              </a:rPr>
              <a:t>Concussion in Sport</a:t>
            </a:r>
            <a:r>
              <a:rPr lang="ja-JP" altLang="en-US" sz="1400" dirty="0">
                <a:ea typeface="ＭＳ Ｐゴシック" panose="020B0600070205080204" pitchFamily="34" charset="-128"/>
              </a:rPr>
              <a:t>”</a:t>
            </a:r>
            <a:endParaRPr lang="en-US" altLang="ja-JP" sz="1400" dirty="0">
              <a:ea typeface="ＭＳ Ｐゴシック" panose="020B0600070205080204" pitchFamily="34" charset="-128"/>
            </a:endParaRPr>
          </a:p>
          <a:p>
            <a:pPr lvl="1" eaLnBrk="1" hangingPunct="1"/>
            <a:r>
              <a:rPr lang="en-US" altLang="en-US" sz="1400" dirty="0">
                <a:ea typeface="ＭＳ Ｐゴシック" panose="020B0600070205080204" pitchFamily="34" charset="-128"/>
              </a:rPr>
              <a:t>Prague 2004 introduced the idea of:</a:t>
            </a:r>
          </a:p>
          <a:p>
            <a:pPr lvl="2" eaLnBrk="1" hangingPunct="1"/>
            <a:r>
              <a:rPr lang="en-US" altLang="en-US" sz="1400" dirty="0">
                <a:ea typeface="ＭＳ Ｐゴシック" panose="020B0600070205080204" pitchFamily="34" charset="-128"/>
              </a:rPr>
              <a:t>Simple (7-10 days)</a:t>
            </a:r>
          </a:p>
          <a:p>
            <a:pPr lvl="2" eaLnBrk="1" hangingPunct="1"/>
            <a:r>
              <a:rPr lang="en-US" altLang="en-US" sz="1400" dirty="0">
                <a:ea typeface="ＭＳ Ｐゴシック" panose="020B0600070205080204" pitchFamily="34" charset="-128"/>
              </a:rPr>
              <a:t>Complex (&gt; 10 Days)</a:t>
            </a:r>
          </a:p>
          <a:p>
            <a:pPr lvl="2" eaLnBrk="1" hangingPunct="1"/>
            <a:r>
              <a:rPr lang="en-US" altLang="en-US" sz="1400" dirty="0">
                <a:ea typeface="ＭＳ Ｐゴシック" panose="020B0600070205080204" pitchFamily="34" charset="-128"/>
              </a:rPr>
              <a:t>Introduced SCAT card</a:t>
            </a:r>
            <a:endParaRPr lang="en-US" altLang="ja-JP" sz="1400" dirty="0">
              <a:ea typeface="ＭＳ Ｐゴシック" panose="020B0600070205080204" pitchFamily="34" charset="-128"/>
            </a:endParaRPr>
          </a:p>
          <a:p>
            <a:pPr lvl="1" eaLnBrk="1" hangingPunct="1"/>
            <a:r>
              <a:rPr lang="en-US" altLang="en-US" sz="1400" dirty="0">
                <a:ea typeface="ＭＳ Ｐゴシック" panose="020B0600070205080204" pitchFamily="34" charset="-128"/>
              </a:rPr>
              <a:t>Zurich 2008</a:t>
            </a:r>
          </a:p>
          <a:p>
            <a:pPr lvl="2" eaLnBrk="1" hangingPunct="1"/>
            <a:r>
              <a:rPr lang="en-US" altLang="en-US" sz="1400" dirty="0">
                <a:ea typeface="ＭＳ Ｐゴシック" panose="020B0600070205080204" pitchFamily="34" charset="-128"/>
              </a:rPr>
              <a:t>Abandoned classification</a:t>
            </a:r>
          </a:p>
          <a:p>
            <a:pPr lvl="2" eaLnBrk="1" hangingPunct="1"/>
            <a:r>
              <a:rPr lang="en-US" altLang="en-US" sz="1400" dirty="0">
                <a:ea typeface="ＭＳ Ｐゴシック" panose="020B0600070205080204" pitchFamily="34" charset="-128"/>
              </a:rPr>
              <a:t>Introduced SCAT 2 (vestibular evaluation)</a:t>
            </a:r>
          </a:p>
          <a:p>
            <a:pPr lvl="2" eaLnBrk="1" hangingPunct="1"/>
            <a:r>
              <a:rPr lang="en-US" altLang="en-US" sz="1400" dirty="0">
                <a:ea typeface="ＭＳ Ｐゴシック" panose="020B0600070205080204" pitchFamily="34" charset="-128"/>
              </a:rPr>
              <a:t>Important to note that the consensus only applies to age 10</a:t>
            </a:r>
          </a:p>
          <a:p>
            <a:pPr lvl="3" eaLnBrk="1" hangingPunct="1"/>
            <a:r>
              <a:rPr lang="en-US" altLang="en-US" sz="1400" dirty="0">
                <a:ea typeface="ＭＳ Ｐゴシック" panose="020B0600070205080204" pitchFamily="34" charset="-128"/>
              </a:rPr>
              <a:t>Under age 10 concussions present differently and symptoms</a:t>
            </a:r>
          </a:p>
          <a:p>
            <a:pPr lvl="1" eaLnBrk="1" hangingPunct="1"/>
            <a:r>
              <a:rPr lang="en-US" altLang="en-US" sz="1400" dirty="0">
                <a:ea typeface="ＭＳ Ｐゴシック" panose="020B0600070205080204" pitchFamily="34" charset="-128"/>
              </a:rPr>
              <a:t>Zurich 2012</a:t>
            </a:r>
          </a:p>
          <a:p>
            <a:pPr lvl="2" eaLnBrk="1" hangingPunct="1"/>
            <a:r>
              <a:rPr lang="en-US" altLang="en-US" sz="1400" dirty="0">
                <a:ea typeface="ＭＳ Ｐゴシック" panose="020B0600070205080204" pitchFamily="34" charset="-128"/>
              </a:rPr>
              <a:t>SCAT 3</a:t>
            </a:r>
          </a:p>
          <a:p>
            <a:pPr lvl="2" eaLnBrk="1" hangingPunct="1"/>
            <a:r>
              <a:rPr lang="en-US" altLang="en-US" sz="1400" dirty="0">
                <a:ea typeface="ＭＳ Ｐゴシック" panose="020B0600070205080204" pitchFamily="34" charset="-128"/>
              </a:rPr>
              <a:t>CHILDHOOD SCAT</a:t>
            </a:r>
          </a:p>
          <a:p>
            <a:pPr lvl="1" eaLnBrk="1" hangingPunct="1">
              <a:buFont typeface="Arial" panose="020B0604020202020204" pitchFamily="34" charset="0"/>
              <a:buNone/>
            </a:pPr>
            <a:r>
              <a:rPr lang="en-US" altLang="en-US" dirty="0">
                <a:ea typeface="ＭＳ Ｐゴシック" panose="020B0600070205080204" pitchFamily="34" charset="-128"/>
              </a:rPr>
              <a:t>- </a:t>
            </a:r>
            <a:r>
              <a:rPr lang="en-US" altLang="en-US" sz="2000" dirty="0">
                <a:ea typeface="ＭＳ Ｐゴシック" panose="020B0600070205080204" pitchFamily="34" charset="-128"/>
              </a:rPr>
              <a:t>5</a:t>
            </a:r>
            <a:r>
              <a:rPr lang="en-US" altLang="en-US" sz="2000" baseline="30000" dirty="0">
                <a:ea typeface="ＭＳ Ｐゴシック" panose="020B0600070205080204" pitchFamily="34" charset="-128"/>
              </a:rPr>
              <a:t>TH</a:t>
            </a:r>
            <a:r>
              <a:rPr lang="en-US" altLang="en-US" sz="2000" dirty="0">
                <a:ea typeface="ＭＳ Ｐゴシック" panose="020B0600070205080204" pitchFamily="34" charset="-128"/>
              </a:rPr>
              <a:t> Berlin consensus!! 2017  Just described primary changes</a:t>
            </a:r>
          </a:p>
          <a:p>
            <a:pPr lvl="2" eaLnBrk="1" hangingPunct="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a:ea typeface="ＭＳ Ｐゴシック" panose="020B0600070205080204" pitchFamily="34" charset="-128"/>
              </a:rPr>
              <a:t>Classification systems</a:t>
            </a:r>
          </a:p>
        </p:txBody>
      </p:sp>
      <p:sp>
        <p:nvSpPr>
          <p:cNvPr id="28674" name="Content Placeholder 2"/>
          <p:cNvSpPr>
            <a:spLocks noGrp="1"/>
          </p:cNvSpPr>
          <p:nvPr>
            <p:ph idx="1"/>
          </p:nvPr>
        </p:nvSpPr>
        <p:spPr/>
        <p:txBody>
          <a:bodyPr/>
          <a:lstStyle/>
          <a:p>
            <a:r>
              <a:rPr lang="en-US" altLang="en-US">
                <a:ea typeface="ＭＳ Ｐゴシック" panose="020B0600070205080204" pitchFamily="34" charset="-128"/>
              </a:rPr>
              <a:t>Over 25 different classification systems</a:t>
            </a:r>
          </a:p>
          <a:p>
            <a:pPr lvl="1"/>
            <a:r>
              <a:rPr lang="en-US" altLang="en-US">
                <a:ea typeface="ＭＳ Ｐゴシック" panose="020B0600070205080204" pitchFamily="34" charset="-128"/>
              </a:rPr>
              <a:t>Consensus meetings were bred from this</a:t>
            </a:r>
          </a:p>
          <a:p>
            <a:r>
              <a:rPr lang="en-US" altLang="en-US">
                <a:ea typeface="ＭＳ Ｐゴシック" panose="020B0600070205080204" pitchFamily="34" charset="-128"/>
              </a:rPr>
              <a:t>3 primary well accepted methods</a:t>
            </a:r>
          </a:p>
          <a:p>
            <a:pPr lvl="1"/>
            <a:r>
              <a:rPr lang="en-US" altLang="en-US">
                <a:ea typeface="ＭＳ Ｐゴシック" panose="020B0600070205080204" pitchFamily="34" charset="-128"/>
              </a:rPr>
              <a:t>American Academy of Neurology</a:t>
            </a:r>
          </a:p>
          <a:p>
            <a:pPr lvl="1"/>
            <a:r>
              <a:rPr lang="en-US" altLang="en-US">
                <a:ea typeface="ＭＳ Ｐゴシック" panose="020B0600070205080204" pitchFamily="34" charset="-128"/>
              </a:rPr>
              <a:t>Cantu</a:t>
            </a:r>
          </a:p>
          <a:p>
            <a:pPr lvl="1"/>
            <a:r>
              <a:rPr lang="en-US" altLang="en-US">
                <a:ea typeface="ＭＳ Ｐゴシック" panose="020B0600070205080204" pitchFamily="34" charset="-128"/>
              </a:rPr>
              <a:t>Colorado Medical Society</a:t>
            </a:r>
          </a:p>
          <a:p>
            <a:r>
              <a:rPr lang="en-US" altLang="en-US">
                <a:ea typeface="ＭＳ Ｐゴシック" panose="020B0600070205080204" pitchFamily="34" charset="-128"/>
              </a:rPr>
              <a:t>Grading/classification not used in sports medicine world</a:t>
            </a:r>
          </a:p>
          <a:p>
            <a:pPr lvl="1"/>
            <a:r>
              <a:rPr lang="en-US" altLang="en-US">
                <a:ea typeface="ＭＳ Ｐゴシック" panose="020B0600070205080204" pitchFamily="34" charset="-128"/>
              </a:rPr>
              <a:t>Simple/Complex still in vernacular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solidFill>
                  <a:srgbClr val="FF0000"/>
                </a:solidFill>
                <a:ea typeface="ＭＳ Ｐゴシック" panose="020B0600070205080204" pitchFamily="34" charset="-128"/>
              </a:rPr>
              <a:t>Concussion like symptoms??</a:t>
            </a:r>
          </a:p>
        </p:txBody>
      </p:sp>
      <p:sp>
        <p:nvSpPr>
          <p:cNvPr id="29698" name="Content Placeholder 2"/>
          <p:cNvSpPr>
            <a:spLocks noGrp="1"/>
          </p:cNvSpPr>
          <p:nvPr>
            <p:ph idx="1"/>
          </p:nvPr>
        </p:nvSpPr>
        <p:spPr/>
        <p:txBody>
          <a:bodyPr/>
          <a:lstStyle/>
          <a:p>
            <a:r>
              <a:rPr lang="en-US" altLang="en-US">
                <a:solidFill>
                  <a:srgbClr val="FF0000"/>
                </a:solidFill>
                <a:ea typeface="ＭＳ Ｐゴシック" panose="020B0600070205080204" pitchFamily="34" charset="-128"/>
              </a:rPr>
              <a:t>No such thing in ICD-10</a:t>
            </a:r>
          </a:p>
          <a:p>
            <a:r>
              <a:rPr lang="en-US" altLang="en-US">
                <a:solidFill>
                  <a:srgbClr val="FF0000"/>
                </a:solidFill>
                <a:ea typeface="ＭＳ Ｐゴシック" panose="020B0600070205080204" pitchFamily="34" charset="-128"/>
              </a:rPr>
              <a:t>Dehydration?</a:t>
            </a:r>
          </a:p>
          <a:p>
            <a:pPr lvl="1"/>
            <a:r>
              <a:rPr lang="en-US" altLang="en-US">
                <a:solidFill>
                  <a:srgbClr val="FF0000"/>
                </a:solidFill>
                <a:ea typeface="ＭＳ Ｐゴシック" panose="020B0600070205080204" pitchFamily="34" charset="-128"/>
              </a:rPr>
              <a:t>“Go-To” for coaches</a:t>
            </a:r>
          </a:p>
          <a:p>
            <a:r>
              <a:rPr lang="en-US" altLang="en-US">
                <a:solidFill>
                  <a:srgbClr val="FF0000"/>
                </a:solidFill>
                <a:ea typeface="ＭＳ Ｐゴシック" panose="020B0600070205080204" pitchFamily="34" charset="-128"/>
              </a:rPr>
              <a:t>“Dazed”</a:t>
            </a:r>
          </a:p>
          <a:p>
            <a:r>
              <a:rPr lang="en-US" altLang="en-US">
                <a:solidFill>
                  <a:srgbClr val="FF0000"/>
                </a:solidFill>
                <a:ea typeface="ＭＳ Ｐゴシック" panose="020B0600070205080204" pitchFamily="34" charset="-128"/>
              </a:rPr>
              <a:t>TKO in boxing/Standing 8 count</a:t>
            </a:r>
          </a:p>
          <a:p>
            <a:r>
              <a:rPr lang="en-US" altLang="en-US">
                <a:solidFill>
                  <a:srgbClr val="FF0000"/>
                </a:solidFill>
                <a:ea typeface="ＭＳ Ｐゴシック" panose="020B0600070205080204" pitchFamily="34" charset="-128"/>
              </a:rPr>
              <a:t>Bell rung</a:t>
            </a:r>
          </a:p>
          <a:p>
            <a:pPr>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a:ea typeface="ＭＳ Ｐゴシック" panose="020B0600070205080204" pitchFamily="34" charset="-128"/>
              </a:rPr>
              <a:t>Epidemic???</a:t>
            </a:r>
          </a:p>
        </p:txBody>
      </p:sp>
      <p:sp>
        <p:nvSpPr>
          <p:cNvPr id="30722" name="Content Placeholder 2"/>
          <p:cNvSpPr>
            <a:spLocks noGrp="1"/>
          </p:cNvSpPr>
          <p:nvPr>
            <p:ph idx="1"/>
          </p:nvPr>
        </p:nvSpPr>
        <p:spPr/>
        <p:txBody>
          <a:bodyPr/>
          <a:lstStyle/>
          <a:p>
            <a:pPr eaLnBrk="1" hangingPunct="1">
              <a:lnSpc>
                <a:spcPct val="90000"/>
              </a:lnSpc>
            </a:pPr>
            <a:r>
              <a:rPr lang="en-US" altLang="en-US" sz="2400" dirty="0">
                <a:latin typeface="Calibri (Body)" charset="0"/>
                <a:ea typeface="ＭＳ Ｐゴシック" panose="020B0600070205080204" pitchFamily="34" charset="-128"/>
              </a:rPr>
              <a:t>1.6-3.8 million sports-related concussions yearly (2013)</a:t>
            </a:r>
          </a:p>
          <a:p>
            <a:pPr eaLnBrk="1" hangingPunct="1">
              <a:lnSpc>
                <a:spcPct val="90000"/>
              </a:lnSpc>
            </a:pPr>
            <a:r>
              <a:rPr lang="en-US" altLang="en-US" sz="2400" dirty="0">
                <a:latin typeface="Calibri (Body)" charset="0"/>
                <a:ea typeface="ＭＳ Ｐゴシック" panose="020B0600070205080204" pitchFamily="34" charset="-128"/>
              </a:rPr>
              <a:t>Almost 9% of high school sport related injury</a:t>
            </a:r>
          </a:p>
          <a:p>
            <a:pPr eaLnBrk="1" hangingPunct="1">
              <a:lnSpc>
                <a:spcPct val="90000"/>
              </a:lnSpc>
            </a:pPr>
            <a:r>
              <a:rPr lang="en-US" altLang="en-US" sz="2400" dirty="0">
                <a:latin typeface="Calibri (Body)" charset="0"/>
                <a:ea typeface="ＭＳ Ｐゴシック" panose="020B0600070205080204" pitchFamily="34" charset="-128"/>
              </a:rPr>
              <a:t>Higher incidence or recognized more?</a:t>
            </a:r>
          </a:p>
          <a:p>
            <a:pPr lvl="1" eaLnBrk="1" hangingPunct="1">
              <a:lnSpc>
                <a:spcPct val="90000"/>
              </a:lnSpc>
              <a:buFont typeface="Arial" panose="020B0604020202020204" pitchFamily="34" charset="0"/>
              <a:buChar char="•"/>
            </a:pPr>
            <a:r>
              <a:rPr lang="en-US" altLang="en-US" sz="1800" dirty="0">
                <a:latin typeface="Calibri (Body)" charset="0"/>
                <a:ea typeface="ＭＳ Ｐゴシック" panose="020B0600070205080204" pitchFamily="34" charset="-128"/>
              </a:rPr>
              <a:t>Media hot topic</a:t>
            </a:r>
          </a:p>
          <a:p>
            <a:pPr lvl="1" eaLnBrk="1" hangingPunct="1">
              <a:lnSpc>
                <a:spcPct val="90000"/>
              </a:lnSpc>
              <a:buFont typeface="Arial" panose="020B0604020202020204" pitchFamily="34" charset="0"/>
              <a:buChar char="•"/>
            </a:pPr>
            <a:r>
              <a:rPr lang="en-US" altLang="en-US" sz="1800" dirty="0">
                <a:latin typeface="Calibri (Body)" charset="0"/>
                <a:ea typeface="ＭＳ Ｐゴシック" panose="020B0600070205080204" pitchFamily="34" charset="-128"/>
              </a:rPr>
              <a:t>Misunderstanding </a:t>
            </a:r>
          </a:p>
          <a:p>
            <a:pPr lvl="1" eaLnBrk="1" hangingPunct="1">
              <a:lnSpc>
                <a:spcPct val="90000"/>
              </a:lnSpc>
              <a:buFont typeface="Arial" panose="020B0604020202020204" pitchFamily="34" charset="0"/>
              <a:buChar char="•"/>
            </a:pPr>
            <a:r>
              <a:rPr lang="en-US" altLang="en-US" sz="1800" dirty="0">
                <a:latin typeface="Calibri (Body)" charset="0"/>
                <a:ea typeface="ＭＳ Ｐゴシック" panose="020B0600070205080204" pitchFamily="34" charset="-128"/>
              </a:rPr>
              <a:t>NFL rules modification</a:t>
            </a:r>
          </a:p>
          <a:p>
            <a:pPr eaLnBrk="1" hangingPunct="1">
              <a:lnSpc>
                <a:spcPct val="90000"/>
              </a:lnSpc>
            </a:pPr>
            <a:r>
              <a:rPr lang="en-US" altLang="en-US" sz="2400" dirty="0">
                <a:latin typeface="Calibri (Body)" charset="0"/>
                <a:ea typeface="ＭＳ Ｐゴシック" panose="020B0600070205080204" pitchFamily="34" charset="-128"/>
              </a:rPr>
              <a:t>High risk sports:  </a:t>
            </a:r>
          </a:p>
          <a:p>
            <a:pPr lvl="1" eaLnBrk="1" hangingPunct="1">
              <a:lnSpc>
                <a:spcPct val="90000"/>
              </a:lnSpc>
            </a:pPr>
            <a:r>
              <a:rPr lang="en-US" altLang="en-US" sz="1800" dirty="0">
                <a:latin typeface="Calibri (Body)" charset="0"/>
                <a:ea typeface="ＭＳ Ｐゴシック" panose="020B0600070205080204" pitchFamily="34" charset="-128"/>
              </a:rPr>
              <a:t>football, m/w soccer (</a:t>
            </a:r>
            <a:r>
              <a:rPr lang="en-US" altLang="en-US" sz="1800" dirty="0" err="1">
                <a:latin typeface="Calibri (Body)" charset="0"/>
                <a:ea typeface="ＭＳ Ｐゴシック" panose="020B0600070205080204" pitchFamily="34" charset="-128"/>
              </a:rPr>
              <a:t>womens</a:t>
            </a:r>
            <a:r>
              <a:rPr lang="en-US" altLang="en-US" sz="1800" dirty="0">
                <a:latin typeface="Calibri (Body)" charset="0"/>
                <a:ea typeface="ＭＳ Ｐゴシック" panose="020B0600070205080204" pitchFamily="34" charset="-128"/>
              </a:rPr>
              <a:t> soccer higher rate than football in recent NCAA study), hockey, wrestling, lacrosse</a:t>
            </a:r>
          </a:p>
          <a:p>
            <a:pPr eaLnBrk="1" hangingPunct="1">
              <a:lnSpc>
                <a:spcPct val="90000"/>
              </a:lnSpc>
            </a:pPr>
            <a:r>
              <a:rPr lang="en-US" altLang="en-US" sz="2400" dirty="0">
                <a:latin typeface="Calibri (Body)" charset="0"/>
                <a:ea typeface="ＭＳ Ｐゴシック" panose="020B0600070205080204" pitchFamily="34" charset="-128"/>
              </a:rPr>
              <a:t>Females get concussions more often than male</a:t>
            </a:r>
          </a:p>
          <a:p>
            <a:pPr lvl="1" eaLnBrk="1" hangingPunct="1">
              <a:lnSpc>
                <a:spcPct val="90000"/>
              </a:lnSpc>
            </a:pPr>
            <a:r>
              <a:rPr lang="en-US" altLang="en-US" sz="1800" dirty="0">
                <a:latin typeface="Calibri (Body)" charset="0"/>
                <a:ea typeface="ＭＳ Ｐゴシック" panose="020B0600070205080204" pitchFamily="34" charset="-128"/>
              </a:rPr>
              <a:t>Theoretical </a:t>
            </a:r>
          </a:p>
          <a:p>
            <a:pPr lvl="2" eaLnBrk="1" hangingPunct="1">
              <a:lnSpc>
                <a:spcPct val="90000"/>
              </a:lnSpc>
            </a:pPr>
            <a:r>
              <a:rPr lang="en-US" altLang="en-US" sz="1800" dirty="0">
                <a:latin typeface="Calibri (Body)" charset="0"/>
                <a:ea typeface="ＭＳ Ｐゴシック" panose="020B0600070205080204" pitchFamily="34" charset="-128"/>
              </a:rPr>
              <a:t>Weaker core/neck musculature</a:t>
            </a:r>
          </a:p>
          <a:p>
            <a:pPr lvl="2" eaLnBrk="1" hangingPunct="1">
              <a:lnSpc>
                <a:spcPct val="90000"/>
              </a:lnSpc>
            </a:pPr>
            <a:r>
              <a:rPr lang="en-US" altLang="en-US" sz="1800" dirty="0">
                <a:latin typeface="Calibri (Body)" charset="0"/>
                <a:ea typeface="ＭＳ Ｐゴシック" panose="020B0600070205080204" pitchFamily="34" charset="-128"/>
              </a:rPr>
              <a:t>Smaller heads</a:t>
            </a:r>
          </a:p>
          <a:p>
            <a:pPr lvl="2" eaLnBrk="1" hangingPunct="1">
              <a:lnSpc>
                <a:spcPct val="90000"/>
              </a:lnSpc>
            </a:pPr>
            <a:r>
              <a:rPr lang="en-US" altLang="en-US" sz="1800" dirty="0">
                <a:latin typeface="Calibri (Body)" charset="0"/>
                <a:ea typeface="ＭＳ Ｐゴシック" panose="020B0600070205080204" pitchFamily="34" charset="-128"/>
              </a:rPr>
              <a:t>Male bravado underreporting?</a:t>
            </a:r>
          </a:p>
          <a:p>
            <a:pPr eaLnBrk="1" hangingPunct="1">
              <a:lnSpc>
                <a:spcPct val="90000"/>
              </a:lnSpc>
              <a:buFont typeface="Wingdings" panose="05000000000000000000" pitchFamily="2" charset="2"/>
              <a:buNone/>
            </a:pPr>
            <a:endParaRPr lang="en-US" altLang="en-US" sz="1800"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a:solidFill>
                  <a:srgbClr val="FF0000"/>
                </a:solidFill>
                <a:ea typeface="ＭＳ Ｐゴシック" panose="020B0600070205080204" pitchFamily="34" charset="-128"/>
              </a:rPr>
              <a:t>NOMENCLATURE</a:t>
            </a:r>
          </a:p>
        </p:txBody>
      </p:sp>
      <p:sp>
        <p:nvSpPr>
          <p:cNvPr id="31746" name="Content Placeholder 2"/>
          <p:cNvSpPr>
            <a:spLocks noGrp="1"/>
          </p:cNvSpPr>
          <p:nvPr>
            <p:ph idx="1"/>
          </p:nvPr>
        </p:nvSpPr>
        <p:spPr/>
        <p:txBody>
          <a:bodyPr/>
          <a:lstStyle/>
          <a:p>
            <a:r>
              <a:rPr lang="en-US" altLang="en-US" dirty="0">
                <a:solidFill>
                  <a:srgbClr val="FF0000"/>
                </a:solidFill>
                <a:ea typeface="ＭＳ Ｐゴシック" panose="020B0600070205080204" pitchFamily="34" charset="-128"/>
              </a:rPr>
              <a:t>Essentially zero difference between concussion and mild traumatic brain injury</a:t>
            </a:r>
          </a:p>
          <a:p>
            <a:r>
              <a:rPr lang="en-US" altLang="en-US" dirty="0">
                <a:solidFill>
                  <a:srgbClr val="FF0000"/>
                </a:solidFill>
                <a:ea typeface="ＭＳ Ｐゴシック" panose="020B0600070205080204" pitchFamily="34" charset="-128"/>
              </a:rPr>
              <a:t>Cultural change, apathetic to phrase “concussion”</a:t>
            </a:r>
          </a:p>
          <a:p>
            <a:r>
              <a:rPr lang="en-US" altLang="en-US" dirty="0">
                <a:solidFill>
                  <a:srgbClr val="FF0000"/>
                </a:solidFill>
                <a:ea typeface="ＭＳ Ｐゴシック" panose="020B0600070205080204" pitchFamily="34" charset="-128"/>
              </a:rPr>
              <a:t>Using phrase “mild traumatic brain injury” elicits a visceral reaction</a:t>
            </a:r>
          </a:p>
          <a:p>
            <a:r>
              <a:rPr lang="en-US" altLang="en-US" dirty="0">
                <a:solidFill>
                  <a:srgbClr val="FF0000"/>
                </a:solidFill>
                <a:ea typeface="ＭＳ Ｐゴシック" panose="020B0600070205080204" pitchFamily="34" charset="-128"/>
              </a:rPr>
              <a:t>Setting is important as is understanding of patient, team, parents, </a:t>
            </a:r>
            <a:r>
              <a:rPr lang="en-US" altLang="en-US" dirty="0" err="1">
                <a:solidFill>
                  <a:srgbClr val="FF0000"/>
                </a:solidFill>
                <a:ea typeface="ＭＳ Ｐゴシック" panose="020B0600070205080204" pitchFamily="34" charset="-128"/>
              </a:rPr>
              <a:t>etc</a:t>
            </a:r>
            <a:endParaRPr lang="en-US" altLang="en-US" dirty="0">
              <a:solidFill>
                <a:srgbClr val="FF0000"/>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a:ea typeface="ＭＳ Ｐゴシック" panose="020B0600070205080204" pitchFamily="34" charset="-128"/>
              </a:rPr>
              <a:t>Signs and symptoms</a:t>
            </a:r>
          </a:p>
        </p:txBody>
      </p:sp>
      <p:pic>
        <p:nvPicPr>
          <p:cNvPr id="32770" name="Picture 4" descr="Table showing the signs and symptoms of concussion including- Cognitive, Somatic, Affective, and Sleep Disturbances. Some example of symptoms for cognitive include confusion, vacant stare, inability to focus, and delayed verbal &amp; motor responses. Some symptoms for somatic include headache, dizziness, balance disruption, and nausea/vomiting. Some symptoms for affective include emotional lability, irritability, and fatigue. Some symptoms for sleep distrubances include trouble falling asleep, sleeping more than usual, and/or sleeping less than usual." title="Signs and Symptom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4152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a:ea typeface="ＭＳ Ｐゴシック" panose="020B0600070205080204" pitchFamily="34" charset="-128"/>
              </a:rPr>
              <a:t>Sideline evaluation</a:t>
            </a:r>
          </a:p>
        </p:txBody>
      </p:sp>
      <p:sp>
        <p:nvSpPr>
          <p:cNvPr id="33794" name="Content Placeholder 2"/>
          <p:cNvSpPr>
            <a:spLocks noGrp="1"/>
          </p:cNvSpPr>
          <p:nvPr>
            <p:ph idx="1"/>
          </p:nvPr>
        </p:nvSpPr>
        <p:spPr/>
        <p:txBody>
          <a:bodyPr/>
          <a:lstStyle/>
          <a:p>
            <a:r>
              <a:rPr lang="en-US" altLang="en-US">
                <a:ea typeface="ＭＳ Ｐゴシック" panose="020B0600070205080204" pitchFamily="34" charset="-128"/>
              </a:rPr>
              <a:t>High suspicion</a:t>
            </a:r>
          </a:p>
          <a:p>
            <a:r>
              <a:rPr lang="en-US" altLang="en-US">
                <a:ea typeface="ＭＳ Ｐゴシック" panose="020B0600070205080204" pitchFamily="34" charset="-128"/>
              </a:rPr>
              <a:t>R/O C-spine</a:t>
            </a:r>
          </a:p>
          <a:p>
            <a:r>
              <a:rPr lang="en-US" altLang="en-US">
                <a:ea typeface="ＭＳ Ｐゴシック" panose="020B0600070205080204" pitchFamily="34" charset="-128"/>
              </a:rPr>
              <a:t>ABC</a:t>
            </a:r>
            <a:r>
              <a:rPr lang="ja-JP" altLang="en-US">
                <a:ea typeface="ＭＳ Ｐゴシック" panose="020B0600070205080204" pitchFamily="34" charset="-128"/>
              </a:rPr>
              <a:t>’</a:t>
            </a:r>
            <a:r>
              <a:rPr lang="en-US" altLang="ja-JP">
                <a:ea typeface="ＭＳ Ｐゴシック" panose="020B0600070205080204" pitchFamily="34" charset="-128"/>
              </a:rPr>
              <a:t>s</a:t>
            </a:r>
          </a:p>
          <a:p>
            <a:r>
              <a:rPr lang="en-US" altLang="en-US">
                <a:ea typeface="ＭＳ Ｐゴシック" panose="020B0600070205080204" pitchFamily="34" charset="-128"/>
              </a:rPr>
              <a:t>Go through symptom checklist and scoring</a:t>
            </a:r>
          </a:p>
          <a:p>
            <a:r>
              <a:rPr lang="en-US" altLang="en-US">
                <a:ea typeface="ＭＳ Ｐゴシック" panose="020B0600070205080204" pitchFamily="34" charset="-128"/>
              </a:rPr>
              <a:t>Orientation/Memory evaluation</a:t>
            </a:r>
          </a:p>
          <a:p>
            <a:r>
              <a:rPr lang="en-US" altLang="en-US">
                <a:ea typeface="ＭＳ Ｐゴシック" panose="020B0600070205080204" pitchFamily="34" charset="-128"/>
              </a:rPr>
              <a:t>Cognitive testing</a:t>
            </a:r>
          </a:p>
          <a:p>
            <a:r>
              <a:rPr lang="en-US" altLang="en-US">
                <a:ea typeface="ＭＳ Ｐゴシック" panose="020B0600070205080204" pitchFamily="34" charset="-128"/>
              </a:rPr>
              <a:t>BESS</a:t>
            </a:r>
          </a:p>
          <a:p>
            <a:r>
              <a:rPr lang="en-US" altLang="en-US">
                <a:ea typeface="ＭＳ Ｐゴシック" panose="020B0600070205080204" pitchFamily="34" charset="-128"/>
              </a:rPr>
              <a:t>Thorough exam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a:ea typeface="ＭＳ Ｐゴシック" panose="020B0600070205080204" pitchFamily="34" charset="-128"/>
              </a:rPr>
              <a:t>Symptom checklist/scoring</a:t>
            </a:r>
          </a:p>
        </p:txBody>
      </p:sp>
      <p:pic>
        <p:nvPicPr>
          <p:cNvPr id="34818" name="Picture 3" descr="A likert scale table to grade symptoms from 1-6 on the basis of none, to moderate, to severe in terms of symptom sensitivity. Some symptoms include headache, pressure in head, neck pain, nausea or vomitting, dizziness, blurred vision, balance problems, sensitivity to light, sensitivity to noise, feeling slowed down, feeling in a fog, and difficulty concentrating" title="Symptom checklist/scor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35687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a:ea typeface="ＭＳ Ｐゴシック" panose="020B0600070205080204" pitchFamily="34" charset="-128"/>
              </a:rPr>
              <a:t>Orientation/Memory/Cognition</a:t>
            </a:r>
          </a:p>
        </p:txBody>
      </p:sp>
      <p:sp>
        <p:nvSpPr>
          <p:cNvPr id="35843" name="Content Placeholder 2"/>
          <p:cNvSpPr txBox="1">
            <a:spLocks/>
          </p:cNvSpPr>
          <p:nvPr/>
        </p:nvSpPr>
        <p:spPr bwMode="auto">
          <a:xfrm>
            <a:off x="4953000" y="236220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Char char="•"/>
            </a:pPr>
            <a:r>
              <a:rPr lang="en-US" altLang="en-US" sz="2800" dirty="0">
                <a:latin typeface="Calibri" panose="020F0502020204030204" pitchFamily="34" charset="0"/>
              </a:rPr>
              <a:t>Cognition</a:t>
            </a:r>
          </a:p>
          <a:p>
            <a:pPr lvl="1">
              <a:spcBef>
                <a:spcPct val="20000"/>
              </a:spcBef>
              <a:buFont typeface="Arial" panose="020B0604020202020204" pitchFamily="34" charset="0"/>
              <a:buChar char="•"/>
            </a:pPr>
            <a:r>
              <a:rPr lang="en-US" altLang="en-US" sz="2000" dirty="0"/>
              <a:t>5 word recall, 3 trials </a:t>
            </a:r>
          </a:p>
          <a:p>
            <a:pPr lvl="1">
              <a:spcBef>
                <a:spcPct val="20000"/>
              </a:spcBef>
              <a:buFont typeface="Arial" panose="020B0604020202020204" pitchFamily="34" charset="0"/>
              <a:buChar char="•"/>
            </a:pPr>
            <a:r>
              <a:rPr lang="en-US" altLang="en-US" sz="2000" dirty="0"/>
              <a:t>Months backwards</a:t>
            </a:r>
            <a:br>
              <a:rPr lang="en-US" altLang="en-US" sz="2000" dirty="0"/>
            </a:br>
            <a:r>
              <a:rPr lang="en-US" altLang="en-US" sz="2000" dirty="0"/>
              <a:t>Digit Span Backwards</a:t>
            </a:r>
          </a:p>
          <a:p>
            <a:pPr lvl="1">
              <a:spcBef>
                <a:spcPct val="20000"/>
              </a:spcBef>
              <a:buFont typeface="Arial" panose="020B0604020202020204" pitchFamily="34" charset="0"/>
              <a:buChar char="•"/>
            </a:pPr>
            <a:r>
              <a:rPr lang="en-US" altLang="en-US" sz="2000" dirty="0"/>
              <a:t>Delayed recall </a:t>
            </a:r>
          </a:p>
        </p:txBody>
      </p:sp>
      <p:sp>
        <p:nvSpPr>
          <p:cNvPr id="35842" name="Content Placeholder 2"/>
          <p:cNvSpPr>
            <a:spLocks noGrp="1"/>
          </p:cNvSpPr>
          <p:nvPr>
            <p:ph idx="1"/>
          </p:nvPr>
        </p:nvSpPr>
        <p:spPr>
          <a:xfrm>
            <a:off x="457200" y="1600200"/>
            <a:ext cx="3733800" cy="4525963"/>
          </a:xfrm>
        </p:spPr>
        <p:txBody>
          <a:bodyPr/>
          <a:lstStyle/>
          <a:p>
            <a:r>
              <a:rPr lang="en-US" altLang="en-US" sz="2800" dirty="0">
                <a:ea typeface="ＭＳ Ｐゴシック" panose="020B0600070205080204" pitchFamily="34" charset="-128"/>
              </a:rPr>
              <a:t>Modified </a:t>
            </a:r>
            <a:r>
              <a:rPr lang="en-US" altLang="en-US" sz="2800" dirty="0" err="1">
                <a:ea typeface="ＭＳ Ｐゴシック" panose="020B0600070205080204" pitchFamily="34" charset="-128"/>
              </a:rPr>
              <a:t>maddocks</a:t>
            </a:r>
            <a:endParaRPr lang="en-US" altLang="en-US" sz="2800" dirty="0">
              <a:ea typeface="ＭＳ Ｐゴシック" panose="020B0600070205080204" pitchFamily="34" charset="-128"/>
            </a:endParaRPr>
          </a:p>
          <a:p>
            <a:pPr lvl="1"/>
            <a:r>
              <a:rPr lang="en-US" altLang="en-US" sz="1800" dirty="0">
                <a:ea typeface="ＭＳ Ｐゴシック" panose="020B0600070205080204" pitchFamily="34" charset="-128"/>
              </a:rPr>
              <a:t>What venue?</a:t>
            </a:r>
          </a:p>
          <a:p>
            <a:pPr lvl="1"/>
            <a:r>
              <a:rPr lang="en-US" altLang="en-US" sz="1800" dirty="0">
                <a:ea typeface="ＭＳ Ｐゴシック" panose="020B0600070205080204" pitchFamily="34" charset="-128"/>
              </a:rPr>
              <a:t>What 1⁄2 is it?</a:t>
            </a:r>
          </a:p>
          <a:p>
            <a:pPr lvl="1"/>
            <a:r>
              <a:rPr lang="en-US" altLang="en-US" sz="1800" dirty="0">
                <a:ea typeface="ＭＳ Ｐゴシック" panose="020B0600070205080204" pitchFamily="34" charset="-128"/>
              </a:rPr>
              <a:t>Who just scored?</a:t>
            </a:r>
          </a:p>
          <a:p>
            <a:pPr lvl="1"/>
            <a:r>
              <a:rPr lang="en-US" altLang="en-US" sz="1800" dirty="0">
                <a:ea typeface="ＭＳ Ｐゴシック" panose="020B0600070205080204" pitchFamily="34" charset="-128"/>
              </a:rPr>
              <a:t>Who did we play last week? </a:t>
            </a:r>
          </a:p>
          <a:p>
            <a:pPr lvl="1"/>
            <a:r>
              <a:rPr lang="en-US" altLang="en-US" sz="1800" dirty="0">
                <a:ea typeface="ＭＳ Ｐゴシック" panose="020B0600070205080204" pitchFamily="34" charset="-128"/>
              </a:rPr>
              <a:t>Did we win? </a:t>
            </a:r>
          </a:p>
          <a:p>
            <a:r>
              <a:rPr lang="en-US" altLang="en-US" sz="2800" dirty="0" smtClean="0">
                <a:ea typeface="ＭＳ Ｐゴシック" panose="020B0600070205080204" pitchFamily="34" charset="-128"/>
              </a:rPr>
              <a:t>Orientation</a:t>
            </a:r>
            <a:endParaRPr lang="en-US" altLang="en-US" sz="2800" dirty="0">
              <a:ea typeface="ＭＳ Ｐゴシック" panose="020B0600070205080204" pitchFamily="34" charset="-128"/>
            </a:endParaRPr>
          </a:p>
          <a:p>
            <a:pPr lvl="1"/>
            <a:r>
              <a:rPr lang="en-US" altLang="en-US" sz="1800" dirty="0">
                <a:ea typeface="ＭＳ Ｐゴシック" panose="020B0600070205080204" pitchFamily="34" charset="-128"/>
              </a:rPr>
              <a:t>What month is it? </a:t>
            </a:r>
          </a:p>
          <a:p>
            <a:pPr lvl="1"/>
            <a:r>
              <a:rPr lang="en-US" altLang="en-US" sz="1800" dirty="0">
                <a:ea typeface="ＭＳ Ｐゴシック" panose="020B0600070205080204" pitchFamily="34" charset="-128"/>
              </a:rPr>
              <a:t>What</a:t>
            </a:r>
            <a:r>
              <a:rPr lang="ja-JP" altLang="en-US" sz="1800" dirty="0">
                <a:ea typeface="ＭＳ Ｐゴシック" panose="020B0600070205080204" pitchFamily="34" charset="-128"/>
              </a:rPr>
              <a:t>’</a:t>
            </a:r>
            <a:r>
              <a:rPr lang="en-US" altLang="ja-JP" sz="1800" dirty="0">
                <a:ea typeface="ＭＳ Ｐゴシック" panose="020B0600070205080204" pitchFamily="34" charset="-128"/>
              </a:rPr>
              <a:t>s the date? </a:t>
            </a:r>
          </a:p>
          <a:p>
            <a:pPr lvl="1"/>
            <a:r>
              <a:rPr lang="en-US" altLang="en-US" sz="1800" dirty="0">
                <a:ea typeface="ＭＳ Ｐゴシック" panose="020B0600070205080204" pitchFamily="34" charset="-128"/>
              </a:rPr>
              <a:t>What day is it?</a:t>
            </a:r>
          </a:p>
          <a:p>
            <a:pPr lvl="1"/>
            <a:r>
              <a:rPr lang="en-US" altLang="en-US" sz="1800" dirty="0">
                <a:ea typeface="ＭＳ Ｐゴシック" panose="020B0600070205080204" pitchFamily="34" charset="-128"/>
              </a:rPr>
              <a:t>What year is it? </a:t>
            </a:r>
          </a:p>
          <a:p>
            <a:pPr lvl="1"/>
            <a:r>
              <a:rPr lang="en-US" altLang="en-US" sz="1800" dirty="0">
                <a:ea typeface="ＭＳ Ｐゴシック" panose="020B0600070205080204" pitchFamily="34" charset="-128"/>
              </a:rPr>
              <a:t>What time is it, (within an hour) ? </a:t>
            </a:r>
          </a:p>
          <a:p>
            <a:pPr lvl="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a:ea typeface="ＭＳ Ｐゴシック" panose="020B0600070205080204" pitchFamily="34" charset="-128"/>
              </a:rPr>
              <a:t>Goals/Objectives</a:t>
            </a:r>
          </a:p>
        </p:txBody>
      </p:sp>
      <p:sp>
        <p:nvSpPr>
          <p:cNvPr id="16386" name="Content Placeholder 2"/>
          <p:cNvSpPr>
            <a:spLocks noGrp="1"/>
          </p:cNvSpPr>
          <p:nvPr>
            <p:ph idx="1"/>
          </p:nvPr>
        </p:nvSpPr>
        <p:spPr/>
        <p:txBody>
          <a:bodyPr/>
          <a:lstStyle/>
          <a:p>
            <a:pPr eaLnBrk="1" hangingPunct="1">
              <a:lnSpc>
                <a:spcPct val="70000"/>
              </a:lnSpc>
            </a:pPr>
            <a:r>
              <a:rPr lang="en-US" altLang="en-US" sz="3000">
                <a:ea typeface="ＭＳ Ｐゴシック" panose="020B0600070205080204" pitchFamily="34" charset="-128"/>
              </a:rPr>
              <a:t>1.  Become comfortable with sideline evaluation/diagnosis of concussion including SCAT-5use</a:t>
            </a:r>
          </a:p>
          <a:p>
            <a:pPr eaLnBrk="1" hangingPunct="1">
              <a:lnSpc>
                <a:spcPct val="70000"/>
              </a:lnSpc>
            </a:pPr>
            <a:r>
              <a:rPr lang="en-US" altLang="en-US" sz="3000">
                <a:ea typeface="ＭＳ Ｐゴシック" panose="020B0600070205080204" pitchFamily="34" charset="-128"/>
              </a:rPr>
              <a:t>2.  Familiarize practitioner with standard office management of concussion and return to play</a:t>
            </a:r>
          </a:p>
          <a:p>
            <a:pPr eaLnBrk="1" hangingPunct="1">
              <a:lnSpc>
                <a:spcPct val="70000"/>
              </a:lnSpc>
            </a:pPr>
            <a:r>
              <a:rPr lang="en-US" altLang="en-US" sz="3000">
                <a:ea typeface="ＭＳ Ｐゴシック" panose="020B0600070205080204" pitchFamily="34" charset="-128"/>
              </a:rPr>
              <a:t>3.  Familiarize practitioner with testing modalities such as IMPACT, King-Devick, neuropsych testing</a:t>
            </a:r>
          </a:p>
          <a:p>
            <a:pPr eaLnBrk="1" hangingPunct="1">
              <a:lnSpc>
                <a:spcPct val="70000"/>
              </a:lnSpc>
            </a:pPr>
            <a:r>
              <a:rPr lang="en-US" altLang="en-US" sz="3000">
                <a:ea typeface="ＭＳ Ｐゴシック" panose="020B0600070205080204" pitchFamily="34" charset="-128"/>
              </a:rPr>
              <a:t>4.  Familiarize practitioner with post-concussion syndrome and management</a:t>
            </a:r>
          </a:p>
          <a:p>
            <a:pPr eaLnBrk="1" hangingPunct="1">
              <a:lnSpc>
                <a:spcPct val="70000"/>
              </a:lnSpc>
            </a:pPr>
            <a:r>
              <a:rPr lang="en-US" altLang="en-US" sz="3000">
                <a:ea typeface="ＭＳ Ｐゴシック" panose="020B0600070205080204" pitchFamily="34" charset="-128"/>
              </a:rPr>
              <a:t>5.  Introduce controversial/future topics such as chronic traumatic encephalopathy, serologic testing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ea typeface="ＭＳ Ｐゴシック" panose="020B0600070205080204" pitchFamily="34" charset="-128"/>
              </a:rPr>
              <a:t>Balance/BESS testing</a:t>
            </a:r>
          </a:p>
        </p:txBody>
      </p:sp>
      <p:pic>
        <p:nvPicPr>
          <p:cNvPr id="36866" name="Picture 4" descr="Six pictures of a patient demonstrating Balance/BESS testing by standing on two feet on the floor, then one foot, then standing heel to toe. Then the patient stands on an elevated surface on two feet, then one foot, then heel to toe." title="Balance/Bess Test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17638"/>
            <a:ext cx="43100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a:ea typeface="ＭＳ Ｐゴシック" panose="020B0600070205080204" pitchFamily="34" charset="-128"/>
              </a:rPr>
              <a:t>Timed tandem gait</a:t>
            </a:r>
          </a:p>
        </p:txBody>
      </p:sp>
      <p:sp>
        <p:nvSpPr>
          <p:cNvPr id="37890" name="Content Placeholder 2"/>
          <p:cNvSpPr>
            <a:spLocks noGrp="1"/>
          </p:cNvSpPr>
          <p:nvPr>
            <p:ph idx="1"/>
          </p:nvPr>
        </p:nvSpPr>
        <p:spPr/>
        <p:txBody>
          <a:bodyPr/>
          <a:lstStyle/>
          <a:p>
            <a:r>
              <a:rPr lang="en-US" altLang="en-US" dirty="0">
                <a:ea typeface="ＭＳ Ｐゴシック" panose="020B0600070205080204" pitchFamily="34" charset="-128"/>
              </a:rPr>
              <a:t>Baseline heel-toe walk along a straight line 4 times with highest number as a </a:t>
            </a:r>
            <a:r>
              <a:rPr lang="ja-JP" altLang="en-US" dirty="0">
                <a:ea typeface="ＭＳ Ｐゴシック" panose="020B0600070205080204" pitchFamily="34" charset="-128"/>
              </a:rPr>
              <a:t>“</a:t>
            </a:r>
            <a:r>
              <a:rPr lang="en-US" altLang="ja-JP" dirty="0">
                <a:ea typeface="ＭＳ Ｐゴシック" panose="020B0600070205080204" pitchFamily="34" charset="-128"/>
              </a:rPr>
              <a:t>baseline</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Repeat at times of injury for comparison</a:t>
            </a:r>
          </a:p>
          <a:p>
            <a:r>
              <a:rPr lang="en-US" altLang="en-US" dirty="0">
                <a:ea typeface="ＭＳ Ｐゴシック" panose="020B0600070205080204" pitchFamily="34" charset="-128"/>
              </a:rPr>
              <a:t>More consistent compared to BESS however fatigability can play a role in performance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a:ea typeface="ＭＳ Ｐゴシック" panose="020B0600070205080204" pitchFamily="34" charset="-128"/>
              </a:rPr>
              <a:t>King-Devick Testing</a:t>
            </a:r>
          </a:p>
        </p:txBody>
      </p:sp>
      <p:sp>
        <p:nvSpPr>
          <p:cNvPr id="38914" name="Content Placeholder 2"/>
          <p:cNvSpPr>
            <a:spLocks noGrp="1"/>
          </p:cNvSpPr>
          <p:nvPr>
            <p:ph idx="1"/>
          </p:nvPr>
        </p:nvSpPr>
        <p:spPr>
          <a:xfrm>
            <a:off x="304800" y="1573213"/>
            <a:ext cx="8229600" cy="4525962"/>
          </a:xfrm>
        </p:spPr>
        <p:txBody>
          <a:bodyPr/>
          <a:lstStyle/>
          <a:p>
            <a:r>
              <a:rPr lang="en-US" altLang="en-US" sz="2400">
                <a:ea typeface="ＭＳ Ｐゴシック" panose="020B0600070205080204" pitchFamily="34" charset="-128"/>
              </a:rPr>
              <a:t>Falling into more favor </a:t>
            </a:r>
          </a:p>
          <a:p>
            <a:pPr lvl="1"/>
            <a:r>
              <a:rPr lang="en-US" altLang="en-US" sz="2400">
                <a:ea typeface="ＭＳ Ｐゴシック" panose="020B0600070205080204" pitchFamily="34" charset="-128"/>
              </a:rPr>
              <a:t>Well researched in MMA, newer studies presented at AMSSM San-Diego with good support in collision sport environment</a:t>
            </a:r>
          </a:p>
          <a:p>
            <a:r>
              <a:rPr lang="en-US" altLang="en-US" sz="2400">
                <a:ea typeface="ＭＳ Ｐゴシック" panose="020B0600070205080204" pitchFamily="34" charset="-128"/>
              </a:rPr>
              <a:t>Easy to implement</a:t>
            </a:r>
          </a:p>
          <a:p>
            <a:pPr lvl="1"/>
            <a:r>
              <a:rPr lang="en-US" altLang="en-US" sz="2000">
                <a:ea typeface="ＭＳ Ｐゴシック" panose="020B0600070205080204" pitchFamily="34" charset="-128"/>
              </a:rPr>
              <a:t>PAPER BASED</a:t>
            </a:r>
          </a:p>
          <a:p>
            <a:r>
              <a:rPr lang="en-US" altLang="en-US" sz="2400">
                <a:ea typeface="ＭＳ Ｐゴシック" panose="020B0600070205080204" pitchFamily="34" charset="-128"/>
              </a:rPr>
              <a:t>Quick sideline test </a:t>
            </a:r>
          </a:p>
          <a:p>
            <a:pPr lvl="1">
              <a:buFont typeface="Arial" panose="020B0604020202020204" pitchFamily="34" charset="0"/>
              <a:buChar char="•"/>
            </a:pPr>
            <a:r>
              <a:rPr lang="en-US" altLang="en-US" sz="2000">
                <a:ea typeface="ＭＳ Ｐゴシック" panose="020B0600070205080204" pitchFamily="34" charset="-128"/>
              </a:rPr>
              <a:t>1-2 minutes.</a:t>
            </a:r>
          </a:p>
          <a:p>
            <a:pPr>
              <a:buFont typeface="Arial" panose="020B0604020202020204" pitchFamily="34" charset="0"/>
              <a:buNone/>
            </a:pPr>
            <a:endParaRPr lang="en-US" altLang="en-US">
              <a:ea typeface="ＭＳ Ｐゴシック" panose="020B0600070205080204" pitchFamily="34" charset="-128"/>
            </a:endParaRPr>
          </a:p>
        </p:txBody>
      </p:sp>
      <p:pic>
        <p:nvPicPr>
          <p:cNvPr id="38915" name="Picture 3" descr="Demonstrates the paper based King-Devick test" title="King-Devick Test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19425"/>
            <a:ext cx="44196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ea typeface="ＭＳ Ｐゴシック" panose="020B0600070205080204" pitchFamily="34" charset="-128"/>
              </a:rPr>
              <a:t>What is the premise?</a:t>
            </a:r>
          </a:p>
        </p:txBody>
      </p:sp>
      <p:sp>
        <p:nvSpPr>
          <p:cNvPr id="39938" name="Content Placeholder 2"/>
          <p:cNvSpPr>
            <a:spLocks noGrp="1"/>
          </p:cNvSpPr>
          <p:nvPr>
            <p:ph idx="1"/>
          </p:nvPr>
        </p:nvSpPr>
        <p:spPr/>
        <p:txBody>
          <a:bodyPr/>
          <a:lstStyle/>
          <a:p>
            <a:r>
              <a:rPr lang="en-US" altLang="en-US">
                <a:ea typeface="ＭＳ Ｐゴシック" panose="020B0600070205080204" pitchFamily="34" charset="-128"/>
              </a:rPr>
              <a:t>Tests:</a:t>
            </a:r>
          </a:p>
          <a:p>
            <a:pPr lvl="1"/>
            <a:r>
              <a:rPr lang="en-US" altLang="en-US">
                <a:ea typeface="ＭＳ Ｐゴシック" panose="020B0600070205080204" pitchFamily="34" charset="-128"/>
              </a:rPr>
              <a:t>Cognition</a:t>
            </a:r>
          </a:p>
          <a:p>
            <a:pPr lvl="1"/>
            <a:r>
              <a:rPr lang="en-US" altLang="en-US">
                <a:ea typeface="ＭＳ Ｐゴシック" panose="020B0600070205080204" pitchFamily="34" charset="-128"/>
              </a:rPr>
              <a:t>Attention</a:t>
            </a:r>
          </a:p>
          <a:p>
            <a:pPr lvl="2"/>
            <a:r>
              <a:rPr lang="en-US" altLang="en-US">
                <a:ea typeface="ＭＳ Ｐゴシック" panose="020B0600070205080204" pitchFamily="34" charset="-128"/>
              </a:rPr>
              <a:t>Unrecognized but definite component of concussion</a:t>
            </a:r>
          </a:p>
          <a:p>
            <a:pPr lvl="1"/>
            <a:r>
              <a:rPr lang="en-US" altLang="en-US">
                <a:ea typeface="ＭＳ Ｐゴシック" panose="020B0600070205080204" pitchFamily="34" charset="-128"/>
              </a:rPr>
              <a:t>Saccadic eye movement</a:t>
            </a:r>
          </a:p>
          <a:p>
            <a:pPr lvl="2"/>
            <a:r>
              <a:rPr lang="en-US" altLang="en-US">
                <a:ea typeface="ＭＳ Ｐゴシック" panose="020B0600070205080204" pitchFamily="34" charset="-128"/>
              </a:rPr>
              <a:t>Horizontal and vertical</a:t>
            </a:r>
          </a:p>
          <a:p>
            <a:pPr lvl="1"/>
            <a:r>
              <a:rPr lang="en-US" altLang="en-US">
                <a:ea typeface="ＭＳ Ｐゴシック" panose="020B0600070205080204" pitchFamily="34" charset="-128"/>
              </a:rPr>
              <a:t>Mental fatigability</a:t>
            </a:r>
          </a:p>
          <a:p>
            <a:pPr lvl="1"/>
            <a:r>
              <a:rPr lang="en-US" altLang="en-US">
                <a:ea typeface="ＭＳ Ｐゴシック" panose="020B0600070205080204" pitchFamily="34" charset="-128"/>
              </a:rPr>
              <a:t>Ability to follow commands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a:ea typeface="ＭＳ Ｐゴシック" panose="020B0600070205080204" pitchFamily="34" charset="-128"/>
              </a:rPr>
              <a:t>King-Devick Testing</a:t>
            </a:r>
          </a:p>
        </p:txBody>
      </p:sp>
      <p:sp>
        <p:nvSpPr>
          <p:cNvPr id="40962" name="Content Placeholder 2"/>
          <p:cNvSpPr>
            <a:spLocks noGrp="1"/>
          </p:cNvSpPr>
          <p:nvPr>
            <p:ph idx="1"/>
          </p:nvPr>
        </p:nvSpPr>
        <p:spPr/>
        <p:txBody>
          <a:bodyPr/>
          <a:lstStyle/>
          <a:p>
            <a:r>
              <a:rPr lang="en-US" altLang="en-US">
                <a:ea typeface="ＭＳ Ｐゴシック" panose="020B0600070205080204" pitchFamily="34" charset="-128"/>
              </a:rPr>
              <a:t>Not to be used alone but can compliment in addition to BESS, modified maddox, SCAT/SAC</a:t>
            </a:r>
          </a:p>
          <a:p>
            <a:r>
              <a:rPr lang="en-US" altLang="en-US">
                <a:ea typeface="ＭＳ Ｐゴシック" panose="020B0600070205080204" pitchFamily="34" charset="-128"/>
              </a:rPr>
              <a:t>If combining modalities for assessment sensitivity and specifity of detection increase significantly ON SIDELINE</a:t>
            </a:r>
          </a:p>
          <a:p>
            <a:pPr lvl="1"/>
            <a:r>
              <a:rPr lang="en-US" altLang="en-US">
                <a:ea typeface="ＭＳ Ｐゴシック" panose="020B0600070205080204" pitchFamily="34" charset="-128"/>
              </a:rPr>
              <a:t>SAC and BESS alone 90%</a:t>
            </a:r>
          </a:p>
          <a:p>
            <a:pPr lvl="1"/>
            <a:r>
              <a:rPr lang="en-US" altLang="en-US">
                <a:ea typeface="ＭＳ Ｐゴシック" panose="020B0600070205080204" pitchFamily="34" charset="-128"/>
              </a:rPr>
              <a:t>Adding KD test sensitivity goes to near 100%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a:ea typeface="ＭＳ Ｐゴシック" panose="020B0600070205080204" pitchFamily="34" charset="-128"/>
              </a:rPr>
              <a:t>How to interpret King-Devick</a:t>
            </a:r>
          </a:p>
        </p:txBody>
      </p:sp>
      <p:sp>
        <p:nvSpPr>
          <p:cNvPr id="41986" name="Content Placeholder 2"/>
          <p:cNvSpPr>
            <a:spLocks noGrp="1"/>
          </p:cNvSpPr>
          <p:nvPr>
            <p:ph idx="1"/>
          </p:nvPr>
        </p:nvSpPr>
        <p:spPr/>
        <p:txBody>
          <a:bodyPr/>
          <a:lstStyle/>
          <a:p>
            <a:r>
              <a:rPr lang="en-US" altLang="en-US">
                <a:ea typeface="ＭＳ Ｐゴシック" panose="020B0600070205080204" pitchFamily="34" charset="-128"/>
              </a:rPr>
              <a:t>Primarily deviation from baseline</a:t>
            </a:r>
          </a:p>
          <a:p>
            <a:pPr lvl="1"/>
            <a:r>
              <a:rPr lang="en-US" altLang="en-US">
                <a:ea typeface="ＭＳ Ｐゴシック" panose="020B0600070205080204" pitchFamily="34" charset="-128"/>
              </a:rPr>
              <a:t>Deviation can be in number of errors</a:t>
            </a:r>
          </a:p>
          <a:p>
            <a:pPr lvl="1"/>
            <a:r>
              <a:rPr lang="en-US" altLang="en-US">
                <a:ea typeface="ＭＳ Ｐゴシック" panose="020B0600070205080204" pitchFamily="34" charset="-128"/>
              </a:rPr>
              <a:t>Deviation can be in amount of time taken to complete (less than 4 seconds normal.  4-7 seconds </a:t>
            </a:r>
            <a:r>
              <a:rPr lang="ja-JP" altLang="en-US">
                <a:ea typeface="ＭＳ Ｐゴシック" panose="020B0600070205080204" pitchFamily="34" charset="-128"/>
              </a:rPr>
              <a:t>“</a:t>
            </a:r>
            <a:r>
              <a:rPr lang="en-US" altLang="ja-JP">
                <a:ea typeface="ＭＳ Ｐゴシック" panose="020B0600070205080204" pitchFamily="34" charset="-128"/>
              </a:rPr>
              <a:t>gray area</a:t>
            </a:r>
            <a:r>
              <a:rPr lang="ja-JP" altLang="en-US">
                <a:ea typeface="ＭＳ Ｐゴシック" panose="020B0600070205080204" pitchFamily="34" charset="-128"/>
              </a:rPr>
              <a:t>”</a:t>
            </a:r>
            <a:r>
              <a:rPr lang="en-US" altLang="ja-JP">
                <a:ea typeface="ＭＳ Ｐゴシック" panose="020B0600070205080204" pitchFamily="34" charset="-128"/>
              </a:rPr>
              <a:t>, 7 seconds or more suggestive</a:t>
            </a:r>
            <a:endParaRPr lang="en-US" altLang="en-US">
              <a:ea typeface="ＭＳ Ｐゴシック" panose="020B0600070205080204" pitchFamily="34" charset="-128"/>
            </a:endParaRPr>
          </a:p>
        </p:txBody>
      </p:sp>
      <p:pic>
        <p:nvPicPr>
          <p:cNvPr id="41987" name="Picture 3" descr="Demonstrates the table used to score a King-Devick test, including the three trial cards, errors, time, age of the patient, maximum time, and maximum errors" title="How to interpret King-Devic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34194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en-US">
                <a:ea typeface="ＭＳ Ｐゴシック" panose="020B0600070205080204" pitchFamily="34" charset="-128"/>
              </a:rPr>
              <a:t>Physical Exam standards</a:t>
            </a:r>
          </a:p>
        </p:txBody>
      </p:sp>
      <p:sp>
        <p:nvSpPr>
          <p:cNvPr id="43010" name="Content Placeholder 2"/>
          <p:cNvSpPr>
            <a:spLocks noGrp="1"/>
          </p:cNvSpPr>
          <p:nvPr>
            <p:ph idx="1"/>
          </p:nvPr>
        </p:nvSpPr>
        <p:spPr>
          <a:xfrm>
            <a:off x="422275" y="1600200"/>
            <a:ext cx="8229600" cy="4525963"/>
          </a:xfrm>
        </p:spPr>
        <p:txBody>
          <a:bodyPr/>
          <a:lstStyle/>
          <a:p>
            <a:r>
              <a:rPr lang="en-US" altLang="en-US">
                <a:ea typeface="ＭＳ Ｐゴシック" panose="020B0600070205080204" pitchFamily="34" charset="-128"/>
              </a:rPr>
              <a:t>No </a:t>
            </a:r>
            <a:r>
              <a:rPr lang="ja-JP" altLang="en-US">
                <a:ea typeface="ＭＳ Ｐゴシック" panose="020B0600070205080204" pitchFamily="34" charset="-128"/>
              </a:rPr>
              <a:t>“</a:t>
            </a:r>
            <a:r>
              <a:rPr lang="en-US" altLang="ja-JP">
                <a:ea typeface="ＭＳ Ｐゴシック" panose="020B0600070205080204" pitchFamily="34" charset="-128"/>
              </a:rPr>
              <a:t>gold standard</a:t>
            </a:r>
            <a:r>
              <a:rPr lang="ja-JP" altLang="en-US">
                <a:ea typeface="ＭＳ Ｐゴシック" panose="020B0600070205080204" pitchFamily="34" charset="-128"/>
              </a:rPr>
              <a:t>”</a:t>
            </a:r>
            <a:r>
              <a:rPr lang="en-US" altLang="ja-JP">
                <a:ea typeface="ＭＳ Ｐゴシック" panose="020B0600070205080204" pitchFamily="34" charset="-128"/>
              </a:rPr>
              <a:t> test</a:t>
            </a:r>
          </a:p>
          <a:p>
            <a:r>
              <a:rPr lang="en-US" altLang="en-US">
                <a:ea typeface="ＭＳ Ｐゴシック" panose="020B0600070205080204" pitchFamily="34" charset="-128"/>
              </a:rPr>
              <a:t>CN VII, CN III, CN I often injured in mild TBI.</a:t>
            </a:r>
          </a:p>
          <a:p>
            <a:pPr lvl="1"/>
            <a:r>
              <a:rPr lang="en-US" altLang="en-US">
                <a:ea typeface="ＭＳ Ｐゴシック" panose="020B0600070205080204" pitchFamily="34" charset="-128"/>
              </a:rPr>
              <a:t>Rarely do we check CN I but can have anosmia or dysosmia in up to 30% of head injury  </a:t>
            </a:r>
          </a:p>
          <a:p>
            <a:r>
              <a:rPr lang="en-US" altLang="en-US">
                <a:ea typeface="ＭＳ Ｐゴシック" panose="020B0600070205080204" pitchFamily="34" charset="-128"/>
              </a:rPr>
              <a:t>There is no evidence that focus muscle testing has utility in concussion</a:t>
            </a:r>
          </a:p>
          <a:p>
            <a:pPr lvl="1"/>
            <a:r>
              <a:rPr lang="en-US" altLang="en-US">
                <a:ea typeface="ＭＳ Ｐゴシック" panose="020B0600070205080204" pitchFamily="34" charset="-128"/>
              </a:rPr>
              <a:t>There is utility however in assessing other pathology often of concern for practitioner including cervical spine</a:t>
            </a:r>
          </a:p>
          <a:p>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a:ea typeface="ＭＳ Ｐゴシック" panose="020B0600070205080204" pitchFamily="34" charset="-128"/>
              </a:rPr>
              <a:t>Physical exam standards</a:t>
            </a:r>
          </a:p>
        </p:txBody>
      </p:sp>
      <p:sp>
        <p:nvSpPr>
          <p:cNvPr id="44034" name="Content Placeholder 2"/>
          <p:cNvSpPr>
            <a:spLocks noGrp="1"/>
          </p:cNvSpPr>
          <p:nvPr>
            <p:ph idx="1"/>
          </p:nvPr>
        </p:nvSpPr>
        <p:spPr/>
        <p:txBody>
          <a:bodyPr/>
          <a:lstStyle/>
          <a:p>
            <a:r>
              <a:rPr lang="en-US" altLang="en-US">
                <a:ea typeface="ＭＳ Ｐゴシック" panose="020B0600070205080204" pitchFamily="34" charset="-128"/>
              </a:rPr>
              <a:t>Consider dual task activity </a:t>
            </a:r>
          </a:p>
          <a:p>
            <a:pPr lvl="1"/>
            <a:r>
              <a:rPr lang="en-US" altLang="en-US">
                <a:ea typeface="ＭＳ Ｐゴシック" panose="020B0600070205080204" pitchFamily="34" charset="-128"/>
              </a:rPr>
              <a:t>Get up and go gait analysis combined with problem solving</a:t>
            </a:r>
          </a:p>
          <a:p>
            <a:r>
              <a:rPr lang="en-US" altLang="en-US">
                <a:ea typeface="ＭＳ Ｐゴシック" panose="020B0600070205080204" pitchFamily="34" charset="-128"/>
              </a:rPr>
              <a:t>BESS testing</a:t>
            </a:r>
          </a:p>
          <a:p>
            <a:pPr lvl="1"/>
            <a:r>
              <a:rPr lang="en-US" altLang="en-US">
                <a:ea typeface="ＭＳ Ｐゴシック" panose="020B0600070205080204" pitchFamily="34" charset="-128"/>
              </a:rPr>
              <a:t>Poor inter-rater reliability</a:t>
            </a:r>
          </a:p>
          <a:p>
            <a:pPr lvl="1"/>
            <a:r>
              <a:rPr lang="en-US" altLang="en-US">
                <a:ea typeface="ＭＳ Ｐゴシック" panose="020B0600070205080204" pitchFamily="34" charset="-128"/>
              </a:rPr>
              <a:t>Sensitivity of test is only .34</a:t>
            </a:r>
          </a:p>
          <a:p>
            <a:pPr lvl="1"/>
            <a:r>
              <a:rPr lang="en-US" altLang="en-US">
                <a:ea typeface="ＭＳ Ｐゴシック" panose="020B0600070205080204" pitchFamily="34" charset="-128"/>
              </a:rPr>
              <a:t>Very poor test/retest reliability .67</a:t>
            </a:r>
          </a:p>
          <a:p>
            <a:pPr lvl="1">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a:ea typeface="ＭＳ Ｐゴシック" panose="020B0600070205080204" pitchFamily="34" charset="-128"/>
              </a:rPr>
              <a:t>Physical Exam standards</a:t>
            </a:r>
          </a:p>
        </p:txBody>
      </p:sp>
      <p:sp>
        <p:nvSpPr>
          <p:cNvPr id="45058" name="Content Placeholder 2"/>
          <p:cNvSpPr>
            <a:spLocks noGrp="1"/>
          </p:cNvSpPr>
          <p:nvPr>
            <p:ph idx="1"/>
          </p:nvPr>
        </p:nvSpPr>
        <p:spPr/>
        <p:txBody>
          <a:bodyPr/>
          <a:lstStyle/>
          <a:p>
            <a:r>
              <a:rPr lang="en-US" altLang="en-US">
                <a:ea typeface="ＭＳ Ｐゴシック" panose="020B0600070205080204" pitchFamily="34" charset="-128"/>
              </a:rPr>
              <a:t>Visual acuity/tracking is falling into favor as an objective measure of concussion</a:t>
            </a:r>
          </a:p>
          <a:p>
            <a:r>
              <a:rPr lang="en-US" altLang="en-US">
                <a:ea typeface="ＭＳ Ｐゴシック" panose="020B0600070205080204" pitchFamily="34" charset="-128"/>
              </a:rPr>
              <a:t>Dynamic visual acuity can be abnormal in up to 57% of children with brain injury</a:t>
            </a:r>
          </a:p>
          <a:p>
            <a:pPr lvl="1"/>
            <a:r>
              <a:rPr lang="en-US" altLang="en-US">
                <a:ea typeface="ＭＳ Ｐゴシック" panose="020B0600070205080204" pitchFamily="34" charset="-128"/>
              </a:rPr>
              <a:t>Read a snellen chart while shaking head </a:t>
            </a:r>
            <a:r>
              <a:rPr lang="ja-JP" altLang="en-US">
                <a:ea typeface="ＭＳ Ｐゴシック" panose="020B0600070205080204" pitchFamily="34" charset="-128"/>
              </a:rPr>
              <a:t>“</a:t>
            </a:r>
            <a:r>
              <a:rPr lang="en-US" altLang="ja-JP">
                <a:ea typeface="ＭＳ Ｐゴシック" panose="020B0600070205080204" pitchFamily="34" charset="-128"/>
              </a:rPr>
              <a:t>no</a:t>
            </a:r>
            <a:r>
              <a:rPr lang="ja-JP" altLang="en-US">
                <a:ea typeface="ＭＳ Ｐゴシック" panose="020B0600070205080204" pitchFamily="34" charset="-128"/>
              </a:rPr>
              <a:t>”</a:t>
            </a:r>
            <a:endParaRPr lang="en-US" altLang="ja-JP">
              <a:ea typeface="ＭＳ Ｐゴシック" panose="020B0600070205080204" pitchFamily="34" charset="-128"/>
            </a:endParaRPr>
          </a:p>
          <a:p>
            <a:r>
              <a:rPr lang="en-US" altLang="en-US">
                <a:ea typeface="ＭＳ Ｐゴシック" panose="020B0600070205080204" pitchFamily="34" charset="-128"/>
              </a:rPr>
              <a:t>Halmagyi test is a good test of vestibulo-occular movement</a:t>
            </a:r>
          </a:p>
          <a:p>
            <a:pPr lvl="1"/>
            <a:r>
              <a:rPr lang="en-US" altLang="en-US">
                <a:ea typeface="ＭＳ Ｐゴシック" panose="020B0600070205080204" pitchFamily="34" charset="-128"/>
              </a:rPr>
              <a:t>Grab cheeks and thrust to lateral side and eyes should stay fixated on stationary object</a:t>
            </a:r>
          </a:p>
          <a:p>
            <a:pPr lvl="1">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a:ea typeface="ＭＳ Ｐゴシック" panose="020B0600070205080204" pitchFamily="34" charset="-128"/>
              </a:rPr>
              <a:t>Eye Sync</a:t>
            </a:r>
          </a:p>
        </p:txBody>
      </p:sp>
      <p:sp>
        <p:nvSpPr>
          <p:cNvPr id="46082" name="Content Placeholder 2"/>
          <p:cNvSpPr>
            <a:spLocks noGrp="1"/>
          </p:cNvSpPr>
          <p:nvPr>
            <p:ph idx="1"/>
          </p:nvPr>
        </p:nvSpPr>
        <p:spPr/>
        <p:txBody>
          <a:bodyPr/>
          <a:lstStyle/>
          <a:p>
            <a:r>
              <a:rPr lang="en-US" altLang="en-US">
                <a:ea typeface="ＭＳ Ｐゴシック" panose="020B0600070205080204" pitchFamily="34" charset="-128"/>
              </a:rPr>
              <a:t>Test of eye movement and attention combined</a:t>
            </a:r>
          </a:p>
          <a:p>
            <a:r>
              <a:rPr lang="en-US" altLang="en-US">
                <a:ea typeface="ＭＳ Ｐゴシック" panose="020B0600070205080204" pitchFamily="34" charset="-128"/>
              </a:rPr>
              <a:t>1-2 minutes</a:t>
            </a:r>
          </a:p>
          <a:p>
            <a:r>
              <a:rPr lang="en-US" altLang="en-US">
                <a:ea typeface="ＭＳ Ｐゴシック" panose="020B0600070205080204" pitchFamily="34" charset="-128"/>
              </a:rPr>
              <a:t>Baseline in pre-season and then put on goggles which track eye movement </a:t>
            </a:r>
          </a:p>
          <a:p>
            <a:r>
              <a:rPr lang="en-US" altLang="en-US">
                <a:ea typeface="ＭＳ Ｐゴシック" panose="020B0600070205080204" pitchFamily="34" charset="-128"/>
              </a:rPr>
              <a:t>Can also be used as clinical track for improvement over time</a:t>
            </a:r>
          </a:p>
          <a:p>
            <a:r>
              <a:rPr lang="en-US" altLang="en-US">
                <a:ea typeface="ＭＳ Ｐゴシック" panose="020B0600070205080204" pitchFamily="34" charset="-128"/>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a:ea typeface="ＭＳ Ｐゴシック" panose="020B0600070205080204" pitchFamily="34" charset="-128"/>
              </a:rPr>
              <a:t>Outline	</a:t>
            </a:r>
          </a:p>
        </p:txBody>
      </p:sp>
      <p:sp>
        <p:nvSpPr>
          <p:cNvPr id="17410" name="Content Placeholder 2"/>
          <p:cNvSpPr>
            <a:spLocks noGrp="1"/>
          </p:cNvSpPr>
          <p:nvPr>
            <p:ph idx="1"/>
          </p:nvPr>
        </p:nvSpPr>
        <p:spPr>
          <a:xfrm>
            <a:off x="457200" y="1646238"/>
            <a:ext cx="8229600" cy="4525962"/>
          </a:xfrm>
        </p:spPr>
        <p:txBody>
          <a:bodyPr/>
          <a:lstStyle/>
          <a:p>
            <a:r>
              <a:rPr lang="en-US" altLang="en-US" sz="2200">
                <a:ea typeface="ＭＳ Ｐゴシック" panose="020B0600070205080204" pitchFamily="34" charset="-128"/>
              </a:rPr>
              <a:t>Definition/Historical Perspective</a:t>
            </a:r>
          </a:p>
          <a:p>
            <a:r>
              <a:rPr lang="en-US" altLang="en-US" sz="2200">
                <a:ea typeface="ＭＳ Ｐゴシック" panose="020B0600070205080204" pitchFamily="34" charset="-128"/>
              </a:rPr>
              <a:t>Acute Diagnosis/Sideline Management</a:t>
            </a:r>
          </a:p>
          <a:p>
            <a:r>
              <a:rPr lang="en-US" altLang="en-US" sz="2200">
                <a:ea typeface="ＭＳ Ｐゴシック" panose="020B0600070205080204" pitchFamily="34" charset="-128"/>
              </a:rPr>
              <a:t>Clinical Evaluation</a:t>
            </a:r>
          </a:p>
          <a:p>
            <a:pPr lvl="1"/>
            <a:r>
              <a:rPr lang="en-US" altLang="en-US" sz="2200">
                <a:ea typeface="ＭＳ Ｐゴシック" panose="020B0600070205080204" pitchFamily="34" charset="-128"/>
              </a:rPr>
              <a:t>Return to play</a:t>
            </a:r>
          </a:p>
          <a:p>
            <a:r>
              <a:rPr lang="en-US" altLang="en-US" sz="2200">
                <a:ea typeface="ＭＳ Ｐゴシック" panose="020B0600070205080204" pitchFamily="34" charset="-128"/>
              </a:rPr>
              <a:t>Prevention</a:t>
            </a:r>
          </a:p>
          <a:p>
            <a:r>
              <a:rPr lang="en-US" altLang="en-US" sz="2200">
                <a:ea typeface="ＭＳ Ｐゴシック" panose="020B0600070205080204" pitchFamily="34" charset="-128"/>
              </a:rPr>
              <a:t>Testing</a:t>
            </a:r>
          </a:p>
          <a:p>
            <a:r>
              <a:rPr lang="en-US" altLang="en-US" sz="2200">
                <a:ea typeface="ＭＳ Ｐゴシック" panose="020B0600070205080204" pitchFamily="34" charset="-128"/>
              </a:rPr>
              <a:t>Future direction </a:t>
            </a:r>
          </a:p>
          <a:p>
            <a:r>
              <a:rPr lang="en-US" altLang="en-US" sz="2200">
                <a:ea typeface="ＭＳ Ｐゴシック" panose="020B0600070205080204" pitchFamily="34" charset="-128"/>
              </a:rPr>
              <a:t>Take home points</a:t>
            </a:r>
          </a:p>
          <a:p>
            <a:r>
              <a:rPr lang="en-US" altLang="en-US" sz="2200">
                <a:ea typeface="ＭＳ Ｐゴシック" panose="020B0600070205080204" pitchFamily="34" charset="-128"/>
              </a:rPr>
              <a:t>My approach</a:t>
            </a:r>
          </a:p>
          <a:p>
            <a:r>
              <a:rPr lang="en-US" altLang="en-US" sz="2200">
                <a:ea typeface="ＭＳ Ｐゴシック" panose="020B0600070205080204" pitchFamily="34" charset="-128"/>
              </a:rPr>
              <a:t>Case discussion (if time allows)</a:t>
            </a:r>
          </a:p>
          <a:p>
            <a:r>
              <a:rPr lang="en-US" altLang="en-US" sz="2200">
                <a:ea typeface="ＭＳ Ｐゴシック" panose="020B0600070205080204" pitchFamily="34" charset="-128"/>
              </a:rPr>
              <a:t>SCAT-5 sample cards</a:t>
            </a:r>
          </a:p>
        </p:txBody>
      </p:sp>
      <p:sp>
        <p:nvSpPr>
          <p:cNvPr id="17411" name="TextBox 3"/>
          <p:cNvSpPr txBox="1">
            <a:spLocks noChangeArrowheads="1"/>
          </p:cNvSpPr>
          <p:nvPr/>
        </p:nvSpPr>
        <p:spPr bwMode="auto">
          <a:xfrm>
            <a:off x="4191000" y="33528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FF0000"/>
                </a:solidFill>
              </a:rPr>
              <a:t>During this presentation, if text is in red it is my approach/opinion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hows three different eye scattergrams, first of a normal, then of a postconcussive patient, and then at a baseline level from left to right." title="Scattergrams of gaze pos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7813"/>
            <a:ext cx="61960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a:ea typeface="ＭＳ Ｐゴシック" panose="020B0600070205080204" pitchFamily="34" charset="-128"/>
              </a:rPr>
              <a:t>Strength of evidence for exam</a:t>
            </a:r>
          </a:p>
        </p:txBody>
      </p:sp>
      <p:pic>
        <p:nvPicPr>
          <p:cNvPr id="25603" name="Picture 2" descr="List of different examination domains along with their recommended elements and additional elements" title="Strength of evidence for ex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34365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a:ea typeface="ＭＳ Ｐゴシック" panose="020B0600070205080204" pitchFamily="34" charset="-128"/>
              </a:rPr>
              <a:t>Disposition on day of injury</a:t>
            </a:r>
          </a:p>
        </p:txBody>
      </p:sp>
      <p:sp>
        <p:nvSpPr>
          <p:cNvPr id="49154" name="Content Placeholder 2"/>
          <p:cNvSpPr>
            <a:spLocks noGrp="1"/>
          </p:cNvSpPr>
          <p:nvPr>
            <p:ph idx="1"/>
          </p:nvPr>
        </p:nvSpPr>
        <p:spPr/>
        <p:txBody>
          <a:bodyPr/>
          <a:lstStyle/>
          <a:p>
            <a:r>
              <a:rPr lang="en-US" altLang="en-US" sz="2400" dirty="0">
                <a:ea typeface="ＭＳ Ｐゴシック" panose="020B0600070205080204" pitchFamily="34" charset="-128"/>
              </a:rPr>
              <a:t>WHEN IN DOUBT, SIT THEM OUT</a:t>
            </a:r>
          </a:p>
          <a:p>
            <a:r>
              <a:rPr lang="en-US" altLang="en-US" sz="2400" dirty="0">
                <a:ea typeface="ＭＳ Ｐゴシック" panose="020B0600070205080204" pitchFamily="34" charset="-128"/>
              </a:rPr>
              <a:t>Concussion consensus statement: NO SAME DAY RETURN TO PLAY if suspected concussion.  Paradigm shift surprisingly.</a:t>
            </a:r>
          </a:p>
          <a:p>
            <a:pPr lvl="1"/>
            <a:r>
              <a:rPr lang="en-US" altLang="en-US" sz="2400" dirty="0">
                <a:solidFill>
                  <a:srgbClr val="FF0000"/>
                </a:solidFill>
                <a:ea typeface="ＭＳ Ｐゴシック" panose="020B0600070205080204" pitchFamily="34" charset="-128"/>
              </a:rPr>
              <a:t>My approach with ANY pediatrics</a:t>
            </a:r>
          </a:p>
          <a:p>
            <a:pPr lvl="1"/>
            <a:r>
              <a:rPr lang="en-US" altLang="en-US" sz="2400" dirty="0">
                <a:solidFill>
                  <a:srgbClr val="FF0000"/>
                </a:solidFill>
                <a:ea typeface="ＭＳ Ｐゴシック" panose="020B0600070205080204" pitchFamily="34" charset="-128"/>
              </a:rPr>
              <a:t>May modify pending upon level of participation (NCAA, professional, </a:t>
            </a:r>
            <a:r>
              <a:rPr lang="en-US" altLang="en-US" sz="2400" dirty="0" err="1">
                <a:solidFill>
                  <a:srgbClr val="FF0000"/>
                </a:solidFill>
                <a:ea typeface="ＭＳ Ｐゴシック" panose="020B0600070205080204" pitchFamily="34" charset="-128"/>
              </a:rPr>
              <a:t>etc</a:t>
            </a:r>
            <a:r>
              <a:rPr lang="en-US" altLang="en-US" sz="2400" dirty="0">
                <a:solidFill>
                  <a:srgbClr val="FF0000"/>
                </a:solidFill>
                <a:ea typeface="ＭＳ Ｐゴシック" panose="020B0600070205080204" pitchFamily="34" charset="-128"/>
              </a:rPr>
              <a:t>)</a:t>
            </a:r>
          </a:p>
          <a:p>
            <a:pPr lvl="1"/>
            <a:r>
              <a:rPr lang="en-US" altLang="en-US" sz="2400" dirty="0">
                <a:solidFill>
                  <a:srgbClr val="FF0000"/>
                </a:solidFill>
                <a:ea typeface="ＭＳ Ｐゴシック" panose="020B0600070205080204" pitchFamily="34" charset="-128"/>
              </a:rPr>
              <a:t>NCAA RELEASED UPDATED RECOMMENDATIONS 7/2014</a:t>
            </a:r>
          </a:p>
          <a:p>
            <a:r>
              <a:rPr lang="en-US" altLang="en-US" sz="2400" dirty="0">
                <a:ea typeface="ＭＳ Ｐゴシック" panose="020B0600070205080204" pitchFamily="34" charset="-128"/>
              </a:rPr>
              <a:t>Routine checks during game for status change</a:t>
            </a:r>
          </a:p>
          <a:p>
            <a:r>
              <a:rPr lang="en-US" altLang="en-US" sz="2400" dirty="0">
                <a:ea typeface="ＭＳ Ｐゴシック" panose="020B0600070205080204" pitchFamily="34" charset="-128"/>
              </a:rPr>
              <a:t>Discuss with parents about monitoring at home</a:t>
            </a:r>
          </a:p>
          <a:p>
            <a:r>
              <a:rPr lang="en-US" altLang="en-US" sz="2400" dirty="0">
                <a:ea typeface="ＭＳ Ｐゴシック" panose="020B0600070205080204" pitchFamily="34" charset="-128"/>
              </a:rPr>
              <a:t>Plan for clinical follow up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en-US">
                <a:ea typeface="ＭＳ Ｐゴシック" panose="020B0600070205080204" pitchFamily="34" charset="-128"/>
              </a:rPr>
              <a:t>Signs for transport</a:t>
            </a:r>
            <a:br>
              <a:rPr lang="en-US" altLang="en-US">
                <a:ea typeface="ＭＳ Ｐゴシック" panose="020B0600070205080204" pitchFamily="34" charset="-128"/>
              </a:rPr>
            </a:br>
            <a:r>
              <a:rPr lang="en-US" altLang="en-US" sz="1400">
                <a:ea typeface="ＭＳ Ｐゴシック" panose="020B0600070205080204" pitchFamily="34" charset="-128"/>
              </a:rPr>
              <a:t>R/O intracranial bleed</a:t>
            </a:r>
          </a:p>
        </p:txBody>
      </p:sp>
      <p:sp>
        <p:nvSpPr>
          <p:cNvPr id="50178" name="Content Placeholder 2"/>
          <p:cNvSpPr>
            <a:spLocks noGrp="1"/>
          </p:cNvSpPr>
          <p:nvPr>
            <p:ph idx="1"/>
          </p:nvPr>
        </p:nvSpPr>
        <p:spPr/>
        <p:txBody>
          <a:bodyPr/>
          <a:lstStyle/>
          <a:p>
            <a:r>
              <a:rPr lang="en-US" altLang="en-US" dirty="0">
                <a:ea typeface="ＭＳ Ｐゴシック" panose="020B0600070205080204" pitchFamily="34" charset="-128"/>
              </a:rPr>
              <a:t>In essence, </a:t>
            </a:r>
            <a:r>
              <a:rPr lang="ja-JP" altLang="en-US" dirty="0">
                <a:ea typeface="ＭＳ Ｐゴシック" panose="020B0600070205080204" pitchFamily="34" charset="-128"/>
              </a:rPr>
              <a:t>“</a:t>
            </a:r>
            <a:r>
              <a:rPr lang="en-US" altLang="ja-JP" dirty="0">
                <a:ea typeface="ＭＳ Ｐゴシック" panose="020B0600070205080204" pitchFamily="34" charset="-128"/>
              </a:rPr>
              <a:t>deterioration</a:t>
            </a:r>
            <a:r>
              <a:rPr lang="ja-JP" altLang="en-US" dirty="0">
                <a:ea typeface="ＭＳ Ｐゴシック" panose="020B0600070205080204" pitchFamily="34" charset="-128"/>
              </a:rPr>
              <a:t>”</a:t>
            </a:r>
            <a:r>
              <a:rPr lang="en-US" altLang="ja-JP" dirty="0">
                <a:ea typeface="ＭＳ Ｐゴシック" panose="020B0600070205080204" pitchFamily="34" charset="-128"/>
              </a:rPr>
              <a:t> and PE findings</a:t>
            </a:r>
          </a:p>
          <a:p>
            <a:pPr lvl="1"/>
            <a:r>
              <a:rPr lang="en-US" altLang="en-US" sz="2200" dirty="0">
                <a:ea typeface="ＭＳ Ｐゴシック" panose="020B0600070205080204" pitchFamily="34" charset="-128"/>
              </a:rPr>
              <a:t>LOC &gt; 1 minute (NFL 30 seconds, me ANY LOC)</a:t>
            </a:r>
          </a:p>
          <a:p>
            <a:pPr lvl="1"/>
            <a:r>
              <a:rPr lang="en-US" altLang="en-US" sz="2200" dirty="0">
                <a:ea typeface="ＭＳ Ｐゴシック" panose="020B0600070205080204" pitchFamily="34" charset="-128"/>
              </a:rPr>
              <a:t>Headaches increasing</a:t>
            </a:r>
          </a:p>
          <a:p>
            <a:pPr lvl="1"/>
            <a:r>
              <a:rPr lang="en-US" altLang="en-US" sz="2200" dirty="0">
                <a:ea typeface="ＭＳ Ｐゴシック" panose="020B0600070205080204" pitchFamily="34" charset="-128"/>
              </a:rPr>
              <a:t>Repetitive Vomiting</a:t>
            </a:r>
          </a:p>
          <a:p>
            <a:pPr lvl="1"/>
            <a:r>
              <a:rPr lang="en-US" altLang="en-US" sz="2200" dirty="0">
                <a:ea typeface="ＭＳ Ｐゴシック" panose="020B0600070205080204" pitchFamily="34" charset="-128"/>
              </a:rPr>
              <a:t>Slurred Speech</a:t>
            </a:r>
          </a:p>
          <a:p>
            <a:pPr lvl="1"/>
            <a:r>
              <a:rPr lang="en-US" altLang="en-US" sz="2200" dirty="0">
                <a:ea typeface="ＭＳ Ｐゴシック" panose="020B0600070205080204" pitchFamily="34" charset="-128"/>
              </a:rPr>
              <a:t>Increased confusion</a:t>
            </a:r>
          </a:p>
          <a:p>
            <a:pPr lvl="1"/>
            <a:r>
              <a:rPr lang="en-US" altLang="en-US" sz="2200" dirty="0">
                <a:ea typeface="ＭＳ Ｐゴシック" panose="020B0600070205080204" pitchFamily="34" charset="-128"/>
              </a:rPr>
              <a:t>Odd behavior</a:t>
            </a:r>
          </a:p>
          <a:p>
            <a:pPr lvl="1"/>
            <a:r>
              <a:rPr lang="en-US" altLang="en-US" sz="2200" dirty="0">
                <a:ea typeface="ＭＳ Ｐゴシック" panose="020B0600070205080204" pitchFamily="34" charset="-128"/>
              </a:rPr>
              <a:t>Irritability</a:t>
            </a:r>
          </a:p>
          <a:p>
            <a:pPr lvl="1"/>
            <a:r>
              <a:rPr lang="en-US" altLang="en-US" sz="2200" dirty="0">
                <a:ea typeface="ＭＳ Ｐゴシック" panose="020B0600070205080204" pitchFamily="34" charset="-128"/>
              </a:rPr>
              <a:t>Seizure</a:t>
            </a:r>
          </a:p>
          <a:p>
            <a:pPr lvl="1"/>
            <a:r>
              <a:rPr lang="en-US" altLang="en-US" sz="2200" dirty="0">
                <a:ea typeface="ＭＳ Ｐゴシック" panose="020B0600070205080204" pitchFamily="34" charset="-128"/>
              </a:rPr>
              <a:t>Peripheral neurologic symptoms</a:t>
            </a:r>
          </a:p>
          <a:p>
            <a:pPr lvl="1"/>
            <a:r>
              <a:rPr lang="en-US" altLang="en-US" sz="2200" dirty="0">
                <a:ea typeface="ＭＳ Ｐゴシック" panose="020B0600070205080204" pitchFamily="34" charset="-128"/>
              </a:rPr>
              <a:t>Cervical TTP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a:ea typeface="ＭＳ Ｐゴシック" panose="020B0600070205080204" pitchFamily="34" charset="-128"/>
              </a:rPr>
              <a:t>Clinical Management</a:t>
            </a:r>
          </a:p>
        </p:txBody>
      </p:sp>
      <p:sp>
        <p:nvSpPr>
          <p:cNvPr id="51202" name="Content Placeholder 2"/>
          <p:cNvSpPr>
            <a:spLocks noGrp="1"/>
          </p:cNvSpPr>
          <p:nvPr>
            <p:ph idx="1"/>
          </p:nvPr>
        </p:nvSpPr>
        <p:spPr/>
        <p:txBody>
          <a:bodyPr/>
          <a:lstStyle/>
          <a:p>
            <a:r>
              <a:rPr lang="en-US" altLang="en-US" sz="2800" dirty="0">
                <a:ea typeface="ＭＳ Ｐゴシック" panose="020B0600070205080204" pitchFamily="34" charset="-128"/>
              </a:rPr>
              <a:t>Routine symptom scoring should be basis for RTP </a:t>
            </a:r>
          </a:p>
          <a:p>
            <a:pPr lvl="1"/>
            <a:r>
              <a:rPr lang="en-US" altLang="en-US" dirty="0">
                <a:ea typeface="ＭＳ Ｐゴシック" panose="020B0600070205080204" pitchFamily="34" charset="-128"/>
              </a:rPr>
              <a:t>No clear evidence based Standardized assessment of concussion (SAC, SCAT, IMPACT)</a:t>
            </a:r>
          </a:p>
          <a:p>
            <a:r>
              <a:rPr lang="en-US" altLang="en-US" sz="2800" dirty="0">
                <a:ea typeface="ＭＳ Ｐゴシック" panose="020B0600070205080204" pitchFamily="34" charset="-128"/>
              </a:rPr>
              <a:t>Ideally neuropsych testing (IMPACT) day one post injury and repeat until asymptomatic</a:t>
            </a:r>
          </a:p>
          <a:p>
            <a:pPr lvl="1"/>
            <a:r>
              <a:rPr lang="en-US" altLang="en-US" dirty="0">
                <a:ea typeface="ＭＳ Ｐゴシック" panose="020B0600070205080204" pitchFamily="34" charset="-128"/>
              </a:rPr>
              <a:t>Compared to baseline (highly variable)</a:t>
            </a:r>
          </a:p>
          <a:p>
            <a:r>
              <a:rPr lang="en-US" altLang="en-US" sz="2800" dirty="0">
                <a:ea typeface="ＭＳ Ｐゴシック" panose="020B0600070205080204" pitchFamily="34" charset="-128"/>
              </a:rPr>
              <a:t>Avoid masking symptoms in acute setting </a:t>
            </a:r>
          </a:p>
          <a:p>
            <a:pPr lvl="1"/>
            <a:r>
              <a:rPr lang="en-US" altLang="en-US" dirty="0">
                <a:ea typeface="ＭＳ Ｐゴシック" panose="020B0600070205080204" pitchFamily="34" charset="-128"/>
              </a:rPr>
              <a:t>Medication??</a:t>
            </a:r>
          </a:p>
          <a:p>
            <a:r>
              <a:rPr lang="en-US" altLang="en-US" sz="2800" dirty="0">
                <a:ea typeface="ＭＳ Ｐゴシック" panose="020B0600070205080204" pitchFamily="34" charset="-128"/>
              </a:rPr>
              <a:t>No RTP or until FULLY asymptomatic (dependent upon level)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a:ea typeface="ＭＳ Ｐゴシック" panose="020B0600070205080204" pitchFamily="34" charset="-128"/>
              </a:rPr>
              <a:t>Clinical Management</a:t>
            </a:r>
          </a:p>
        </p:txBody>
      </p:sp>
      <p:sp>
        <p:nvSpPr>
          <p:cNvPr id="52226" name="Content Placeholder 2"/>
          <p:cNvSpPr>
            <a:spLocks noGrp="1"/>
          </p:cNvSpPr>
          <p:nvPr>
            <p:ph idx="1"/>
          </p:nvPr>
        </p:nvSpPr>
        <p:spPr/>
        <p:txBody>
          <a:bodyPr/>
          <a:lstStyle/>
          <a:p>
            <a:r>
              <a:rPr lang="en-US" altLang="en-US" sz="2800" dirty="0">
                <a:ea typeface="ＭＳ Ｐゴシック" panose="020B0600070205080204" pitchFamily="34" charset="-128"/>
              </a:rPr>
              <a:t>Weekly follow up until asymptomatic</a:t>
            </a:r>
          </a:p>
          <a:p>
            <a:pPr lvl="1"/>
            <a:r>
              <a:rPr lang="en-US" altLang="en-US" sz="2200" dirty="0">
                <a:solidFill>
                  <a:srgbClr val="FF0000"/>
                </a:solidFill>
                <a:ea typeface="ＭＳ Ｐゴシック" panose="020B0600070205080204" pitchFamily="34" charset="-128"/>
              </a:rPr>
              <a:t>Loosened up depending on school/ATC</a:t>
            </a:r>
          </a:p>
          <a:p>
            <a:r>
              <a:rPr lang="en-US" altLang="en-US" sz="2800" dirty="0">
                <a:ea typeface="ＭＳ Ｐゴシック" panose="020B0600070205080204" pitchFamily="34" charset="-128"/>
              </a:rPr>
              <a:t>Exams including GCS, typically &lt; 13 worse outcome</a:t>
            </a:r>
          </a:p>
          <a:p>
            <a:pPr lvl="1"/>
            <a:r>
              <a:rPr lang="en-US" altLang="en-US" sz="2200" dirty="0" err="1">
                <a:ea typeface="ＭＳ Ｐゴシック" panose="020B0600070205080204" pitchFamily="34" charset="-128"/>
              </a:rPr>
              <a:t>Anisocoria</a:t>
            </a:r>
            <a:endParaRPr lang="en-US" altLang="en-US" sz="2200" dirty="0">
              <a:ea typeface="ＭＳ Ｐゴシック" panose="020B0600070205080204" pitchFamily="34" charset="-128"/>
            </a:endParaRPr>
          </a:p>
          <a:p>
            <a:r>
              <a:rPr lang="en-US" altLang="en-US" sz="2800" dirty="0">
                <a:ea typeface="ＭＳ Ｐゴシック" panose="020B0600070205080204" pitchFamily="34" charset="-128"/>
              </a:rPr>
              <a:t>Repeat symptom scores weekly</a:t>
            </a:r>
          </a:p>
          <a:p>
            <a:pPr lvl="1"/>
            <a:r>
              <a:rPr lang="en-US" altLang="en-US" sz="2200" dirty="0">
                <a:ea typeface="ＭＳ Ｐゴシック" panose="020B0600070205080204" pitchFamily="34" charset="-128"/>
              </a:rPr>
              <a:t>As part of SCAT, IMPACT</a:t>
            </a:r>
          </a:p>
          <a:p>
            <a:r>
              <a:rPr lang="en-US" altLang="en-US" sz="2800" dirty="0">
                <a:ea typeface="ＭＳ Ｐゴシック" panose="020B0600070205080204" pitchFamily="34" charset="-128"/>
              </a:rPr>
              <a:t>NEED to modify school environment</a:t>
            </a:r>
          </a:p>
          <a:p>
            <a:pPr lvl="1"/>
            <a:r>
              <a:rPr lang="en-US" altLang="en-US" sz="2200" dirty="0">
                <a:ea typeface="ＭＳ Ｐゴシック" panose="020B0600070205080204" pitchFamily="34" charset="-128"/>
              </a:rPr>
              <a:t>Excuse HW, tests, no notes, allow early exit, H/A breaks, ½ days, sunglasses, leave class 10 min early, leave school if persistent</a:t>
            </a:r>
          </a:p>
          <a:p>
            <a:r>
              <a:rPr lang="en-US" altLang="en-US" sz="2800" dirty="0">
                <a:solidFill>
                  <a:srgbClr val="FF0000"/>
                </a:solidFill>
                <a:ea typeface="ＭＳ Ｐゴシック" panose="020B0600070205080204" pitchFamily="34" charset="-128"/>
              </a:rPr>
              <a:t>Upon week 3</a:t>
            </a:r>
            <a:r>
              <a:rPr lang="en-US" altLang="en-US" sz="2800" dirty="0">
                <a:ea typeface="ＭＳ Ｐゴシック" panose="020B0600070205080204" pitchFamily="34" charset="-128"/>
              </a:rPr>
              <a:t>, begin to consider post concussive syndrome</a:t>
            </a: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a:ea typeface="ＭＳ Ｐゴシック" panose="020B0600070205080204" pitchFamily="34" charset="-128"/>
              </a:rPr>
              <a:t>Activity modification</a:t>
            </a:r>
          </a:p>
        </p:txBody>
      </p:sp>
      <p:sp>
        <p:nvSpPr>
          <p:cNvPr id="53250" name="Content Placeholder 2"/>
          <p:cNvSpPr>
            <a:spLocks noGrp="1"/>
          </p:cNvSpPr>
          <p:nvPr>
            <p:ph idx="1"/>
          </p:nvPr>
        </p:nvSpPr>
        <p:spPr/>
        <p:txBody>
          <a:bodyPr/>
          <a:lstStyle/>
          <a:p>
            <a:r>
              <a:rPr lang="en-US" altLang="en-US" dirty="0">
                <a:ea typeface="ＭＳ Ｐゴシック" panose="020B0600070205080204" pitchFamily="34" charset="-128"/>
              </a:rPr>
              <a:t>Activity modification should include physical AND cognitive rest</a:t>
            </a:r>
          </a:p>
          <a:p>
            <a:r>
              <a:rPr lang="en-US" altLang="en-US" dirty="0">
                <a:ea typeface="ＭＳ Ｐゴシック" panose="020B0600070205080204" pitchFamily="34" charset="-128"/>
              </a:rPr>
              <a:t>Limit screen time including texting, video games, computer time, </a:t>
            </a:r>
            <a:r>
              <a:rPr lang="en-US" altLang="en-US" dirty="0" err="1">
                <a:ea typeface="ＭＳ Ｐゴシック" panose="020B0600070205080204" pitchFamily="34" charset="-128"/>
              </a:rPr>
              <a:t>etc</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This typically involves directed written instructions to the school as the concussed individual may </a:t>
            </a:r>
            <a:r>
              <a:rPr lang="ja-JP" altLang="en-US" dirty="0">
                <a:ea typeface="ＭＳ Ｐゴシック" panose="020B0600070205080204" pitchFamily="34" charset="-128"/>
              </a:rPr>
              <a:t>“</a:t>
            </a:r>
            <a:r>
              <a:rPr lang="en-US" altLang="ja-JP" dirty="0">
                <a:ea typeface="ＭＳ Ｐゴシック" panose="020B0600070205080204" pitchFamily="34" charset="-128"/>
              </a:rPr>
              <a:t>look normal</a:t>
            </a:r>
            <a:r>
              <a:rPr lang="ja-JP" altLang="en-US" dirty="0">
                <a:ea typeface="ＭＳ Ｐゴシック" panose="020B0600070205080204" pitchFamily="34" charset="-128"/>
              </a:rPr>
              <a:t>”</a:t>
            </a:r>
            <a:r>
              <a:rPr lang="en-US" altLang="ja-JP" dirty="0">
                <a:ea typeface="ＭＳ Ｐゴシック" panose="020B0600070205080204" pitchFamily="34" charset="-128"/>
              </a:rPr>
              <a:t>.</a:t>
            </a: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a:ea typeface="ＭＳ Ｐゴシック" panose="020B0600070205080204" pitchFamily="34" charset="-128"/>
              </a:rPr>
              <a:t>Benefits of rest??</a:t>
            </a:r>
          </a:p>
        </p:txBody>
      </p:sp>
      <p:sp>
        <p:nvSpPr>
          <p:cNvPr id="54274" name="Content Placeholder 2"/>
          <p:cNvSpPr>
            <a:spLocks noGrp="1"/>
          </p:cNvSpPr>
          <p:nvPr>
            <p:ph idx="1"/>
          </p:nvPr>
        </p:nvSpPr>
        <p:spPr/>
        <p:txBody>
          <a:bodyPr/>
          <a:lstStyle/>
          <a:p>
            <a:r>
              <a:rPr lang="en-US" altLang="en-US" sz="2800" dirty="0">
                <a:ea typeface="ＭＳ Ｐゴシック" panose="020B0600070205080204" pitchFamily="34" charset="-128"/>
              </a:rPr>
              <a:t>Versions 1, 2, and 3 of concussion consensus advocated for complete rest</a:t>
            </a:r>
          </a:p>
          <a:p>
            <a:r>
              <a:rPr lang="en-US" altLang="en-US" sz="2800" dirty="0">
                <a:ea typeface="ＭＳ Ｐゴシック" panose="020B0600070205080204" pitchFamily="34" charset="-128"/>
              </a:rPr>
              <a:t>Evidence for complete rest is weak after 48 hours</a:t>
            </a:r>
          </a:p>
          <a:p>
            <a:r>
              <a:rPr lang="en-US" altLang="en-US" sz="2800" dirty="0">
                <a:ea typeface="ＭＳ Ｐゴシック" panose="020B0600070205080204" pitchFamily="34" charset="-128"/>
              </a:rPr>
              <a:t>Depressive symptoms may manifest</a:t>
            </a:r>
          </a:p>
          <a:p>
            <a:r>
              <a:rPr lang="en-US" altLang="en-US" sz="2800" dirty="0">
                <a:solidFill>
                  <a:srgbClr val="FF0000"/>
                </a:solidFill>
                <a:ea typeface="ＭＳ Ｐゴシック" panose="020B0600070205080204" pitchFamily="34" charset="-128"/>
              </a:rPr>
              <a:t>I will advance activity as tolerated but NO CONTACT UNTIL CLEARED FULLY</a:t>
            </a:r>
          </a:p>
          <a:p>
            <a:r>
              <a:rPr lang="en-US" altLang="en-US" sz="2800" dirty="0">
                <a:solidFill>
                  <a:srgbClr val="FF0000"/>
                </a:solidFill>
                <a:ea typeface="ＭＳ Ｐゴシック" panose="020B0600070205080204" pitchFamily="34" charset="-128"/>
              </a:rPr>
              <a:t>“Simple math… if it bothers, don’t do it”</a:t>
            </a:r>
          </a:p>
          <a:p>
            <a:r>
              <a:rPr lang="en-US" altLang="en-US" sz="2800" dirty="0">
                <a:solidFill>
                  <a:srgbClr val="FF0000"/>
                </a:solidFill>
                <a:ea typeface="ＭＳ Ｐゴシック" panose="020B0600070205080204" pitchFamily="34" charset="-128"/>
              </a:rPr>
              <a:t>Advocate for early cardio in collegiate athletes</a:t>
            </a:r>
          </a:p>
          <a:p>
            <a:pPr lvl="1"/>
            <a:r>
              <a:rPr lang="en-US" altLang="en-US" sz="2000" dirty="0">
                <a:solidFill>
                  <a:srgbClr val="FF0000"/>
                </a:solidFill>
                <a:ea typeface="ＭＳ Ｐゴシック" panose="020B0600070205080204" pitchFamily="34" charset="-128"/>
              </a:rPr>
              <a:t>Early activity increases brain derived </a:t>
            </a:r>
            <a:r>
              <a:rPr lang="en-US" altLang="en-US" sz="2000" dirty="0" err="1">
                <a:solidFill>
                  <a:srgbClr val="FF0000"/>
                </a:solidFill>
                <a:ea typeface="ＭＳ Ｐゴシック" panose="020B0600070205080204" pitchFamily="34" charset="-128"/>
              </a:rPr>
              <a:t>neutrophic</a:t>
            </a:r>
            <a:r>
              <a:rPr lang="en-US" altLang="en-US" sz="2000" dirty="0">
                <a:solidFill>
                  <a:srgbClr val="FF0000"/>
                </a:solidFill>
                <a:ea typeface="ＭＳ Ｐゴシック" panose="020B0600070205080204" pitchFamily="34" charset="-128"/>
              </a:rPr>
              <a:t> factor which enhances recovery by decreasing oxidative stress and thus decreasing free radical accumulation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4800" y="274638"/>
            <a:ext cx="8229600" cy="1143000"/>
          </a:xfrm>
        </p:spPr>
        <p:txBody>
          <a:bodyPr/>
          <a:lstStyle/>
          <a:p>
            <a:r>
              <a:rPr lang="en-US" altLang="en-US">
                <a:ea typeface="ＭＳ Ｐゴシック" panose="020B0600070205080204" pitchFamily="34" charset="-128"/>
              </a:rPr>
              <a:t>Post concussive syndrome</a:t>
            </a:r>
          </a:p>
        </p:txBody>
      </p:sp>
      <p:sp>
        <p:nvSpPr>
          <p:cNvPr id="55298" name="Content Placeholder 2"/>
          <p:cNvSpPr>
            <a:spLocks noGrp="1"/>
          </p:cNvSpPr>
          <p:nvPr>
            <p:ph idx="1"/>
          </p:nvPr>
        </p:nvSpPr>
        <p:spPr/>
        <p:txBody>
          <a:bodyPr/>
          <a:lstStyle/>
          <a:p>
            <a:r>
              <a:rPr lang="en-US" altLang="en-US" sz="3000" dirty="0">
                <a:ea typeface="ＭＳ Ｐゴシック" panose="020B0600070205080204" pitchFamily="34" charset="-128"/>
              </a:rPr>
              <a:t>Most concussions resolve in 7-10 days</a:t>
            </a:r>
          </a:p>
          <a:p>
            <a:pPr lvl="1"/>
            <a:r>
              <a:rPr lang="en-US" altLang="en-US" sz="2400" dirty="0">
                <a:ea typeface="ＭＳ Ｐゴシック" panose="020B0600070205080204" pitchFamily="34" charset="-128"/>
              </a:rPr>
              <a:t>Younger takes longer</a:t>
            </a:r>
          </a:p>
          <a:p>
            <a:r>
              <a:rPr lang="en-US" altLang="en-US" sz="3000" dirty="0">
                <a:ea typeface="ＭＳ Ｐゴシック" panose="020B0600070205080204" pitchFamily="34" charset="-128"/>
              </a:rPr>
              <a:t>Persistent symptoms </a:t>
            </a:r>
          </a:p>
          <a:p>
            <a:pPr lvl="1"/>
            <a:r>
              <a:rPr lang="en-US" altLang="en-US" sz="2400" dirty="0">
                <a:ea typeface="ＭＳ Ｐゴシック" panose="020B0600070205080204" pitchFamily="34" charset="-128"/>
              </a:rPr>
              <a:t>H/A, visual changes, dizziness, fatigue, emotional lability</a:t>
            </a:r>
          </a:p>
          <a:p>
            <a:r>
              <a:rPr lang="en-US" altLang="en-US" sz="3000" dirty="0">
                <a:ea typeface="ＭＳ Ｐゴシック" panose="020B0600070205080204" pitchFamily="34" charset="-128"/>
              </a:rPr>
              <a:t>DSM-IV defines as 3 months</a:t>
            </a:r>
          </a:p>
          <a:p>
            <a:r>
              <a:rPr lang="en-US" altLang="en-US" sz="3000" dirty="0">
                <a:solidFill>
                  <a:srgbClr val="FF0000"/>
                </a:solidFill>
                <a:ea typeface="ＭＳ Ｐゴシック" panose="020B0600070205080204" pitchFamily="34" charset="-128"/>
              </a:rPr>
              <a:t>Introduce diagnosis possibility at 3 weeks and plan clinical strategy at week 4 after I make a </a:t>
            </a:r>
            <a:r>
              <a:rPr lang="en-US" altLang="en-US" sz="3000" dirty="0" err="1">
                <a:solidFill>
                  <a:srgbClr val="FF0000"/>
                </a:solidFill>
                <a:ea typeface="ＭＳ Ｐゴシック" panose="020B0600070205080204" pitchFamily="34" charset="-128"/>
              </a:rPr>
              <a:t>tx</a:t>
            </a:r>
            <a:r>
              <a:rPr lang="en-US" altLang="en-US" sz="3000" dirty="0">
                <a:solidFill>
                  <a:srgbClr val="FF0000"/>
                </a:solidFill>
                <a:ea typeface="ＭＳ Ｐゴシック" panose="020B0600070205080204" pitchFamily="34" charset="-128"/>
              </a:rPr>
              <a:t> </a:t>
            </a:r>
            <a:r>
              <a:rPr lang="ja-JP" altLang="en-US" sz="3000" dirty="0">
                <a:solidFill>
                  <a:srgbClr val="FF0000"/>
                </a:solidFill>
                <a:ea typeface="ＭＳ Ｐゴシック" panose="020B0600070205080204" pitchFamily="34" charset="-128"/>
              </a:rPr>
              <a:t>“</a:t>
            </a:r>
            <a:r>
              <a:rPr lang="en-US" altLang="ja-JP" sz="3000" dirty="0">
                <a:solidFill>
                  <a:srgbClr val="FF0000"/>
                </a:solidFill>
                <a:ea typeface="ＭＳ Ｐゴシック" panose="020B0600070205080204" pitchFamily="34" charset="-128"/>
              </a:rPr>
              <a:t>change</a:t>
            </a:r>
            <a:r>
              <a:rPr lang="ja-JP" altLang="en-US" sz="3000" dirty="0">
                <a:solidFill>
                  <a:srgbClr val="FF0000"/>
                </a:solidFill>
                <a:ea typeface="ＭＳ Ｐゴシック" panose="020B0600070205080204" pitchFamily="34" charset="-128"/>
              </a:rPr>
              <a:t>”</a:t>
            </a:r>
            <a:endParaRPr lang="en-US" altLang="ja-JP" sz="3000" dirty="0">
              <a:solidFill>
                <a:srgbClr val="FF0000"/>
              </a:solidFill>
              <a:ea typeface="ＭＳ Ｐゴシック" panose="020B0600070205080204" pitchFamily="34" charset="-128"/>
            </a:endParaRPr>
          </a:p>
          <a:p>
            <a:pPr lvl="1"/>
            <a:r>
              <a:rPr lang="en-US" altLang="en-US" dirty="0">
                <a:solidFill>
                  <a:srgbClr val="FF0000"/>
                </a:solidFill>
                <a:ea typeface="ＭＳ Ｐゴシック" panose="020B0600070205080204" pitchFamily="34" charset="-128"/>
              </a:rPr>
              <a:t>Masking symptoms?  Won</a:t>
            </a:r>
            <a:r>
              <a:rPr lang="ja-JP" altLang="en-US" dirty="0">
                <a:solidFill>
                  <a:srgbClr val="FF0000"/>
                </a:solidFill>
                <a:ea typeface="ＭＳ Ｐゴシック" panose="020B0600070205080204" pitchFamily="34" charset="-128"/>
              </a:rPr>
              <a:t>’</a:t>
            </a:r>
            <a:r>
              <a:rPr lang="en-US" altLang="ja-JP" dirty="0">
                <a:solidFill>
                  <a:srgbClr val="FF0000"/>
                </a:solidFill>
                <a:ea typeface="ＭＳ Ｐゴシック" panose="020B0600070205080204" pitchFamily="34" charset="-128"/>
              </a:rPr>
              <a:t>t release until </a:t>
            </a:r>
            <a:r>
              <a:rPr lang="ja-JP" altLang="en-US" dirty="0">
                <a:solidFill>
                  <a:srgbClr val="FF0000"/>
                </a:solidFill>
                <a:ea typeface="ＭＳ Ｐゴシック" panose="020B0600070205080204" pitchFamily="34" charset="-128"/>
              </a:rPr>
              <a:t>“</a:t>
            </a:r>
            <a:r>
              <a:rPr lang="en-US" altLang="ja-JP" dirty="0">
                <a:solidFill>
                  <a:srgbClr val="FF0000"/>
                </a:solidFill>
                <a:ea typeface="ＭＳ Ｐゴシック" panose="020B0600070205080204" pitchFamily="34" charset="-128"/>
              </a:rPr>
              <a:t>change</a:t>
            </a:r>
            <a:r>
              <a:rPr lang="ja-JP" altLang="en-US" dirty="0">
                <a:solidFill>
                  <a:srgbClr val="FF0000"/>
                </a:solidFill>
                <a:ea typeface="ＭＳ Ｐゴシック" panose="020B0600070205080204" pitchFamily="34" charset="-128"/>
              </a:rPr>
              <a:t>”</a:t>
            </a:r>
            <a:r>
              <a:rPr lang="en-US" altLang="ja-JP" dirty="0">
                <a:solidFill>
                  <a:srgbClr val="FF0000"/>
                </a:solidFill>
                <a:ea typeface="ＭＳ Ｐゴシック" panose="020B0600070205080204" pitchFamily="34" charset="-128"/>
              </a:rPr>
              <a:t> is removed from equation</a:t>
            </a:r>
            <a:endParaRPr lang="en-US" altLang="en-US" dirty="0">
              <a:solidFill>
                <a:srgbClr val="FF0000"/>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en-US">
                <a:ea typeface="ＭＳ Ｐゴシック" panose="020B0600070205080204" pitchFamily="34" charset="-128"/>
              </a:rPr>
              <a:t>Vestibular Rehab</a:t>
            </a:r>
          </a:p>
        </p:txBody>
      </p:sp>
      <p:sp>
        <p:nvSpPr>
          <p:cNvPr id="56322" name="Content Placeholder 2"/>
          <p:cNvSpPr>
            <a:spLocks noGrp="1"/>
          </p:cNvSpPr>
          <p:nvPr>
            <p:ph idx="1"/>
          </p:nvPr>
        </p:nvSpPr>
        <p:spPr/>
        <p:txBody>
          <a:bodyPr/>
          <a:lstStyle/>
          <a:p>
            <a:r>
              <a:rPr lang="en-US" altLang="en-US" dirty="0">
                <a:ea typeface="ＭＳ Ｐゴシック" panose="020B0600070205080204" pitchFamily="34" charset="-128"/>
              </a:rPr>
              <a:t>Often under-recognized component</a:t>
            </a:r>
          </a:p>
          <a:p>
            <a:r>
              <a:rPr lang="en-US" altLang="en-US" dirty="0">
                <a:ea typeface="ＭＳ Ｐゴシック" panose="020B0600070205080204" pitchFamily="34" charset="-128"/>
              </a:rPr>
              <a:t>Vestibular system often lingers even after cognitive defects are cleared</a:t>
            </a:r>
          </a:p>
          <a:p>
            <a:r>
              <a:rPr lang="en-US" altLang="en-US" dirty="0">
                <a:ea typeface="ＭＳ Ｐゴシック" panose="020B0600070205080204" pitchFamily="34" charset="-128"/>
              </a:rPr>
              <a:t>Balance testing is now standard part of diagnosis/treatment</a:t>
            </a:r>
          </a:p>
          <a:p>
            <a:r>
              <a:rPr lang="en-US" altLang="en-US" dirty="0">
                <a:ea typeface="ＭＳ Ｐゴシック" panose="020B0600070205080204" pitchFamily="34" charset="-128"/>
              </a:rPr>
              <a:t>Adolescents typically rehab more quickly than their adult counterparts</a:t>
            </a:r>
          </a:p>
          <a:p>
            <a:r>
              <a:rPr lang="en-US" altLang="en-US" dirty="0">
                <a:ea typeface="ＭＳ Ｐゴシック" panose="020B0600070205080204" pitchFamily="34" charset="-128"/>
              </a:rPr>
              <a:t>May possibly aide in rapid resolution of symptoms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a:ea typeface="ＭＳ Ｐゴシック" panose="020B0600070205080204" pitchFamily="34" charset="-128"/>
              </a:rPr>
              <a:t>SCAT 5</a:t>
            </a:r>
          </a:p>
        </p:txBody>
      </p:sp>
      <p:sp>
        <p:nvSpPr>
          <p:cNvPr id="20482" name="Content Placeholder 2"/>
          <p:cNvSpPr>
            <a:spLocks noGrp="1"/>
          </p:cNvSpPr>
          <p:nvPr>
            <p:ph idx="1"/>
          </p:nvPr>
        </p:nvSpPr>
        <p:spPr/>
        <p:txBody>
          <a:bodyPr/>
          <a:lstStyle/>
          <a:p>
            <a:r>
              <a:rPr lang="en-US" altLang="en-US" dirty="0">
                <a:ea typeface="ＭＳ Ｐゴシック" panose="020B0600070205080204" pitchFamily="34" charset="-128"/>
              </a:rPr>
              <a:t>Released in April 2017.</a:t>
            </a:r>
          </a:p>
          <a:p>
            <a:r>
              <a:rPr lang="en-US" altLang="en-US" dirty="0">
                <a:ea typeface="ＭＳ Ｐゴシック" panose="020B0600070205080204" pitchFamily="34" charset="-128"/>
              </a:rPr>
              <a:t>Beefed up return to learn components</a:t>
            </a:r>
          </a:p>
          <a:p>
            <a:r>
              <a:rPr lang="en-US" altLang="en-US" dirty="0">
                <a:ea typeface="ＭＳ Ｐゴシック" panose="020B0600070205080204" pitchFamily="34" charset="-128"/>
              </a:rPr>
              <a:t>Added on </a:t>
            </a:r>
            <a:r>
              <a:rPr lang="ja-JP" altLang="en-US" dirty="0">
                <a:ea typeface="ＭＳ Ｐゴシック" panose="020B0600070205080204" pitchFamily="34" charset="-128"/>
              </a:rPr>
              <a:t>”</a:t>
            </a:r>
            <a:r>
              <a:rPr lang="en-US" altLang="ja-JP" dirty="0">
                <a:ea typeface="ＭＳ Ｐゴシック" panose="020B0600070205080204" pitchFamily="34" charset="-128"/>
              </a:rPr>
              <a:t>red flags</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11 </a:t>
            </a:r>
            <a:r>
              <a:rPr lang="ja-JP" altLang="en-US" dirty="0">
                <a:ea typeface="ＭＳ Ｐゴシック" panose="020B0600070205080204" pitchFamily="34" charset="-128"/>
              </a:rPr>
              <a:t>“</a:t>
            </a:r>
            <a:r>
              <a:rPr lang="en-US" altLang="ja-JP" dirty="0">
                <a:ea typeface="ＭＳ Ｐゴシック" panose="020B0600070205080204" pitchFamily="34" charset="-128"/>
              </a:rPr>
              <a:t>R</a:t>
            </a:r>
            <a:r>
              <a:rPr lang="ja-JP" altLang="en-US" dirty="0">
                <a:ea typeface="ＭＳ Ｐゴシック" panose="020B0600070205080204" pitchFamily="34" charset="-128"/>
              </a:rPr>
              <a:t>’</a:t>
            </a:r>
            <a:r>
              <a:rPr lang="en-US" altLang="ja-JP" dirty="0">
                <a:ea typeface="ＭＳ Ｐゴシック" panose="020B0600070205080204" pitchFamily="34" charset="-128"/>
              </a:rPr>
              <a:t>s</a:t>
            </a:r>
            <a:r>
              <a:rPr lang="ja-JP" altLang="en-US" dirty="0">
                <a:ea typeface="ＭＳ Ｐゴシック" panose="020B0600070205080204" pitchFamily="34" charset="-128"/>
              </a:rPr>
              <a:t>”</a:t>
            </a:r>
            <a:r>
              <a:rPr lang="en-US" altLang="ja-JP" dirty="0">
                <a:ea typeface="ＭＳ Ｐゴシック" panose="020B0600070205080204" pitchFamily="34" charset="-128"/>
              </a:rPr>
              <a:t> of concussion</a:t>
            </a:r>
          </a:p>
          <a:p>
            <a:pPr lvl="1"/>
            <a:r>
              <a:rPr lang="en-US" altLang="en-US" sz="1600" b="1" dirty="0" err="1">
                <a:ea typeface="ＭＳ Ｐゴシック" panose="020B0600070205080204" pitchFamily="34" charset="-128"/>
              </a:rPr>
              <a:t>Recognise</a:t>
            </a:r>
            <a:r>
              <a:rPr lang="en-US" altLang="en-US" sz="1600" b="1" dirty="0">
                <a:ea typeface="ＭＳ Ｐゴシック" panose="020B0600070205080204" pitchFamily="34" charset="-128"/>
              </a:rPr>
              <a:t>; Remove; Re-evaluate; Rest; Rehabilitation; Refer; Recover; Return to sport; Reconsider; Residual effects and sequelae; Risk reduction</a:t>
            </a:r>
            <a:endParaRPr lang="en-US" altLang="en-US" sz="1600" dirty="0">
              <a:ea typeface="ＭＳ Ｐゴシック" panose="020B0600070205080204" pitchFamily="34" charset="-128"/>
            </a:endParaRPr>
          </a:p>
          <a:p>
            <a:r>
              <a:rPr lang="ja-JP" altLang="en-US" dirty="0">
                <a:ea typeface="ＭＳ Ｐゴシック" panose="020B0600070205080204" pitchFamily="34" charset="-128"/>
              </a:rPr>
              <a:t>“</a:t>
            </a:r>
            <a:r>
              <a:rPr lang="en-US" altLang="ja-JP" dirty="0">
                <a:ea typeface="ＭＳ Ｐゴシック" panose="020B0600070205080204" pitchFamily="34" charset="-128"/>
              </a:rPr>
              <a:t>Persistent symptoms</a:t>
            </a:r>
            <a:r>
              <a:rPr lang="ja-JP" altLang="en-US" dirty="0">
                <a:ea typeface="ＭＳ Ｐゴシック" panose="020B0600070205080204" pitchFamily="34" charset="-128"/>
              </a:rPr>
              <a:t>”</a:t>
            </a:r>
            <a:r>
              <a:rPr lang="en-US" altLang="ja-JP" dirty="0">
                <a:ea typeface="ＭＳ Ｐゴシック" panose="020B0600070205080204" pitchFamily="34" charset="-128"/>
              </a:rPr>
              <a:t> defined</a:t>
            </a:r>
          </a:p>
          <a:p>
            <a:pPr lvl="1"/>
            <a:r>
              <a:rPr lang="en-US" altLang="en-US" dirty="0">
                <a:ea typeface="ＭＳ Ｐゴシック" panose="020B0600070205080204" pitchFamily="34" charset="-128"/>
              </a:rPr>
              <a:t>10-14 days for adult</a:t>
            </a:r>
          </a:p>
          <a:p>
            <a:pPr lvl="1"/>
            <a:r>
              <a:rPr lang="en-US" altLang="en-US" dirty="0">
                <a:ea typeface="ＭＳ Ｐゴシック" panose="020B0600070205080204" pitchFamily="34" charset="-128"/>
              </a:rPr>
              <a:t>&gt; 4 weeks in kids</a:t>
            </a: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a:ea typeface="ＭＳ Ｐゴシック" panose="020B0600070205080204" pitchFamily="34" charset="-128"/>
              </a:rPr>
              <a:t>Risk factors of difficult recovery</a:t>
            </a:r>
          </a:p>
        </p:txBody>
      </p:sp>
      <p:sp>
        <p:nvSpPr>
          <p:cNvPr id="57346" name="Content Placeholder 2"/>
          <p:cNvSpPr>
            <a:spLocks noGrp="1"/>
          </p:cNvSpPr>
          <p:nvPr>
            <p:ph idx="1"/>
          </p:nvPr>
        </p:nvSpPr>
        <p:spPr/>
        <p:txBody>
          <a:bodyPr/>
          <a:lstStyle/>
          <a:p>
            <a:r>
              <a:rPr lang="en-US" altLang="en-US" sz="2400" dirty="0">
                <a:ea typeface="ＭＳ Ｐゴシック" panose="020B0600070205080204" pitchFamily="34" charset="-128"/>
              </a:rPr>
              <a:t>Concussion History</a:t>
            </a:r>
          </a:p>
          <a:p>
            <a:pPr lvl="1"/>
            <a:r>
              <a:rPr lang="en-US" altLang="en-US" sz="2400" dirty="0">
                <a:ea typeface="ＭＳ Ｐゴシック" panose="020B0600070205080204" pitchFamily="34" charset="-128"/>
              </a:rPr>
              <a:t>#, previous severity of concussion (length)</a:t>
            </a:r>
          </a:p>
          <a:p>
            <a:r>
              <a:rPr lang="en-US" altLang="en-US" sz="2400" dirty="0">
                <a:ea typeface="ＭＳ Ｐゴシック" panose="020B0600070205080204" pitchFamily="34" charset="-128"/>
              </a:rPr>
              <a:t>Symptom severity</a:t>
            </a:r>
          </a:p>
          <a:p>
            <a:pPr lvl="1"/>
            <a:r>
              <a:rPr lang="en-US" altLang="en-US" sz="2400" dirty="0">
                <a:ea typeface="ＭＳ Ｐゴシック" panose="020B0600070205080204" pitchFamily="34" charset="-128"/>
              </a:rPr>
              <a:t>Total symptom score, duration of symptoms</a:t>
            </a:r>
          </a:p>
          <a:p>
            <a:pPr lvl="1"/>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Fog</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Dazed</a:t>
            </a:r>
            <a:r>
              <a:rPr lang="ja-JP" altLang="en-US" sz="2400" dirty="0">
                <a:ea typeface="ＭＳ Ｐゴシック" panose="020B0600070205080204" pitchFamily="34" charset="-128"/>
              </a:rPr>
              <a:t>”</a:t>
            </a:r>
            <a:endParaRPr lang="en-US" altLang="ja-JP" sz="2400" dirty="0">
              <a:ea typeface="ＭＳ Ｐゴシック" panose="020B0600070205080204" pitchFamily="34" charset="-128"/>
            </a:endParaRPr>
          </a:p>
          <a:p>
            <a:r>
              <a:rPr lang="en-US" altLang="en-US" sz="2400" dirty="0">
                <a:ea typeface="ＭＳ Ｐゴシック" panose="020B0600070205080204" pitchFamily="34" charset="-128"/>
              </a:rPr>
              <a:t>Signs</a:t>
            </a:r>
          </a:p>
          <a:p>
            <a:pPr lvl="1"/>
            <a:r>
              <a:rPr lang="en-US" altLang="en-US" sz="2400" dirty="0">
                <a:ea typeface="ＭＳ Ｐゴシック" panose="020B0600070205080204" pitchFamily="34" charset="-128"/>
              </a:rPr>
              <a:t>Loss of consciousness</a:t>
            </a:r>
          </a:p>
          <a:p>
            <a:r>
              <a:rPr lang="en-US" altLang="en-US" sz="2400" dirty="0">
                <a:ea typeface="ＭＳ Ｐゴシック" panose="020B0600070205080204" pitchFamily="34" charset="-128"/>
              </a:rPr>
              <a:t>Pre-existing conditions</a:t>
            </a:r>
          </a:p>
          <a:p>
            <a:pPr lvl="1"/>
            <a:r>
              <a:rPr lang="en-US" altLang="en-US" sz="2400" dirty="0">
                <a:ea typeface="ＭＳ Ｐゴシック" panose="020B0600070205080204" pitchFamily="34" charset="-128"/>
              </a:rPr>
              <a:t>Previous psych pathology</a:t>
            </a:r>
          </a:p>
          <a:p>
            <a:r>
              <a:rPr lang="en-US" altLang="en-US" sz="2400" dirty="0">
                <a:ea typeface="ＭＳ Ｐゴシック" panose="020B0600070205080204" pitchFamily="34" charset="-128"/>
              </a:rPr>
              <a:t>Age</a:t>
            </a:r>
          </a:p>
          <a:p>
            <a:pPr lvl="1"/>
            <a:r>
              <a:rPr lang="en-US" altLang="en-US" sz="2400" dirty="0">
                <a:ea typeface="ＭＳ Ｐゴシック" panose="020B0600070205080204" pitchFamily="34" charset="-128"/>
              </a:rPr>
              <a:t>Younger individuals take longer to resolve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a:ea typeface="ＭＳ Ｐゴシック" panose="020B0600070205080204" pitchFamily="34" charset="-128"/>
              </a:rPr>
              <a:t>To give medications or not?</a:t>
            </a:r>
          </a:p>
        </p:txBody>
      </p:sp>
      <p:pic>
        <p:nvPicPr>
          <p:cNvPr id="58370" name="Picture 5" descr="Table of medications used by respondents who reported treating the symptoms of concussion within the first 48 hours and after 48 hours of concussion. Most commonly, patients used Acetaminophen, Amantadine, and Amitriptyline" title="To give medications or n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435100"/>
            <a:ext cx="42418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a:ea typeface="ＭＳ Ｐゴシック" panose="020B0600070205080204" pitchFamily="34" charset="-128"/>
              </a:rPr>
              <a:t>Return to Play planning</a:t>
            </a:r>
          </a:p>
        </p:txBody>
      </p:sp>
      <p:sp>
        <p:nvSpPr>
          <p:cNvPr id="59394" name="Content Placeholder 2"/>
          <p:cNvSpPr>
            <a:spLocks noGrp="1"/>
          </p:cNvSpPr>
          <p:nvPr>
            <p:ph idx="1"/>
          </p:nvPr>
        </p:nvSpPr>
        <p:spPr/>
        <p:txBody>
          <a:bodyPr/>
          <a:lstStyle/>
          <a:p>
            <a:r>
              <a:rPr lang="en-US" altLang="en-US" sz="2800" dirty="0">
                <a:ea typeface="ＭＳ Ｐゴシック" panose="020B0600070205080204" pitchFamily="34" charset="-128"/>
              </a:rPr>
              <a:t>Individualized</a:t>
            </a:r>
          </a:p>
          <a:p>
            <a:r>
              <a:rPr lang="en-US" altLang="en-US" sz="2800" dirty="0">
                <a:ea typeface="ＭＳ Ｐゴシック" panose="020B0600070205080204" pitchFamily="34" charset="-128"/>
              </a:rPr>
              <a:t>Typically </a:t>
            </a:r>
            <a:r>
              <a:rPr lang="ja-JP" altLang="en-US" sz="2800" dirty="0">
                <a:ea typeface="ＭＳ Ｐゴシック" panose="020B0600070205080204" pitchFamily="34" charset="-128"/>
              </a:rPr>
              <a:t>“</a:t>
            </a:r>
            <a:r>
              <a:rPr lang="en-US" altLang="ja-JP" sz="2800" dirty="0">
                <a:ea typeface="ＭＳ Ｐゴシック" panose="020B0600070205080204" pitchFamily="34" charset="-128"/>
              </a:rPr>
              <a:t>Five Day</a:t>
            </a:r>
            <a:r>
              <a:rPr lang="ja-JP" altLang="en-US" sz="2800" dirty="0">
                <a:ea typeface="ＭＳ Ｐゴシック" panose="020B0600070205080204" pitchFamily="34" charset="-128"/>
              </a:rPr>
              <a:t>”</a:t>
            </a:r>
            <a:r>
              <a:rPr lang="en-US" altLang="ja-JP" sz="2800" dirty="0">
                <a:ea typeface="ＭＳ Ｐゴシック" panose="020B0600070205080204" pitchFamily="34" charset="-128"/>
              </a:rPr>
              <a:t> after asymptomatic</a:t>
            </a:r>
          </a:p>
          <a:p>
            <a:r>
              <a:rPr lang="en-US" altLang="en-US" sz="2800" dirty="0">
                <a:ea typeface="ＭＳ Ｐゴシック" panose="020B0600070205080204" pitchFamily="34" charset="-128"/>
              </a:rPr>
              <a:t>Longer in pediatrics patients</a:t>
            </a:r>
          </a:p>
          <a:p>
            <a:r>
              <a:rPr lang="en-US" altLang="en-US" sz="2800" dirty="0">
                <a:ea typeface="ＭＳ Ｐゴシック" panose="020B0600070205080204" pitchFamily="34" charset="-128"/>
              </a:rPr>
              <a:t>Revert to day previous</a:t>
            </a:r>
          </a:p>
          <a:p>
            <a:r>
              <a:rPr lang="en-US" altLang="en-US" sz="2800" dirty="0">
                <a:ea typeface="ＭＳ Ｐゴシック" panose="020B0600070205080204" pitchFamily="34" charset="-128"/>
              </a:rPr>
              <a:t>May be modified based upon comfort level</a:t>
            </a:r>
          </a:p>
          <a:p>
            <a:pPr lvl="1"/>
            <a:r>
              <a:rPr lang="en-US" altLang="en-US" sz="2400" dirty="0" smtClean="0">
                <a:ea typeface="ＭＳ Ｐゴシック" panose="020B0600070205080204" pitchFamily="34" charset="-128"/>
              </a:rPr>
              <a:t>I do not go quicker than three/four days</a:t>
            </a:r>
            <a:endParaRPr lang="en-US" altLang="en-US" sz="2400" dirty="0">
              <a:ea typeface="ＭＳ Ｐゴシック" panose="020B0600070205080204" pitchFamily="34" charset="-128"/>
            </a:endParaRPr>
          </a:p>
          <a:p>
            <a:pPr lvl="2"/>
            <a:r>
              <a:rPr lang="en-US" altLang="en-US" sz="1800" dirty="0">
                <a:solidFill>
                  <a:srgbClr val="FF0000"/>
                </a:solidFill>
                <a:ea typeface="ＭＳ Ｐゴシック" panose="020B0600070205080204" pitchFamily="34" charset="-128"/>
              </a:rPr>
              <a:t>Day one (AM run, sport specific activity)</a:t>
            </a:r>
          </a:p>
          <a:p>
            <a:pPr lvl="2"/>
            <a:r>
              <a:rPr lang="en-US" altLang="en-US" sz="1800" dirty="0">
                <a:solidFill>
                  <a:srgbClr val="FF0000"/>
                </a:solidFill>
                <a:ea typeface="ＭＳ Ｐゴシック" panose="020B0600070205080204" pitchFamily="34" charset="-128"/>
              </a:rPr>
              <a:t>Day two (Sport specific, non-contact)</a:t>
            </a:r>
          </a:p>
          <a:p>
            <a:pPr lvl="2"/>
            <a:r>
              <a:rPr lang="en-US" altLang="en-US" sz="1800" dirty="0">
                <a:solidFill>
                  <a:srgbClr val="FF0000"/>
                </a:solidFill>
                <a:ea typeface="ＭＳ Ｐゴシック" panose="020B0600070205080204" pitchFamily="34" charset="-128"/>
              </a:rPr>
              <a:t>Day three (Full contact)</a:t>
            </a:r>
          </a:p>
          <a:p>
            <a:pPr lvl="2"/>
            <a:r>
              <a:rPr lang="en-US" altLang="en-US" sz="1800" dirty="0">
                <a:solidFill>
                  <a:srgbClr val="FF0000"/>
                </a:solidFill>
                <a:ea typeface="ＭＳ Ｐゴシック" panose="020B0600070205080204" pitchFamily="34" charset="-128"/>
              </a:rPr>
              <a:t>Day four (release)</a:t>
            </a:r>
          </a:p>
          <a:p>
            <a:pPr lvl="2"/>
            <a:r>
              <a:rPr lang="en-US" altLang="en-US" sz="1800" dirty="0">
                <a:solidFill>
                  <a:srgbClr val="FF0000"/>
                </a:solidFill>
                <a:ea typeface="ＭＳ Ｐゴシック" panose="020B0600070205080204" pitchFamily="34" charset="-128"/>
              </a:rPr>
              <a:t>Falling out of favor.  More rigorous and strict with RTP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a:ea typeface="ＭＳ Ｐゴシック" panose="020B0600070205080204" pitchFamily="34" charset="-128"/>
              </a:rPr>
              <a:t>Standardized Consensus RTP guidelines</a:t>
            </a:r>
          </a:p>
        </p:txBody>
      </p:sp>
      <p:pic>
        <p:nvPicPr>
          <p:cNvPr id="60418" name="Picture 4" descr="Table showing the six step graduated stage process of return to play. The first step is no activity, followed by light aerobic exercise, followed by sport-specific exercise, followed by non-contact training drills, followed by full contact process, and then finally return to play." title="Standardized Consensus RTP Guidelin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82813"/>
            <a:ext cx="68326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a:ea typeface="ＭＳ Ｐゴシック" panose="020B0600070205080204" pitchFamily="34" charset="-128"/>
              </a:rPr>
              <a:t>Neuropsych testing</a:t>
            </a:r>
          </a:p>
        </p:txBody>
      </p:sp>
      <p:sp>
        <p:nvSpPr>
          <p:cNvPr id="61442" name="Content Placeholder 2"/>
          <p:cNvSpPr>
            <a:spLocks noGrp="1"/>
          </p:cNvSpPr>
          <p:nvPr>
            <p:ph idx="1"/>
          </p:nvPr>
        </p:nvSpPr>
        <p:spPr/>
        <p:txBody>
          <a:bodyPr/>
          <a:lstStyle/>
          <a:p>
            <a:r>
              <a:rPr lang="en-US" altLang="en-US" dirty="0">
                <a:ea typeface="ＭＳ Ｐゴシック" panose="020B0600070205080204" pitchFamily="34" charset="-128"/>
              </a:rPr>
              <a:t>2 forms</a:t>
            </a:r>
          </a:p>
          <a:p>
            <a:pPr lvl="1"/>
            <a:r>
              <a:rPr lang="en-US" altLang="en-US" dirty="0">
                <a:ea typeface="ＭＳ Ｐゴシック" panose="020B0600070205080204" pitchFamily="34" charset="-128"/>
              </a:rPr>
              <a:t>Formal</a:t>
            </a:r>
          </a:p>
          <a:p>
            <a:pPr lvl="2"/>
            <a:r>
              <a:rPr lang="en-US" altLang="en-US" sz="2000" dirty="0">
                <a:ea typeface="ＭＳ Ｐゴシック" panose="020B0600070205080204" pitchFamily="34" charset="-128"/>
              </a:rPr>
              <a:t>Performed and interpreted by neuropsychiatrist</a:t>
            </a:r>
          </a:p>
          <a:p>
            <a:pPr lvl="2"/>
            <a:r>
              <a:rPr lang="en-US" altLang="en-US" sz="2000" dirty="0">
                <a:ea typeface="ＭＳ Ｐゴシック" panose="020B0600070205080204" pitchFamily="34" charset="-128"/>
              </a:rPr>
              <a:t>Will isolate out specific cognitive deficits to base </a:t>
            </a:r>
            <a:r>
              <a:rPr lang="en-US" altLang="en-US" sz="2000" dirty="0" err="1">
                <a:ea typeface="ＭＳ Ｐゴシック" panose="020B0600070205080204" pitchFamily="34" charset="-128"/>
              </a:rPr>
              <a:t>tx</a:t>
            </a:r>
            <a:r>
              <a:rPr lang="en-US" altLang="en-US" sz="2000" dirty="0">
                <a:ea typeface="ＭＳ Ｐゴシック" panose="020B0600070205080204" pitchFamily="34" charset="-128"/>
              </a:rPr>
              <a:t> plan upon</a:t>
            </a:r>
          </a:p>
          <a:p>
            <a:pPr lvl="2"/>
            <a:r>
              <a:rPr lang="en-US" altLang="en-US" sz="2000" dirty="0">
                <a:ea typeface="ＭＳ Ｐゴシック" panose="020B0600070205080204" pitchFamily="34" charset="-128"/>
              </a:rPr>
              <a:t>Standard for post concussive syndrome</a:t>
            </a:r>
          </a:p>
          <a:p>
            <a:pPr lvl="1"/>
            <a:r>
              <a:rPr lang="en-US" altLang="en-US" dirty="0">
                <a:ea typeface="ＭＳ Ｐゴシック" panose="020B0600070205080204" pitchFamily="34" charset="-128"/>
              </a:rPr>
              <a:t>Computer based</a:t>
            </a:r>
          </a:p>
          <a:p>
            <a:pPr lvl="2"/>
            <a:r>
              <a:rPr lang="en-US" altLang="en-US" sz="2000" dirty="0">
                <a:ea typeface="ＭＳ Ｐゴシック" panose="020B0600070205080204" pitchFamily="34" charset="-128"/>
              </a:rPr>
              <a:t>In-office</a:t>
            </a:r>
          </a:p>
          <a:p>
            <a:pPr lvl="2"/>
            <a:r>
              <a:rPr lang="en-US" altLang="en-US" sz="2000" dirty="0">
                <a:ea typeface="ＭＳ Ｐゴシック" panose="020B0600070205080204" pitchFamily="34" charset="-128"/>
              </a:rPr>
              <a:t>$$$</a:t>
            </a:r>
          </a:p>
          <a:p>
            <a:pPr lvl="2"/>
            <a:r>
              <a:rPr lang="en-US" altLang="en-US" sz="2000" dirty="0">
                <a:ea typeface="ＭＳ Ｐゴシック" panose="020B0600070205080204" pitchFamily="34" charset="-128"/>
              </a:rPr>
              <a:t>Useful as a </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tool</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 but not definitive at this point</a:t>
            </a:r>
          </a:p>
          <a:p>
            <a:pPr lvl="2"/>
            <a:r>
              <a:rPr lang="en-US" altLang="en-US" sz="2000" dirty="0">
                <a:ea typeface="ＭＳ Ｐゴシック" panose="020B0600070205080204" pitchFamily="34" charset="-128"/>
              </a:rPr>
              <a:t>IMPACT, </a:t>
            </a:r>
            <a:r>
              <a:rPr lang="en-US" altLang="en-US" sz="2000" dirty="0" err="1">
                <a:ea typeface="ＭＳ Ｐゴシック" panose="020B0600070205080204" pitchFamily="34" charset="-128"/>
              </a:rPr>
              <a:t>CogSport</a:t>
            </a:r>
            <a:r>
              <a:rPr lang="en-US" altLang="en-US" sz="2000" dirty="0">
                <a:ea typeface="ＭＳ Ｐゴシック" panose="020B0600070205080204" pitchFamily="34" charset="-128"/>
              </a:rPr>
              <a:t>, C3Logix, ANAM, Head Minder</a:t>
            </a:r>
          </a:p>
          <a:p>
            <a:pPr lvl="2"/>
            <a:r>
              <a:rPr lang="en-US" altLang="en-US" sz="2000" dirty="0">
                <a:ea typeface="ＭＳ Ｐゴシック" panose="020B0600070205080204" pitchFamily="34" charset="-128"/>
              </a:rPr>
              <a:t>Little evidence, primarily from private industry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a:ea typeface="ＭＳ Ｐゴシック" panose="020B0600070205080204" pitchFamily="34" charset="-128"/>
              </a:rPr>
              <a:t>imPACT testing?</a:t>
            </a:r>
          </a:p>
        </p:txBody>
      </p:sp>
      <p:sp>
        <p:nvSpPr>
          <p:cNvPr id="62466" name="Content Placeholder 2"/>
          <p:cNvSpPr>
            <a:spLocks noGrp="1"/>
          </p:cNvSpPr>
          <p:nvPr>
            <p:ph idx="1"/>
          </p:nvPr>
        </p:nvSpPr>
        <p:spPr/>
        <p:txBody>
          <a:bodyPr/>
          <a:lstStyle/>
          <a:p>
            <a:r>
              <a:rPr lang="en-US" altLang="en-US" dirty="0">
                <a:ea typeface="ＭＳ Ｐゴシック" panose="020B0600070205080204" pitchFamily="34" charset="-128"/>
              </a:rPr>
              <a:t>Baseline vs. post injury</a:t>
            </a:r>
          </a:p>
          <a:p>
            <a:pPr lvl="1"/>
            <a:r>
              <a:rPr lang="en-US" altLang="en-US" dirty="0">
                <a:ea typeface="ＭＳ Ｐゴシック" panose="020B0600070205080204" pitchFamily="34" charset="-128"/>
              </a:rPr>
              <a:t>DO NOT HAVE TO HAVE BASELINE</a:t>
            </a:r>
          </a:p>
          <a:p>
            <a:r>
              <a:rPr lang="en-US" altLang="en-US" dirty="0">
                <a:ea typeface="ＭＳ Ｐゴシック" panose="020B0600070205080204" pitchFamily="34" charset="-128"/>
              </a:rPr>
              <a:t>Cognitive efficiency index</a:t>
            </a:r>
          </a:p>
          <a:p>
            <a:r>
              <a:rPr lang="en-US" altLang="en-US" dirty="0">
                <a:ea typeface="ＭＳ Ｐゴシック" panose="020B0600070205080204" pitchFamily="34" charset="-128"/>
              </a:rPr>
              <a:t>6 batteries of tests</a:t>
            </a:r>
          </a:p>
          <a:p>
            <a:pPr lvl="1"/>
            <a:r>
              <a:rPr lang="en-US" altLang="en-US" sz="2000" dirty="0">
                <a:ea typeface="ＭＳ Ｐゴシック" panose="020B0600070205080204" pitchFamily="34" charset="-128"/>
              </a:rPr>
              <a:t>Verbal Memory </a:t>
            </a:r>
          </a:p>
          <a:p>
            <a:pPr lvl="1"/>
            <a:r>
              <a:rPr lang="en-US" altLang="en-US" sz="2000" dirty="0">
                <a:ea typeface="ＭＳ Ｐゴシック" panose="020B0600070205080204" pitchFamily="34" charset="-128"/>
              </a:rPr>
              <a:t>Visual Memory</a:t>
            </a:r>
          </a:p>
          <a:p>
            <a:pPr lvl="1"/>
            <a:r>
              <a:rPr lang="en-US" altLang="en-US" sz="2000" dirty="0">
                <a:ea typeface="ＭＳ Ｐゴシック" panose="020B0600070205080204" pitchFamily="34" charset="-128"/>
              </a:rPr>
              <a:t>Visual Motor Speed</a:t>
            </a:r>
          </a:p>
          <a:p>
            <a:pPr lvl="1"/>
            <a:r>
              <a:rPr lang="en-US" altLang="en-US" sz="2000" dirty="0">
                <a:ea typeface="ＭＳ Ｐゴシック" panose="020B0600070205080204" pitchFamily="34" charset="-128"/>
              </a:rPr>
              <a:t>REACTION TIME</a:t>
            </a:r>
          </a:p>
          <a:p>
            <a:pPr lvl="1"/>
            <a:r>
              <a:rPr lang="en-US" altLang="en-US" sz="2000" dirty="0">
                <a:ea typeface="ＭＳ Ｐゴシック" panose="020B0600070205080204" pitchFamily="34" charset="-128"/>
              </a:rPr>
              <a:t>Impulse control</a:t>
            </a:r>
          </a:p>
          <a:p>
            <a:pPr lvl="1"/>
            <a:r>
              <a:rPr lang="en-US" altLang="en-US" sz="2000" dirty="0">
                <a:ea typeface="ＭＳ Ｐゴシック" panose="020B0600070205080204" pitchFamily="34" charset="-128"/>
              </a:rPr>
              <a:t>Symptom score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a:ea typeface="ＭＳ Ｐゴシック" panose="020B0600070205080204" pitchFamily="34" charset="-128"/>
              </a:rPr>
              <a:t>How to interpret imPACT test?</a:t>
            </a:r>
          </a:p>
        </p:txBody>
      </p:sp>
      <p:sp>
        <p:nvSpPr>
          <p:cNvPr id="63490" name="Content Placeholder 2"/>
          <p:cNvSpPr>
            <a:spLocks noGrp="1"/>
          </p:cNvSpPr>
          <p:nvPr>
            <p:ph idx="1"/>
          </p:nvPr>
        </p:nvSpPr>
        <p:spPr/>
        <p:txBody>
          <a:bodyPr/>
          <a:lstStyle/>
          <a:p>
            <a:r>
              <a:rPr lang="en-US" altLang="en-US">
                <a:ea typeface="ＭＳ Ｐゴシック" panose="020B0600070205080204" pitchFamily="34" charset="-128"/>
              </a:rPr>
              <a:t>Cognitive efficiency index</a:t>
            </a:r>
          </a:p>
          <a:p>
            <a:pPr lvl="1"/>
            <a:r>
              <a:rPr lang="en-US" altLang="en-US">
                <a:ea typeface="ＭＳ Ｐゴシック" panose="020B0600070205080204" pitchFamily="34" charset="-128"/>
              </a:rPr>
              <a:t>Accuracy versus reaction time</a:t>
            </a:r>
          </a:p>
          <a:p>
            <a:pPr lvl="1"/>
            <a:r>
              <a:rPr lang="ja-JP" altLang="en-US">
                <a:ea typeface="ＭＳ Ｐゴシック" panose="020B0600070205080204" pitchFamily="34" charset="-128"/>
              </a:rPr>
              <a:t>“</a:t>
            </a:r>
            <a:r>
              <a:rPr lang="en-US" altLang="ja-JP">
                <a:ea typeface="ＭＳ Ｐゴシック" panose="020B0600070205080204" pitchFamily="34" charset="-128"/>
              </a:rPr>
              <a:t>How well they took the test</a:t>
            </a:r>
            <a:r>
              <a:rPr lang="ja-JP" altLang="en-US">
                <a:ea typeface="ＭＳ Ｐゴシック" panose="020B0600070205080204" pitchFamily="34" charset="-128"/>
              </a:rPr>
              <a:t>”</a:t>
            </a:r>
            <a:endParaRPr lang="en-US" altLang="ja-JP">
              <a:ea typeface="ＭＳ Ｐゴシック" panose="020B0600070205080204" pitchFamily="34" charset="-128"/>
            </a:endParaRPr>
          </a:p>
          <a:p>
            <a:r>
              <a:rPr lang="en-US" altLang="en-US">
                <a:ea typeface="ＭＳ Ｐゴシック" panose="020B0600070205080204" pitchFamily="34" charset="-128"/>
              </a:rPr>
              <a:t>Symptom score</a:t>
            </a:r>
          </a:p>
          <a:p>
            <a:r>
              <a:rPr lang="en-US" altLang="en-US">
                <a:ea typeface="ＭＳ Ｐゴシック" panose="020B0600070205080204" pitchFamily="34" charset="-128"/>
              </a:rPr>
              <a:t>Reaction time</a:t>
            </a:r>
          </a:p>
          <a:p>
            <a:r>
              <a:rPr lang="en-US" altLang="en-US">
                <a:ea typeface="ＭＳ Ｐゴシック" panose="020B0600070205080204" pitchFamily="34" charset="-128"/>
              </a:rPr>
              <a:t>Weight less for memory, visual motor speed, impulse control</a:t>
            </a:r>
          </a:p>
          <a:p>
            <a:pPr lvl="1"/>
            <a:r>
              <a:rPr lang="en-US" altLang="en-US">
                <a:ea typeface="ＭＳ Ｐゴシック" panose="020B0600070205080204" pitchFamily="34" charset="-128"/>
              </a:rPr>
              <a:t>Will compare to normative means for age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a:ea typeface="ＭＳ Ｐゴシック" panose="020B0600070205080204" pitchFamily="34" charset="-128"/>
              </a:rPr>
              <a:t>Post concussed athlete</a:t>
            </a:r>
          </a:p>
        </p:txBody>
      </p:sp>
      <p:pic>
        <p:nvPicPr>
          <p:cNvPr id="64514" name="Content Placeholder 3" descr="Table displaying composite and symptom scores of a post concussed athlete" title="Post concussed athlet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41538"/>
            <a:ext cx="8229600" cy="3443287"/>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a:ea typeface="ＭＳ Ｐゴシック" panose="020B0600070205080204" pitchFamily="34" charset="-128"/>
              </a:rPr>
              <a:t>Who needs neuroimaging?</a:t>
            </a:r>
            <a:br>
              <a:rPr lang="en-US" altLang="en-US">
                <a:ea typeface="ＭＳ Ｐゴシック" panose="020B0600070205080204" pitchFamily="34" charset="-128"/>
              </a:rPr>
            </a:br>
            <a:r>
              <a:rPr lang="en-US" altLang="en-US">
                <a:ea typeface="ＭＳ Ｐゴシック" panose="020B0600070205080204" pitchFamily="34" charset="-128"/>
              </a:rPr>
              <a:t>What type?</a:t>
            </a:r>
          </a:p>
        </p:txBody>
      </p:sp>
      <p:sp>
        <p:nvSpPr>
          <p:cNvPr id="65538" name="Content Placeholder 2"/>
          <p:cNvSpPr>
            <a:spLocks noGrp="1"/>
          </p:cNvSpPr>
          <p:nvPr>
            <p:ph idx="1"/>
          </p:nvPr>
        </p:nvSpPr>
        <p:spPr/>
        <p:txBody>
          <a:bodyPr/>
          <a:lstStyle/>
          <a:p>
            <a:r>
              <a:rPr lang="en-US" altLang="en-US">
                <a:ea typeface="ＭＳ Ｐゴシック" panose="020B0600070205080204" pitchFamily="34" charset="-128"/>
              </a:rPr>
              <a:t>Any LOC &gt; 1 minute</a:t>
            </a:r>
          </a:p>
          <a:p>
            <a:r>
              <a:rPr lang="en-US" altLang="en-US">
                <a:ea typeface="ＭＳ Ｐゴシック" panose="020B0600070205080204" pitchFamily="34" charset="-128"/>
              </a:rPr>
              <a:t>Progressive/unchanging symptoms</a:t>
            </a:r>
          </a:p>
          <a:p>
            <a:pPr lvl="1"/>
            <a:r>
              <a:rPr lang="en-US" altLang="en-US">
                <a:ea typeface="ＭＳ Ｐゴシック" panose="020B0600070205080204" pitchFamily="34" charset="-128"/>
              </a:rPr>
              <a:t>&gt; 10 days??</a:t>
            </a:r>
          </a:p>
          <a:p>
            <a:r>
              <a:rPr lang="en-US" altLang="en-US">
                <a:ea typeface="ＭＳ Ｐゴシック" panose="020B0600070205080204" pitchFamily="34" charset="-128"/>
              </a:rPr>
              <a:t>CT versus MRI</a:t>
            </a:r>
          </a:p>
          <a:p>
            <a:pPr lvl="1"/>
            <a:r>
              <a:rPr lang="en-US" altLang="en-US">
                <a:ea typeface="ＭＳ Ｐゴシック" panose="020B0600070205080204" pitchFamily="34" charset="-128"/>
              </a:rPr>
              <a:t>CT is superior for intra-cranial bleed in 48 hours or less</a:t>
            </a:r>
          </a:p>
          <a:p>
            <a:pPr lvl="1"/>
            <a:r>
              <a:rPr lang="en-US" altLang="en-US">
                <a:ea typeface="ＭＳ Ｐゴシック" panose="020B0600070205080204" pitchFamily="34" charset="-128"/>
              </a:rPr>
              <a:t>MRI superior for structural lesions</a:t>
            </a:r>
          </a:p>
          <a:p>
            <a:pPr lvl="1"/>
            <a:r>
              <a:rPr lang="en-US" altLang="en-US">
                <a:ea typeface="ＭＳ Ｐゴシック" panose="020B0600070205080204" pitchFamily="34" charset="-128"/>
              </a:rPr>
              <a:t>May consider functional MRI in PCS</a:t>
            </a:r>
          </a:p>
          <a:p>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ea typeface="ＭＳ Ｐゴシック" panose="020B0600070205080204" pitchFamily="34" charset="-128"/>
              </a:rPr>
              <a:t>Advanced imaging</a:t>
            </a:r>
          </a:p>
        </p:txBody>
      </p:sp>
      <p:sp>
        <p:nvSpPr>
          <p:cNvPr id="66562" name="Content Placeholder 2"/>
          <p:cNvSpPr>
            <a:spLocks noGrp="1"/>
          </p:cNvSpPr>
          <p:nvPr>
            <p:ph idx="1"/>
          </p:nvPr>
        </p:nvSpPr>
        <p:spPr/>
        <p:txBody>
          <a:bodyPr/>
          <a:lstStyle/>
          <a:p>
            <a:r>
              <a:rPr lang="en-US" altLang="en-US" sz="2400" dirty="0">
                <a:ea typeface="ＭＳ Ｐゴシック" panose="020B0600070205080204" pitchFamily="34" charset="-128"/>
              </a:rPr>
              <a:t>Standard MRI low yield</a:t>
            </a:r>
          </a:p>
          <a:p>
            <a:r>
              <a:rPr lang="en-US" altLang="en-US" sz="2400" dirty="0">
                <a:ea typeface="ＭＳ Ｐゴシック" panose="020B0600070205080204" pitchFamily="34" charset="-128"/>
              </a:rPr>
              <a:t>SPECT</a:t>
            </a:r>
          </a:p>
          <a:p>
            <a:pPr lvl="1"/>
            <a:r>
              <a:rPr lang="en-US" altLang="en-US" sz="2400" dirty="0">
                <a:ea typeface="ＭＳ Ｐゴシック" panose="020B0600070205080204" pitchFamily="34" charset="-128"/>
              </a:rPr>
              <a:t>Medial Temporal </a:t>
            </a:r>
            <a:r>
              <a:rPr lang="en-US" altLang="en-US" sz="2400" dirty="0" err="1">
                <a:ea typeface="ＭＳ Ｐゴシック" panose="020B0600070205080204" pitchFamily="34" charset="-128"/>
              </a:rPr>
              <a:t>Hypoperfusion</a:t>
            </a:r>
            <a:r>
              <a:rPr lang="en-US" altLang="en-US" sz="2400" dirty="0">
                <a:ea typeface="ＭＳ Ｐゴシック" panose="020B0600070205080204" pitchFamily="34" charset="-128"/>
              </a:rPr>
              <a:t> pattern</a:t>
            </a:r>
          </a:p>
          <a:p>
            <a:r>
              <a:rPr lang="en-US" altLang="en-US" sz="2400" dirty="0">
                <a:ea typeface="ＭＳ Ｐゴシック" panose="020B0600070205080204" pitchFamily="34" charset="-128"/>
              </a:rPr>
              <a:t>PET</a:t>
            </a:r>
          </a:p>
          <a:p>
            <a:pPr lvl="1"/>
            <a:r>
              <a:rPr lang="en-US" altLang="en-US" sz="2400" dirty="0">
                <a:ea typeface="ＭＳ Ｐゴシック" panose="020B0600070205080204" pitchFamily="34" charset="-128"/>
              </a:rPr>
              <a:t>Decreased metabolic activity in medial temporal lobe, changes with cognitive activity</a:t>
            </a:r>
          </a:p>
          <a:p>
            <a:r>
              <a:rPr lang="en-US" altLang="en-US" sz="2400" dirty="0">
                <a:ea typeface="ＭＳ Ｐゴシック" panose="020B0600070205080204" pitchFamily="34" charset="-128"/>
              </a:rPr>
              <a:t>MRS (Magnetic Resonance Spectroscopy)</a:t>
            </a:r>
          </a:p>
          <a:p>
            <a:pPr lvl="1"/>
            <a:r>
              <a:rPr lang="en-US" altLang="en-US" sz="2400" dirty="0">
                <a:ea typeface="ＭＳ Ｐゴシック" panose="020B0600070205080204" pitchFamily="34" charset="-128"/>
              </a:rPr>
              <a:t>Measures fluctuation in </a:t>
            </a:r>
            <a:r>
              <a:rPr lang="en-US" altLang="en-US" sz="2400" dirty="0" err="1">
                <a:ea typeface="ＭＳ Ｐゴシック" panose="020B0600070205080204" pitchFamily="34" charset="-128"/>
              </a:rPr>
              <a:t>neurometabolites</a:t>
            </a:r>
            <a:endParaRPr lang="en-US" altLang="en-US" sz="2400" dirty="0">
              <a:ea typeface="ＭＳ Ｐゴシック" panose="020B0600070205080204" pitchFamily="34" charset="-128"/>
            </a:endParaRPr>
          </a:p>
          <a:p>
            <a:pPr lvl="2"/>
            <a:r>
              <a:rPr lang="en-US" altLang="en-US" sz="1600" dirty="0">
                <a:ea typeface="ＭＳ Ｐゴシック" panose="020B0600070205080204" pitchFamily="34" charset="-128"/>
              </a:rPr>
              <a:t>N-</a:t>
            </a:r>
            <a:r>
              <a:rPr lang="en-US" altLang="en-US" sz="1600" dirty="0" err="1">
                <a:ea typeface="ＭＳ Ｐゴシック" panose="020B0600070205080204" pitchFamily="34" charset="-128"/>
              </a:rPr>
              <a:t>acetylaspartate</a:t>
            </a:r>
            <a:r>
              <a:rPr lang="en-US" altLang="en-US" sz="1600" dirty="0">
                <a:ea typeface="ＭＳ Ｐゴシック" panose="020B0600070205080204" pitchFamily="34" charset="-128"/>
              </a:rPr>
              <a:t>, creatinine, choline, </a:t>
            </a:r>
            <a:r>
              <a:rPr lang="en-US" altLang="en-US" sz="1600" dirty="0" err="1">
                <a:ea typeface="ＭＳ Ｐゴシック" panose="020B0600070205080204" pitchFamily="34" charset="-128"/>
              </a:rPr>
              <a:t>myoinositol</a:t>
            </a:r>
            <a:r>
              <a:rPr lang="en-US" altLang="en-US" sz="1600" dirty="0">
                <a:ea typeface="ＭＳ Ｐゴシック" panose="020B0600070205080204" pitchFamily="34" charset="-128"/>
              </a:rPr>
              <a:t>, lactate </a:t>
            </a:r>
          </a:p>
          <a:p>
            <a:r>
              <a:rPr lang="en-US" altLang="en-US" sz="2400" dirty="0">
                <a:ea typeface="ＭＳ Ｐゴシック" panose="020B0600070205080204" pitchFamily="34" charset="-128"/>
              </a:rPr>
              <a:t>Functional MRI</a:t>
            </a:r>
          </a:p>
          <a:p>
            <a:pPr lvl="1"/>
            <a:r>
              <a:rPr lang="en-US" altLang="en-US" sz="2400" dirty="0">
                <a:ea typeface="ＭＳ Ｐゴシック" panose="020B0600070205080204" pitchFamily="34" charset="-128"/>
              </a:rPr>
              <a:t>Can detect differences in oxygenation which shows correlation in concussion</a:t>
            </a:r>
          </a:p>
          <a:p>
            <a:pPr lvl="1">
              <a:buFont typeface="Arial" panose="020B0604020202020204" pitchFamily="34" charset="0"/>
              <a:buNone/>
            </a:pP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ea typeface="ＭＳ Ｐゴシック" panose="020B0600070205080204" pitchFamily="34" charset="-128"/>
              </a:rPr>
              <a:t>SCAT 5 - Rapid Neurologic Screen</a:t>
            </a:r>
          </a:p>
        </p:txBody>
      </p:sp>
      <p:sp>
        <p:nvSpPr>
          <p:cNvPr id="21506" name="Content Placeholder 2"/>
          <p:cNvSpPr>
            <a:spLocks noGrp="1"/>
          </p:cNvSpPr>
          <p:nvPr>
            <p:ph idx="1"/>
          </p:nvPr>
        </p:nvSpPr>
        <p:spPr/>
        <p:txBody>
          <a:bodyPr/>
          <a:lstStyle/>
          <a:p>
            <a:r>
              <a:rPr lang="en-US" altLang="en-US">
                <a:ea typeface="ＭＳ Ｐゴシック" panose="020B0600070205080204" pitchFamily="34" charset="-128"/>
              </a:rPr>
              <a:t>Balance assessment</a:t>
            </a:r>
          </a:p>
          <a:p>
            <a:r>
              <a:rPr lang="en-US" altLang="en-US">
                <a:ea typeface="ＭＳ Ｐゴシック" panose="020B0600070205080204" pitchFamily="34" charset="-128"/>
              </a:rPr>
              <a:t>Ocular movement</a:t>
            </a:r>
          </a:p>
          <a:p>
            <a:r>
              <a:rPr lang="en-US" altLang="en-US">
                <a:ea typeface="ＭＳ Ｐゴシック" panose="020B0600070205080204" pitchFamily="34" charset="-128"/>
              </a:rPr>
              <a:t>Cranial Nerves</a:t>
            </a:r>
          </a:p>
          <a:p>
            <a:r>
              <a:rPr lang="en-US" altLang="en-US">
                <a:ea typeface="ＭＳ Ｐゴシック" panose="020B0600070205080204" pitchFamily="34" charset="-128"/>
              </a:rPr>
              <a:t>Coordination</a:t>
            </a:r>
          </a:p>
          <a:p>
            <a:r>
              <a:rPr lang="en-US" altLang="en-US">
                <a:ea typeface="ＭＳ Ｐゴシック" panose="020B0600070205080204" pitchFamily="34" charset="-128"/>
              </a:rPr>
              <a:t>Gait</a:t>
            </a:r>
          </a:p>
          <a:p>
            <a:r>
              <a:rPr lang="en-US" altLang="en-US">
                <a:ea typeface="ＭＳ Ｐゴシック" panose="020B0600070205080204" pitchFamily="34" charset="-128"/>
              </a:rPr>
              <a:t>Reading</a:t>
            </a:r>
          </a:p>
          <a:p>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ea typeface="ＭＳ Ｐゴシック" panose="020B0600070205080204" pitchFamily="34" charset="-128"/>
              </a:rPr>
              <a:t>Second impact syndrome</a:t>
            </a:r>
          </a:p>
        </p:txBody>
      </p:sp>
      <p:sp>
        <p:nvSpPr>
          <p:cNvPr id="67586" name="Content Placeholder 2"/>
          <p:cNvSpPr>
            <a:spLocks noGrp="1"/>
          </p:cNvSpPr>
          <p:nvPr>
            <p:ph idx="1"/>
          </p:nvPr>
        </p:nvSpPr>
        <p:spPr/>
        <p:txBody>
          <a:bodyPr/>
          <a:lstStyle/>
          <a:p>
            <a:r>
              <a:rPr lang="en-US" altLang="en-US" dirty="0">
                <a:ea typeface="ＭＳ Ｐゴシック" panose="020B0600070205080204" pitchFamily="34" charset="-128"/>
              </a:rPr>
              <a:t>Second head injury while still having symptoms from a previous head injury</a:t>
            </a:r>
          </a:p>
          <a:p>
            <a:r>
              <a:rPr lang="en-US" altLang="en-US" dirty="0">
                <a:ea typeface="ＭＳ Ｐゴシック" panose="020B0600070205080204" pitchFamily="34" charset="-128"/>
              </a:rPr>
              <a:t>Nearly 100% morbidity</a:t>
            </a:r>
          </a:p>
          <a:p>
            <a:r>
              <a:rPr lang="en-US" altLang="en-US" dirty="0">
                <a:ea typeface="ＭＳ Ｐゴシック" panose="020B0600070205080204" pitchFamily="34" charset="-128"/>
              </a:rPr>
              <a:t>Results in a loss of cerebral auto-regulation which results in cerebral vascular congestion, which often can progress to diffuse cerebral swelling and death</a:t>
            </a:r>
          </a:p>
          <a:p>
            <a:pPr lvl="1"/>
            <a:r>
              <a:rPr lang="en-US" altLang="en-US" dirty="0">
                <a:ea typeface="ＭＳ Ｐゴシック" panose="020B0600070205080204" pitchFamily="34" charset="-128"/>
              </a:rPr>
              <a:t>Anecdote from Wake Forest</a:t>
            </a:r>
          </a:p>
          <a:p>
            <a:pPr lvl="1"/>
            <a:r>
              <a:rPr lang="en-US" altLang="en-US" dirty="0">
                <a:ea typeface="ＭＳ Ｐゴシック" panose="020B0600070205080204" pitchFamily="34" charset="-128"/>
              </a:rPr>
              <a:t>http://www.matthewgfellerfoundation.org/</a:t>
            </a:r>
          </a:p>
          <a:p>
            <a:pPr>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a:ea typeface="ＭＳ Ｐゴシック" panose="020B0600070205080204" pitchFamily="34" charset="-128"/>
              </a:rPr>
              <a:t>Chronic traumatic encephalopathy</a:t>
            </a:r>
          </a:p>
        </p:txBody>
      </p:sp>
      <p:sp>
        <p:nvSpPr>
          <p:cNvPr id="68610" name="Content Placeholder 2"/>
          <p:cNvSpPr>
            <a:spLocks noGrp="1"/>
          </p:cNvSpPr>
          <p:nvPr>
            <p:ph idx="1"/>
          </p:nvPr>
        </p:nvSpPr>
        <p:spPr>
          <a:xfrm>
            <a:off x="457199" y="1295400"/>
            <a:ext cx="5668963" cy="5181600"/>
          </a:xfrm>
        </p:spPr>
        <p:txBody>
          <a:bodyPr/>
          <a:lstStyle/>
          <a:p>
            <a:r>
              <a:rPr lang="en-US" altLang="en-US" sz="2000" dirty="0">
                <a:ea typeface="ＭＳ Ｐゴシック" panose="020B0600070205080204" pitchFamily="34" charset="-128"/>
              </a:rPr>
              <a:t>Initially thought to extend to repetitive injury</a:t>
            </a:r>
          </a:p>
          <a:p>
            <a:pPr lvl="1"/>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Punch drunk boxers</a:t>
            </a:r>
            <a:r>
              <a:rPr lang="ja-JP" altLang="en-US" sz="2000" dirty="0">
                <a:ea typeface="ＭＳ Ｐゴシック" panose="020B0600070205080204" pitchFamily="34" charset="-128"/>
              </a:rPr>
              <a:t>”</a:t>
            </a:r>
            <a:endParaRPr lang="en-US" altLang="ja-JP" sz="2000" dirty="0">
              <a:ea typeface="ＭＳ Ｐゴシック" panose="020B0600070205080204" pitchFamily="34" charset="-128"/>
            </a:endParaRPr>
          </a:p>
          <a:p>
            <a:pPr lvl="1"/>
            <a:r>
              <a:rPr lang="en-US" altLang="en-US" sz="2000" dirty="0">
                <a:ea typeface="ＭＳ Ｐゴシック" panose="020B0600070205080204" pitchFamily="34" charset="-128"/>
              </a:rPr>
              <a:t>Some evidence even after mild head injury</a:t>
            </a:r>
          </a:p>
          <a:p>
            <a:r>
              <a:rPr lang="en-US" altLang="en-US" sz="2000" dirty="0">
                <a:ea typeface="ＭＳ Ｐゴシック" panose="020B0600070205080204" pitchFamily="34" charset="-128"/>
              </a:rPr>
              <a:t>Evidence found in 18 y/o HS football player upon death</a:t>
            </a:r>
          </a:p>
          <a:p>
            <a:pPr lvl="1"/>
            <a:r>
              <a:rPr lang="en-US" altLang="en-US" sz="2000" dirty="0">
                <a:ea typeface="ＭＳ Ｐゴシック" panose="020B0600070205080204" pitchFamily="34" charset="-128"/>
              </a:rPr>
              <a:t>BU brain registry</a:t>
            </a:r>
          </a:p>
          <a:p>
            <a:pPr lvl="1"/>
            <a:r>
              <a:rPr lang="en-US" altLang="en-US" sz="2000" dirty="0">
                <a:ea typeface="ＭＳ Ｐゴシック" panose="020B0600070205080204" pitchFamily="34" charset="-128"/>
              </a:rPr>
              <a:t>87/91 Former NFL players</a:t>
            </a:r>
          </a:p>
          <a:p>
            <a:pPr lvl="2"/>
            <a:r>
              <a:rPr lang="en-US" altLang="en-US" sz="2000" dirty="0">
                <a:ea typeface="ＭＳ Ｐゴシック" panose="020B0600070205080204" pitchFamily="34" charset="-128"/>
              </a:rPr>
              <a:t>Selection Bias</a:t>
            </a:r>
          </a:p>
          <a:p>
            <a:pPr lvl="2"/>
            <a:r>
              <a:rPr lang="en-US" altLang="en-US" sz="2000" dirty="0">
                <a:ea typeface="ＭＳ Ｐゴシック" panose="020B0600070205080204" pitchFamily="34" charset="-128"/>
              </a:rPr>
              <a:t>McKee argues doesn’t need concussive event</a:t>
            </a:r>
          </a:p>
          <a:p>
            <a:r>
              <a:rPr lang="en-US" altLang="en-US" sz="2000" dirty="0">
                <a:ea typeface="ＭＳ Ｐゴシック" panose="020B0600070205080204" pitchFamily="34" charset="-128"/>
              </a:rPr>
              <a:t>Motor control issues</a:t>
            </a:r>
          </a:p>
          <a:p>
            <a:pPr lvl="1"/>
            <a:r>
              <a:rPr lang="en-US" altLang="en-US" sz="2000" dirty="0">
                <a:ea typeface="ＭＳ Ｐゴシック" panose="020B0600070205080204" pitchFamily="34" charset="-128"/>
              </a:rPr>
              <a:t>Parkinsonian</a:t>
            </a:r>
          </a:p>
          <a:p>
            <a:r>
              <a:rPr lang="en-US" altLang="en-US" sz="2000" dirty="0">
                <a:ea typeface="ＭＳ Ｐゴシック" panose="020B0600070205080204" pitchFamily="34" charset="-128"/>
              </a:rPr>
              <a:t>? Emotional control centers</a:t>
            </a:r>
          </a:p>
          <a:p>
            <a:pPr lvl="1"/>
            <a:r>
              <a:rPr lang="en-US" altLang="en-US" sz="2000" dirty="0">
                <a:ea typeface="ＭＳ Ｐゴシック" panose="020B0600070205080204" pitchFamily="34" charset="-128"/>
              </a:rPr>
              <a:t>Depression, Alcoholism, Suicide, </a:t>
            </a:r>
            <a:r>
              <a:rPr lang="en-US" altLang="en-US" sz="2000" dirty="0" smtClean="0">
                <a:ea typeface="ＭＳ Ｐゴシック" panose="020B0600070205080204" pitchFamily="34" charset="-128"/>
              </a:rPr>
              <a:t>Schizophrenia</a:t>
            </a:r>
            <a:endParaRPr lang="en-US" altLang="en-US" sz="2000"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68611" name="Picture 3" descr="Picture of former professional wrestler, Chris Benoit. Benoit is wearing wrestling tights, with a gold championship belt over his shoulder." title="Chris Benoi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6163" y="1752600"/>
            <a:ext cx="134143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Picture of former Pittsburgh Steeler, Mike Webster. Webster is wearing the signature black Pittsburgh Steelers uniform, with white numbers showing his fifty-two, and gold/white trim around the sleeves." title="Mike Webs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038600"/>
            <a:ext cx="144303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5"/>
          <p:cNvSpPr txBox="1">
            <a:spLocks noChangeArrowheads="1"/>
          </p:cNvSpPr>
          <p:nvPr/>
        </p:nvSpPr>
        <p:spPr bwMode="auto">
          <a:xfrm>
            <a:off x="5410200" y="495617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Mike Webster</a:t>
            </a:r>
          </a:p>
        </p:txBody>
      </p:sp>
      <p:sp>
        <p:nvSpPr>
          <p:cNvPr id="68614" name="TextBox 6"/>
          <p:cNvSpPr txBox="1">
            <a:spLocks noChangeArrowheads="1"/>
          </p:cNvSpPr>
          <p:nvPr/>
        </p:nvSpPr>
        <p:spPr bwMode="auto">
          <a:xfrm>
            <a:off x="7620000" y="236220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Chris Benoit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a:ea typeface="ＭＳ Ｐゴシック" panose="020B0600070205080204" pitchFamily="34" charset="-128"/>
              </a:rPr>
              <a:t>Chronic Traumatic Encephalopathy</a:t>
            </a:r>
          </a:p>
        </p:txBody>
      </p:sp>
      <p:sp>
        <p:nvSpPr>
          <p:cNvPr id="69634" name="Content Placeholder 2"/>
          <p:cNvSpPr>
            <a:spLocks noGrp="1"/>
          </p:cNvSpPr>
          <p:nvPr>
            <p:ph idx="1"/>
          </p:nvPr>
        </p:nvSpPr>
        <p:spPr>
          <a:xfrm>
            <a:off x="457200" y="1600200"/>
            <a:ext cx="3505200" cy="4525963"/>
          </a:xfrm>
        </p:spPr>
        <p:txBody>
          <a:bodyPr/>
          <a:lstStyle/>
          <a:p>
            <a:r>
              <a:rPr lang="en-US" altLang="en-US" sz="2600" dirty="0">
                <a:ea typeface="ＭＳ Ｐゴシック" panose="020B0600070205080204" pitchFamily="34" charset="-128"/>
              </a:rPr>
              <a:t>No way to prevent at this point</a:t>
            </a:r>
          </a:p>
          <a:p>
            <a:r>
              <a:rPr lang="en-US" altLang="en-US" sz="2600" dirty="0">
                <a:ea typeface="ＭＳ Ｐゴシック" panose="020B0600070205080204" pitchFamily="34" charset="-128"/>
              </a:rPr>
              <a:t>Education</a:t>
            </a:r>
          </a:p>
          <a:p>
            <a:r>
              <a:rPr lang="en-US" altLang="en-US" sz="2600" dirty="0">
                <a:ea typeface="ＭＳ Ｐゴシック" panose="020B0600070205080204" pitchFamily="34" charset="-128"/>
              </a:rPr>
              <a:t>Proper concussion care</a:t>
            </a:r>
          </a:p>
          <a:p>
            <a:r>
              <a:rPr lang="en-US" altLang="en-US" sz="2600" dirty="0">
                <a:ea typeface="ＭＳ Ｐゴシック" panose="020B0600070205080204" pitchFamily="34" charset="-128"/>
              </a:rPr>
              <a:t>Early recognition of symptoms for intervention</a:t>
            </a:r>
          </a:p>
          <a:p>
            <a:r>
              <a:rPr lang="en-US" altLang="en-US" sz="2600" dirty="0">
                <a:ea typeface="ＭＳ Ｐゴシック" panose="020B0600070205080204" pitchFamily="34" charset="-128"/>
              </a:rPr>
              <a:t>Informed decision making?</a:t>
            </a:r>
          </a:p>
        </p:txBody>
      </p:sp>
      <p:pic>
        <p:nvPicPr>
          <p:cNvPr id="69635" name="Picture 3" descr="Picture showing normal brain tissue vs. brain tissue affected by CTE. The normal tissue is uniform in nature and color, the CTE affected tissue is discolored to a yellowish tint, and the tissue does not look uniform in nature with several black splotches. " title="Mike Grimsley NFL play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4188" y="1417638"/>
            <a:ext cx="43926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4"/>
          <p:cNvSpPr txBox="1">
            <a:spLocks noChangeArrowheads="1"/>
          </p:cNvSpPr>
          <p:nvPr/>
        </p:nvSpPr>
        <p:spPr bwMode="auto">
          <a:xfrm>
            <a:off x="4648200" y="52578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Mike Grimsley NFL player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a:ea typeface="ＭＳ Ｐゴシック" panose="020B0600070205080204" pitchFamily="34" charset="-128"/>
              </a:rPr>
              <a:t>What can a practitioner do to prepare?</a:t>
            </a:r>
          </a:p>
        </p:txBody>
      </p:sp>
      <p:sp>
        <p:nvSpPr>
          <p:cNvPr id="70658" name="Content Placeholder 2"/>
          <p:cNvSpPr>
            <a:spLocks noGrp="1"/>
          </p:cNvSpPr>
          <p:nvPr>
            <p:ph idx="1"/>
          </p:nvPr>
        </p:nvSpPr>
        <p:spPr/>
        <p:txBody>
          <a:bodyPr/>
          <a:lstStyle/>
          <a:p>
            <a:r>
              <a:rPr lang="en-US" altLang="en-US" sz="2600" dirty="0">
                <a:ea typeface="ＭＳ Ｐゴシック" panose="020B0600070205080204" pitchFamily="34" charset="-128"/>
              </a:rPr>
              <a:t>If taking care of a team:</a:t>
            </a:r>
          </a:p>
          <a:p>
            <a:pPr lvl="1"/>
            <a:r>
              <a:rPr lang="en-US" altLang="en-US" sz="2600" dirty="0">
                <a:ea typeface="ＭＳ Ｐゴシック" panose="020B0600070205080204" pitchFamily="34" charset="-128"/>
              </a:rPr>
              <a:t>Preseason education of coaches and parents</a:t>
            </a:r>
          </a:p>
          <a:p>
            <a:pPr lvl="1"/>
            <a:r>
              <a:rPr lang="en-US" altLang="en-US" sz="2600" dirty="0">
                <a:ea typeface="ＭＳ Ｐゴシック" panose="020B0600070205080204" pitchFamily="34" charset="-128"/>
              </a:rPr>
              <a:t>Baseline test of some sort (IMPACT, SCAT-3, SAC)</a:t>
            </a:r>
          </a:p>
          <a:p>
            <a:pPr lvl="1"/>
            <a:r>
              <a:rPr lang="en-US" altLang="en-US" sz="2600" dirty="0">
                <a:ea typeface="ＭＳ Ｐゴシック" panose="020B0600070205080204" pitchFamily="34" charset="-128"/>
              </a:rPr>
              <a:t>Do not defer/involve decision making with team</a:t>
            </a:r>
          </a:p>
          <a:p>
            <a:pPr lvl="2"/>
            <a:r>
              <a:rPr lang="en-US" altLang="en-US" sz="2600" dirty="0">
                <a:ea typeface="ＭＳ Ｐゴシック" panose="020B0600070205080204" pitchFamily="34" charset="-128"/>
              </a:rPr>
              <a:t>Clarify in advance if providing coverage</a:t>
            </a:r>
          </a:p>
          <a:p>
            <a:pPr lvl="1"/>
            <a:r>
              <a:rPr lang="en-US" altLang="en-US" sz="2600" dirty="0">
                <a:ea typeface="ＭＳ Ｐゴシック" panose="020B0600070205080204" pitchFamily="34" charset="-128"/>
              </a:rPr>
              <a:t>Standardize your diagnosis and treatment algorithm</a:t>
            </a:r>
          </a:p>
          <a:p>
            <a:pPr lvl="2"/>
            <a:r>
              <a:rPr lang="en-US" altLang="en-US" sz="2600" dirty="0">
                <a:ea typeface="ＭＳ Ｐゴシック" panose="020B0600070205080204" pitchFamily="34" charset="-128"/>
              </a:rPr>
              <a:t>NFL has good baseline program (free)</a:t>
            </a:r>
          </a:p>
          <a:p>
            <a:pPr lvl="1"/>
            <a:r>
              <a:rPr lang="en-US" altLang="en-US" sz="2600" b="1" dirty="0">
                <a:ea typeface="ＭＳ Ｐゴシック" panose="020B0600070205080204" pitchFamily="34" charset="-128"/>
              </a:rPr>
              <a:t>Develop your multidisciplinary team</a:t>
            </a:r>
          </a:p>
          <a:p>
            <a:pPr lvl="2"/>
            <a:r>
              <a:rPr lang="en-US" altLang="en-US" sz="2600" b="1" dirty="0">
                <a:ea typeface="ＭＳ Ｐゴシック" panose="020B0600070205080204" pitchFamily="34" charset="-128"/>
              </a:rPr>
              <a:t>Psychology, Rehab, School, Clinic</a:t>
            </a:r>
          </a:p>
          <a:p>
            <a:pPr lvl="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tLang="en-US">
                <a:ea typeface="ＭＳ Ｐゴシック" panose="020B0600070205080204" pitchFamily="34" charset="-128"/>
              </a:rPr>
              <a:t>Prevention?	</a:t>
            </a:r>
          </a:p>
        </p:txBody>
      </p:sp>
      <p:sp>
        <p:nvSpPr>
          <p:cNvPr id="71682" name="Content Placeholder 2"/>
          <p:cNvSpPr>
            <a:spLocks noGrp="1"/>
          </p:cNvSpPr>
          <p:nvPr>
            <p:ph idx="1"/>
          </p:nvPr>
        </p:nvSpPr>
        <p:spPr/>
        <p:txBody>
          <a:bodyPr/>
          <a:lstStyle/>
          <a:p>
            <a:r>
              <a:rPr lang="en-US" altLang="en-US" dirty="0">
                <a:ea typeface="ＭＳ Ｐゴシック" panose="020B0600070205080204" pitchFamily="34" charset="-128"/>
              </a:rPr>
              <a:t>Mouth guards?</a:t>
            </a:r>
          </a:p>
          <a:p>
            <a:pPr lvl="1"/>
            <a:r>
              <a:rPr lang="en-US" altLang="en-US" dirty="0">
                <a:ea typeface="ＭＳ Ｐゴシック" panose="020B0600070205080204" pitchFamily="34" charset="-128"/>
              </a:rPr>
              <a:t>Decrease dental injury, unclear on concussions</a:t>
            </a:r>
          </a:p>
          <a:p>
            <a:r>
              <a:rPr lang="en-US" altLang="en-US" dirty="0">
                <a:ea typeface="ＭＳ Ｐゴシック" panose="020B0600070205080204" pitchFamily="34" charset="-128"/>
              </a:rPr>
              <a:t>Helmets?</a:t>
            </a:r>
          </a:p>
          <a:p>
            <a:pPr lvl="1"/>
            <a:r>
              <a:rPr lang="en-US" altLang="en-US" dirty="0">
                <a:ea typeface="ＭＳ Ｐゴシック" panose="020B0600070205080204" pitchFamily="34" charset="-128"/>
              </a:rPr>
              <a:t>Not definitive to decrease concussion (skiing, skateboarding exception) but do decrease the forces that cause concussion</a:t>
            </a:r>
          </a:p>
          <a:p>
            <a:pPr lvl="1"/>
            <a:r>
              <a:rPr lang="en-US" altLang="en-US" dirty="0" err="1">
                <a:ea typeface="ＭＳ Ｐゴシック" panose="020B0600070205080204" pitchFamily="34" charset="-128"/>
              </a:rPr>
              <a:t>Va</a:t>
            </a:r>
            <a:r>
              <a:rPr lang="en-US" altLang="en-US" dirty="0">
                <a:ea typeface="ＭＳ Ｐゴシック" panose="020B0600070205080204" pitchFamily="34" charset="-128"/>
              </a:rPr>
              <a:t> Tech/Wake Forest STAR rating system</a:t>
            </a:r>
          </a:p>
          <a:p>
            <a:r>
              <a:rPr lang="en-US" altLang="en-US" dirty="0">
                <a:ea typeface="ＭＳ Ｐゴシック" panose="020B0600070205080204" pitchFamily="34" charset="-128"/>
              </a:rPr>
              <a:t>Education</a:t>
            </a:r>
          </a:p>
          <a:p>
            <a:pPr lvl="1"/>
            <a:r>
              <a:rPr lang="en-US" altLang="en-US" dirty="0">
                <a:ea typeface="ＭＳ Ｐゴシック" panose="020B0600070205080204" pitchFamily="34" charset="-128"/>
              </a:rPr>
              <a:t>AMSSM, NFL handouts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a:ea typeface="ＭＳ Ｐゴシック" panose="020B0600070205080204" pitchFamily="34" charset="-128"/>
              </a:rPr>
              <a:t>AMSSM/NFL Website</a:t>
            </a:r>
          </a:p>
        </p:txBody>
      </p:sp>
      <p:sp>
        <p:nvSpPr>
          <p:cNvPr id="72706" name="Content Placeholder 2"/>
          <p:cNvSpPr>
            <a:spLocks noGrp="1"/>
          </p:cNvSpPr>
          <p:nvPr>
            <p:ph idx="1"/>
          </p:nvPr>
        </p:nvSpPr>
        <p:spPr/>
        <p:txBody>
          <a:bodyPr/>
          <a:lstStyle/>
          <a:p>
            <a:r>
              <a:rPr lang="en-US" altLang="en-US" dirty="0">
                <a:ea typeface="ＭＳ Ｐゴシック" panose="020B0600070205080204" pitchFamily="34" charset="-128"/>
              </a:rPr>
              <a:t>AMSSM </a:t>
            </a:r>
            <a:r>
              <a:rPr lang="ja-JP" altLang="en-US" dirty="0">
                <a:ea typeface="ＭＳ Ｐゴシック" panose="020B0600070205080204" pitchFamily="34" charset="-128"/>
              </a:rPr>
              <a:t>“</a:t>
            </a:r>
            <a:r>
              <a:rPr lang="en-US" altLang="ja-JP" dirty="0">
                <a:ea typeface="ＭＳ Ｐゴシック" panose="020B0600070205080204" pitchFamily="34" charset="-128"/>
              </a:rPr>
              <a:t>Find a doc</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NFL: Preventingconcussions.org:</a:t>
            </a:r>
          </a:p>
          <a:p>
            <a:pPr lvl="1"/>
            <a:r>
              <a:rPr lang="en-US" altLang="en-US" dirty="0">
                <a:ea typeface="ＭＳ Ｐゴシック" panose="020B0600070205080204" pitchFamily="34" charset="-128"/>
              </a:rPr>
              <a:t>Modified SCAT, baseline tests, post injury tests</a:t>
            </a:r>
          </a:p>
          <a:p>
            <a:pPr lvl="1"/>
            <a:r>
              <a:rPr lang="en-US" altLang="en-US" dirty="0">
                <a:ea typeface="ＭＳ Ｐゴシック" panose="020B0600070205080204" pitchFamily="34" charset="-128"/>
              </a:rPr>
              <a:t>Good resource, interactive talks, handouts available for print/order</a:t>
            </a:r>
          </a:p>
          <a:p>
            <a:pPr lvl="1"/>
            <a:r>
              <a:rPr lang="en-US" altLang="en-US" dirty="0">
                <a:ea typeface="ＭＳ Ｐゴシック" panose="020B0600070205080204" pitchFamily="34" charset="-128"/>
              </a:rPr>
              <a:t>Forms for school</a:t>
            </a:r>
          </a:p>
          <a:p>
            <a:pPr lvl="1"/>
            <a:r>
              <a:rPr lang="en-US" altLang="en-US" dirty="0">
                <a:ea typeface="ＭＳ Ｐゴシック" panose="020B0600070205080204" pitchFamily="34" charset="-128"/>
              </a:rPr>
              <a:t>Return to play plan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tLang="en-US">
                <a:ea typeface="ＭＳ Ｐゴシック" panose="020B0600070205080204" pitchFamily="34" charset="-128"/>
              </a:rPr>
              <a:t>HEADS UP</a:t>
            </a:r>
          </a:p>
        </p:txBody>
      </p:sp>
      <p:sp>
        <p:nvSpPr>
          <p:cNvPr id="73730" name="Content Placeholder 2"/>
          <p:cNvSpPr>
            <a:spLocks noGrp="1"/>
          </p:cNvSpPr>
          <p:nvPr>
            <p:ph idx="1"/>
          </p:nvPr>
        </p:nvSpPr>
        <p:spPr/>
        <p:txBody>
          <a:bodyPr/>
          <a:lstStyle/>
          <a:p>
            <a:r>
              <a:rPr lang="en-US" altLang="en-US" dirty="0">
                <a:ea typeface="ＭＳ Ｐゴシック" panose="020B0600070205080204" pitchFamily="34" charset="-128"/>
              </a:rPr>
              <a:t>Pop warner play vs. Heads Up play</a:t>
            </a:r>
          </a:p>
          <a:p>
            <a:r>
              <a:rPr lang="en-US" altLang="en-US" dirty="0">
                <a:ea typeface="ＭＳ Ｐゴシック" panose="020B0600070205080204" pitchFamily="34" charset="-128"/>
              </a:rPr>
              <a:t>In spite of flaws, still an excellent CDC resource</a:t>
            </a:r>
          </a:p>
          <a:p>
            <a:pPr lvl="1"/>
            <a:r>
              <a:rPr lang="en-US" altLang="en-US" dirty="0">
                <a:ea typeface="ＭＳ Ｐゴシック" panose="020B0600070205080204" pitchFamily="34" charset="-128"/>
              </a:rPr>
              <a:t>Tons of info</a:t>
            </a:r>
          </a:p>
          <a:p>
            <a:pPr lvl="1"/>
            <a:r>
              <a:rPr lang="en-US" altLang="en-US" dirty="0">
                <a:ea typeface="ＭＳ Ｐゴシック" panose="020B0600070205080204" pitchFamily="34" charset="-128"/>
              </a:rPr>
              <a:t>Graphics</a:t>
            </a:r>
          </a:p>
          <a:p>
            <a:pPr lvl="1"/>
            <a:r>
              <a:rPr lang="en-US" altLang="en-US" dirty="0">
                <a:ea typeface="ＭＳ Ｐゴシック" panose="020B0600070205080204" pitchFamily="34" charset="-128"/>
              </a:rPr>
              <a:t>Equipment </a:t>
            </a:r>
            <a:r>
              <a:rPr lang="en-US" altLang="en-US" dirty="0" err="1">
                <a:ea typeface="ＭＳ Ｐゴシック" panose="020B0600070205080204" pitchFamily="34" charset="-128"/>
              </a:rPr>
              <a:t>informaiton</a:t>
            </a: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tLang="en-US">
                <a:ea typeface="ＭＳ Ｐゴシック" panose="020B0600070205080204" pitchFamily="34" charset="-128"/>
              </a:rPr>
              <a:t>AAP recommendations 2010</a:t>
            </a:r>
          </a:p>
        </p:txBody>
      </p:sp>
      <p:sp>
        <p:nvSpPr>
          <p:cNvPr id="74754" name="Content Placeholder 2"/>
          <p:cNvSpPr>
            <a:spLocks noGrp="1"/>
          </p:cNvSpPr>
          <p:nvPr>
            <p:ph idx="1"/>
          </p:nvPr>
        </p:nvSpPr>
        <p:spPr/>
        <p:txBody>
          <a:bodyPr/>
          <a:lstStyle/>
          <a:p>
            <a:r>
              <a:rPr lang="en-US" altLang="en-US" dirty="0">
                <a:ea typeface="ＭＳ Ｐゴシック" panose="020B0600070205080204" pitchFamily="34" charset="-128"/>
              </a:rPr>
              <a:t>Echoed sentiments of 2008 Consensus statement</a:t>
            </a:r>
          </a:p>
          <a:p>
            <a:r>
              <a:rPr lang="en-US" altLang="en-US" dirty="0">
                <a:ea typeface="ＭＳ Ｐゴシック" panose="020B0600070205080204" pitchFamily="34" charset="-128"/>
              </a:rPr>
              <a:t>Excellent overview of concussion</a:t>
            </a:r>
          </a:p>
          <a:p>
            <a:r>
              <a:rPr lang="en-US" altLang="en-US" dirty="0">
                <a:ea typeface="ＭＳ Ｐゴシック" panose="020B0600070205080204" pitchFamily="34" charset="-128"/>
              </a:rPr>
              <a:t>Discussed sport retirement</a:t>
            </a:r>
          </a:p>
          <a:p>
            <a:r>
              <a:rPr lang="en-US" altLang="en-US" dirty="0">
                <a:ea typeface="ＭＳ Ｐゴシック" panose="020B0600070205080204" pitchFamily="34" charset="-128"/>
              </a:rPr>
              <a:t>2013 update really started pushing academic </a:t>
            </a:r>
            <a:r>
              <a:rPr lang="en-US" altLang="en-US" dirty="0" err="1">
                <a:ea typeface="ＭＳ Ｐゴシック" panose="020B0600070205080204" pitchFamily="34" charset="-128"/>
              </a:rPr>
              <a:t>accomodations</a:t>
            </a:r>
            <a:endParaRPr lang="en-US" altLang="en-US" dirty="0">
              <a:ea typeface="ＭＳ Ｐゴシック" panose="020B0600070205080204" pitchFamily="34" charset="-128"/>
            </a:endParaRPr>
          </a:p>
          <a:p>
            <a:pPr>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a:ea typeface="ＭＳ Ｐゴシック" panose="020B0600070205080204" pitchFamily="34" charset="-128"/>
              </a:rPr>
              <a:t>Sport Retirement</a:t>
            </a:r>
          </a:p>
        </p:txBody>
      </p:sp>
      <p:sp>
        <p:nvSpPr>
          <p:cNvPr id="75778" name="Content Placeholder 2"/>
          <p:cNvSpPr>
            <a:spLocks noGrp="1"/>
          </p:cNvSpPr>
          <p:nvPr>
            <p:ph idx="1"/>
          </p:nvPr>
        </p:nvSpPr>
        <p:spPr/>
        <p:txBody>
          <a:bodyPr/>
          <a:lstStyle/>
          <a:p>
            <a:r>
              <a:rPr lang="en-US" altLang="en-US" dirty="0">
                <a:ea typeface="ＭＳ Ｐゴシック" panose="020B0600070205080204" pitchFamily="34" charset="-128"/>
              </a:rPr>
              <a:t>No definitive algorithm for retirement from sport</a:t>
            </a:r>
          </a:p>
          <a:p>
            <a:r>
              <a:rPr lang="en-US" altLang="en-US" dirty="0">
                <a:ea typeface="ＭＳ Ｐゴシック" panose="020B0600070205080204" pitchFamily="34" charset="-128"/>
              </a:rPr>
              <a:t>May require parental/school/athlete involvement</a:t>
            </a:r>
          </a:p>
          <a:p>
            <a:r>
              <a:rPr lang="en-US" altLang="en-US" dirty="0">
                <a:ea typeface="ＭＳ Ｐゴシック" panose="020B0600070205080204" pitchFamily="34" charset="-128"/>
              </a:rPr>
              <a:t>3 or more in a season, or 3 months of PCS</a:t>
            </a:r>
          </a:p>
          <a:p>
            <a:pPr lvl="1"/>
            <a:r>
              <a:rPr lang="en-US" altLang="en-US" dirty="0">
                <a:ea typeface="ＭＳ Ｐゴシック" panose="020B0600070205080204" pitchFamily="34" charset="-128"/>
              </a:rPr>
              <a:t>Evidence?</a:t>
            </a:r>
          </a:p>
          <a:p>
            <a:pPr lvl="1"/>
            <a:r>
              <a:rPr lang="en-US" altLang="en-US" dirty="0">
                <a:ea typeface="ＭＳ Ｐゴシック" panose="020B0600070205080204" pitchFamily="34" charset="-128"/>
              </a:rPr>
              <a:t>CTE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a:ea typeface="ＭＳ Ｐゴシック" panose="020B0600070205080204" pitchFamily="34" charset="-128"/>
              </a:rPr>
              <a:t>Future direction</a:t>
            </a:r>
          </a:p>
        </p:txBody>
      </p:sp>
      <p:sp>
        <p:nvSpPr>
          <p:cNvPr id="76802" name="Content Placeholder 2"/>
          <p:cNvSpPr>
            <a:spLocks noGrp="1"/>
          </p:cNvSpPr>
          <p:nvPr>
            <p:ph idx="1"/>
          </p:nvPr>
        </p:nvSpPr>
        <p:spPr/>
        <p:txBody>
          <a:bodyPr/>
          <a:lstStyle/>
          <a:p>
            <a:r>
              <a:rPr lang="en-US" altLang="en-US" dirty="0">
                <a:ea typeface="ＭＳ Ｐゴシック" panose="020B0600070205080204" pitchFamily="34" charset="-128"/>
              </a:rPr>
              <a:t>Serologic testing</a:t>
            </a:r>
          </a:p>
          <a:p>
            <a:r>
              <a:rPr lang="en-US" altLang="en-US" dirty="0">
                <a:ea typeface="ＭＳ Ｐゴシック" panose="020B0600070205080204" pitchFamily="34" charset="-128"/>
              </a:rPr>
              <a:t>Genetic testing</a:t>
            </a:r>
          </a:p>
          <a:p>
            <a:pPr lvl="1"/>
            <a:r>
              <a:rPr lang="en-US" altLang="en-US" dirty="0">
                <a:ea typeface="ＭＳ Ｐゴシック" panose="020B0600070205080204" pitchFamily="34" charset="-128"/>
              </a:rPr>
              <a:t>Apo-E</a:t>
            </a:r>
          </a:p>
          <a:p>
            <a:r>
              <a:rPr lang="en-US" altLang="en-US" dirty="0">
                <a:ea typeface="ＭＳ Ｐゴシック" panose="020B0600070205080204" pitchFamily="34" charset="-128"/>
              </a:rPr>
              <a:t>Validation of neuropsych testing </a:t>
            </a:r>
          </a:p>
          <a:p>
            <a:pPr lvl="1"/>
            <a:r>
              <a:rPr lang="ja-JP" altLang="en-US" dirty="0">
                <a:ea typeface="ＭＳ Ｐゴシック" panose="020B0600070205080204" pitchFamily="34" charset="-128"/>
              </a:rPr>
              <a:t>“</a:t>
            </a:r>
            <a:r>
              <a:rPr lang="en-US" altLang="ja-JP" dirty="0">
                <a:ea typeface="ＭＳ Ｐゴシック" panose="020B0600070205080204" pitchFamily="34" charset="-128"/>
              </a:rPr>
              <a:t>EKG</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pPr lvl="1"/>
            <a:r>
              <a:rPr lang="en-US" altLang="en-US" dirty="0">
                <a:ea typeface="ＭＳ Ｐゴシック" panose="020B0600070205080204" pitchFamily="34" charset="-128"/>
              </a:rPr>
              <a:t>King </a:t>
            </a:r>
            <a:r>
              <a:rPr lang="en-US" altLang="en-US" dirty="0" err="1">
                <a:ea typeface="ＭＳ Ｐゴシック" panose="020B0600070205080204" pitchFamily="34" charset="-128"/>
              </a:rPr>
              <a:t>Devick</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C3Logix</a:t>
            </a:r>
          </a:p>
          <a:p>
            <a:pPr lvl="1"/>
            <a:r>
              <a:rPr lang="en-US" altLang="en-US" dirty="0" err="1">
                <a:ea typeface="ＭＳ Ｐゴシック" panose="020B0600070205080204" pitchFamily="34" charset="-128"/>
              </a:rPr>
              <a:t>EyeSync</a:t>
            </a:r>
            <a:endParaRPr lang="en-US" altLang="en-US" dirty="0">
              <a:ea typeface="ＭＳ Ｐゴシック" panose="020B0600070205080204" pitchFamily="34" charset="-128"/>
            </a:endParaRPr>
          </a:p>
          <a:p>
            <a:pPr marL="914400" lvl="2" indent="0">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ja-JP" altLang="en-US">
                <a:ea typeface="ＭＳ Ｐゴシック" panose="020B0600070205080204" pitchFamily="34" charset="-128"/>
              </a:rPr>
              <a:t>“</a:t>
            </a:r>
            <a:r>
              <a:rPr lang="en-US" altLang="ja-JP">
                <a:ea typeface="ＭＳ Ｐゴシック" panose="020B0600070205080204" pitchFamily="34" charset="-128"/>
              </a:rPr>
              <a:t>Sideline market</a:t>
            </a:r>
            <a:r>
              <a:rPr lang="ja-JP" altLang="en-US">
                <a:ea typeface="ＭＳ Ｐゴシック" panose="020B0600070205080204" pitchFamily="34" charset="-128"/>
              </a:rPr>
              <a:t>”</a:t>
            </a:r>
            <a:r>
              <a:rPr lang="en-US" altLang="ja-JP">
                <a:ea typeface="ＭＳ Ｐゴシック" panose="020B0600070205080204" pitchFamily="34" charset="-128"/>
              </a:rPr>
              <a:t>	</a:t>
            </a:r>
            <a:endParaRPr lang="en-US" altLang="en-US">
              <a:ea typeface="ＭＳ Ｐゴシック" panose="020B0600070205080204" pitchFamily="34" charset="-128"/>
            </a:endParaRPr>
          </a:p>
        </p:txBody>
      </p:sp>
      <p:sp>
        <p:nvSpPr>
          <p:cNvPr id="22530" name="Content Placeholder 2"/>
          <p:cNvSpPr>
            <a:spLocks noGrp="1"/>
          </p:cNvSpPr>
          <p:nvPr>
            <p:ph idx="1"/>
          </p:nvPr>
        </p:nvSpPr>
        <p:spPr/>
        <p:txBody>
          <a:bodyPr/>
          <a:lstStyle/>
          <a:p>
            <a:r>
              <a:rPr lang="en-US" altLang="en-US">
                <a:ea typeface="ＭＳ Ｐゴシック" panose="020B0600070205080204" pitchFamily="34" charset="-128"/>
              </a:rPr>
              <a:t>Multiple companies coming to sideline with evaluation tools</a:t>
            </a:r>
          </a:p>
          <a:p>
            <a:pPr lvl="1"/>
            <a:r>
              <a:rPr lang="en-US" altLang="en-US">
                <a:ea typeface="ＭＳ Ｐゴシック" panose="020B0600070205080204" pitchFamily="34" charset="-128"/>
              </a:rPr>
              <a:t>EyeSync</a:t>
            </a:r>
          </a:p>
          <a:p>
            <a:pPr lvl="1"/>
            <a:r>
              <a:rPr lang="en-US" altLang="en-US">
                <a:ea typeface="ＭＳ Ｐゴシック" panose="020B0600070205080204" pitchFamily="34" charset="-128"/>
              </a:rPr>
              <a:t>imPACT</a:t>
            </a:r>
          </a:p>
          <a:p>
            <a:pPr lvl="1"/>
            <a:r>
              <a:rPr lang="en-US" altLang="en-US">
                <a:ea typeface="ＭＳ Ｐゴシック" panose="020B0600070205080204" pitchFamily="34" charset="-128"/>
              </a:rPr>
              <a:t>C3Logix</a:t>
            </a:r>
          </a:p>
          <a:p>
            <a:pPr lvl="1"/>
            <a:r>
              <a:rPr lang="en-US" altLang="en-US">
                <a:ea typeface="ＭＳ Ｐゴシック" panose="020B0600070205080204" pitchFamily="34" charset="-128"/>
              </a:rPr>
              <a:t>King-Devick</a:t>
            </a:r>
          </a:p>
          <a:p>
            <a:pPr lvl="2"/>
            <a:r>
              <a:rPr lang="en-US" altLang="en-US">
                <a:ea typeface="ＭＳ Ｐゴシック" panose="020B0600070205080204" pitchFamily="34" charset="-128"/>
              </a:rPr>
              <a:t>Forced to electronic/iPad based</a:t>
            </a:r>
          </a:p>
          <a:p>
            <a:pPr lvl="2"/>
            <a:r>
              <a:rPr lang="en-US" altLang="en-US">
                <a:ea typeface="ＭＳ Ｐゴシック" panose="020B0600070205080204" pitchFamily="34" charset="-128"/>
              </a:rPr>
              <a:t>We still use paper versions here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en-US">
                <a:ea typeface="ＭＳ Ｐゴシック" panose="020B0600070205080204" pitchFamily="34" charset="-128"/>
              </a:rPr>
              <a:t>Serologic Testing</a:t>
            </a:r>
          </a:p>
        </p:txBody>
      </p:sp>
      <p:pic>
        <p:nvPicPr>
          <p:cNvPr id="77826" name="Picture 5" descr="Short passage describing the development of a new handheld blood test to detect and evaluate concussions. There is an image of an outline of a head, with the area in which is the brain is being shaded red, while the rest of the head is white. " title="Serologic Testing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7638"/>
            <a:ext cx="72390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tLang="en-US">
                <a:ea typeface="ＭＳ Ｐゴシック" panose="020B0600070205080204" pitchFamily="34" charset="-128"/>
              </a:rPr>
              <a:t>Serologic testing	</a:t>
            </a:r>
          </a:p>
        </p:txBody>
      </p:sp>
      <p:sp>
        <p:nvSpPr>
          <p:cNvPr id="78850" name="Content Placeholder 2"/>
          <p:cNvSpPr>
            <a:spLocks noGrp="1"/>
          </p:cNvSpPr>
          <p:nvPr>
            <p:ph idx="1"/>
          </p:nvPr>
        </p:nvSpPr>
        <p:spPr/>
        <p:txBody>
          <a:bodyPr/>
          <a:lstStyle/>
          <a:p>
            <a:r>
              <a:rPr lang="en-US" altLang="en-US" dirty="0">
                <a:ea typeface="ＭＳ Ｐゴシック" panose="020B0600070205080204" pitchFamily="34" charset="-128"/>
              </a:rPr>
              <a:t>The next “holy grail” if a POC test can be developed (cardiac enzymes)</a:t>
            </a:r>
          </a:p>
          <a:p>
            <a:r>
              <a:rPr lang="en-US" altLang="en-US" dirty="0">
                <a:ea typeface="ＭＳ Ｐゴシック" panose="020B0600070205080204" pitchFamily="34" charset="-128"/>
              </a:rPr>
              <a:t>No definite markers accepted yet </a:t>
            </a:r>
          </a:p>
          <a:p>
            <a:r>
              <a:rPr lang="en-US" altLang="en-US" dirty="0">
                <a:ea typeface="ＭＳ Ｐゴシック" panose="020B0600070205080204" pitchFamily="34" charset="-128"/>
              </a:rPr>
              <a:t>Multiple different markers in industry</a:t>
            </a:r>
          </a:p>
          <a:p>
            <a:pPr lvl="1"/>
            <a:r>
              <a:rPr lang="en-US" altLang="en-US" sz="2400" dirty="0" err="1">
                <a:ea typeface="ＭＳ Ｐゴシック" panose="020B0600070205080204" pitchFamily="34" charset="-128"/>
              </a:rPr>
              <a:t>Copeptin</a:t>
            </a:r>
            <a:endParaRPr lang="en-US" altLang="en-US" sz="2400" dirty="0">
              <a:ea typeface="ＭＳ Ｐゴシック" panose="020B0600070205080204" pitchFamily="34" charset="-128"/>
            </a:endParaRPr>
          </a:p>
          <a:p>
            <a:pPr lvl="1"/>
            <a:r>
              <a:rPr lang="en-US" altLang="en-US" sz="2400" dirty="0">
                <a:ea typeface="ＭＳ Ｐゴシック" panose="020B0600070205080204" pitchFamily="34" charset="-128"/>
              </a:rPr>
              <a:t>Galectin 3</a:t>
            </a:r>
          </a:p>
          <a:p>
            <a:pPr lvl="1"/>
            <a:r>
              <a:rPr lang="en-US" altLang="en-US" sz="2400" dirty="0">
                <a:ea typeface="ＭＳ Ｐゴシック" panose="020B0600070205080204" pitchFamily="34" charset="-128"/>
              </a:rPr>
              <a:t>MMP 9</a:t>
            </a:r>
          </a:p>
          <a:p>
            <a:pPr lvl="1"/>
            <a:r>
              <a:rPr lang="en-US" altLang="en-US" sz="2400" dirty="0" err="1">
                <a:ea typeface="ＭＳ Ｐゴシック" panose="020B0600070205080204" pitchFamily="34" charset="-128"/>
              </a:rPr>
              <a:t>Occludin</a:t>
            </a:r>
            <a:endParaRPr lang="en-US" altLang="en-US" sz="2400" dirty="0">
              <a:ea typeface="ＭＳ Ｐゴシック" panose="020B0600070205080204" pitchFamily="34" charset="-128"/>
            </a:endParaRPr>
          </a:p>
          <a:p>
            <a:pPr lvl="1"/>
            <a:r>
              <a:rPr lang="en-US" altLang="en-US" sz="2400" dirty="0">
                <a:ea typeface="ＭＳ Ｐゴシック" panose="020B0600070205080204" pitchFamily="34" charset="-128"/>
              </a:rPr>
              <a:t>Total Tau</a:t>
            </a:r>
          </a:p>
          <a:p>
            <a:pPr lvl="1"/>
            <a:r>
              <a:rPr lang="en-US" altLang="en-US" sz="2400" dirty="0">
                <a:ea typeface="ＭＳ Ｐゴシック" panose="020B0600070205080204" pitchFamily="34" charset="-128"/>
              </a:rPr>
              <a:t>S100</a:t>
            </a:r>
          </a:p>
          <a:p>
            <a:pPr lvl="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ea typeface="ＭＳ Ｐゴシック" panose="020B0600070205080204" pitchFamily="34" charset="-128"/>
              </a:rPr>
              <a:t>MU approach/standards</a:t>
            </a:r>
          </a:p>
        </p:txBody>
      </p:sp>
      <p:sp>
        <p:nvSpPr>
          <p:cNvPr id="79874" name="Content Placeholder 2"/>
          <p:cNvSpPr>
            <a:spLocks noGrp="1"/>
          </p:cNvSpPr>
          <p:nvPr>
            <p:ph idx="1"/>
          </p:nvPr>
        </p:nvSpPr>
        <p:spPr/>
        <p:txBody>
          <a:bodyPr/>
          <a:lstStyle/>
          <a:p>
            <a:r>
              <a:rPr lang="en-US" altLang="en-US" dirty="0">
                <a:ea typeface="ＭＳ Ｐゴシック" panose="020B0600070205080204" pitchFamily="34" charset="-128"/>
              </a:rPr>
              <a:t>Baseline testing pre-season</a:t>
            </a:r>
          </a:p>
          <a:p>
            <a:pPr lvl="1"/>
            <a:r>
              <a:rPr lang="en-US" altLang="en-US" dirty="0">
                <a:ea typeface="ＭＳ Ｐゴシック" panose="020B0600070205080204" pitchFamily="34" charset="-128"/>
              </a:rPr>
              <a:t>BESS, KD, imPACT/C3Logix</a:t>
            </a:r>
          </a:p>
          <a:p>
            <a:r>
              <a:rPr lang="en-US" altLang="en-US" dirty="0">
                <a:ea typeface="ＭＳ Ｐゴシック" panose="020B0600070205080204" pitchFamily="34" charset="-128"/>
              </a:rPr>
              <a:t>Sideline evaluation</a:t>
            </a:r>
          </a:p>
          <a:p>
            <a:pPr lvl="1"/>
            <a:r>
              <a:rPr lang="en-US" altLang="en-US" dirty="0">
                <a:ea typeface="ＭＳ Ｐゴシック" panose="020B0600070205080204" pitchFamily="34" charset="-128"/>
              </a:rPr>
              <a:t>ANY signs or symptoms require immediate removal and detailed evaluation</a:t>
            </a:r>
          </a:p>
          <a:p>
            <a:pPr lvl="1"/>
            <a:r>
              <a:rPr lang="en-US" altLang="en-US" dirty="0">
                <a:ea typeface="ＭＳ Ｐゴシック" panose="020B0600070205080204" pitchFamily="34" charset="-128"/>
              </a:rPr>
              <a:t>SCAT 5 components, practitioner preference, Team physician contacted if ANY suspected concussion</a:t>
            </a:r>
          </a:p>
          <a:p>
            <a:r>
              <a:rPr lang="en-US" altLang="en-US" dirty="0">
                <a:ea typeface="ＭＳ Ｐゴシック" panose="020B0600070205080204" pitchFamily="34" charset="-128"/>
              </a:rPr>
              <a:t>Consider KD on sideline if time/situation allows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en-US">
                <a:ea typeface="ＭＳ Ｐゴシック" panose="020B0600070205080204" pitchFamily="34" charset="-128"/>
              </a:rPr>
              <a:t>MU approach/standards</a:t>
            </a:r>
          </a:p>
        </p:txBody>
      </p:sp>
      <p:sp>
        <p:nvSpPr>
          <p:cNvPr id="80898" name="Content Placeholder 2"/>
          <p:cNvSpPr>
            <a:spLocks noGrp="1"/>
          </p:cNvSpPr>
          <p:nvPr>
            <p:ph idx="1"/>
          </p:nvPr>
        </p:nvSpPr>
        <p:spPr/>
        <p:txBody>
          <a:bodyPr/>
          <a:lstStyle/>
          <a:p>
            <a:r>
              <a:rPr lang="en-US" altLang="en-US" dirty="0">
                <a:ea typeface="ＭＳ Ｐゴシック" panose="020B0600070205080204" pitchFamily="34" charset="-128"/>
              </a:rPr>
              <a:t>Impact/C3Logix within 24-48 hours of time of injury</a:t>
            </a:r>
          </a:p>
          <a:p>
            <a:r>
              <a:rPr lang="en-US" altLang="en-US" dirty="0">
                <a:ea typeface="ＭＳ Ｐゴシック" panose="020B0600070205080204" pitchFamily="34" charset="-128"/>
              </a:rPr>
              <a:t>Consider supplements including fish oil, melatonin</a:t>
            </a:r>
          </a:p>
          <a:p>
            <a:r>
              <a:rPr lang="en-US" altLang="en-US" dirty="0">
                <a:ea typeface="ＭＳ Ｐゴシック" panose="020B0600070205080204" pitchFamily="34" charset="-128"/>
              </a:rPr>
              <a:t>Sleep </a:t>
            </a:r>
            <a:r>
              <a:rPr lang="en-US" altLang="en-US" dirty="0" err="1">
                <a:ea typeface="ＭＳ Ｐゴシック" panose="020B0600070205080204" pitchFamily="34" charset="-128"/>
              </a:rPr>
              <a:t>Hygeine</a:t>
            </a:r>
            <a:r>
              <a:rPr lang="en-US" altLang="en-US" dirty="0">
                <a:ea typeface="ＭＳ Ｐゴシック" panose="020B0600070205080204" pitchFamily="34" charset="-128"/>
              </a:rPr>
              <a:t> </a:t>
            </a:r>
          </a:p>
          <a:p>
            <a:r>
              <a:rPr lang="en-US" altLang="en-US" dirty="0">
                <a:ea typeface="ＭＳ Ｐゴシック" panose="020B0600070205080204" pitchFamily="34" charset="-128"/>
              </a:rPr>
              <a:t>Academic </a:t>
            </a:r>
            <a:r>
              <a:rPr lang="en-US" altLang="en-US" dirty="0" err="1">
                <a:ea typeface="ＭＳ Ｐゴシック" panose="020B0600070205080204" pitchFamily="34" charset="-128"/>
              </a:rPr>
              <a:t>accomodations</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No return until self report asymptomatic and completion of staged return to play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a:ea typeface="ＭＳ Ｐゴシック" panose="020B0600070205080204" pitchFamily="34" charset="-128"/>
              </a:rPr>
              <a:t>MU sideline approach</a:t>
            </a:r>
          </a:p>
        </p:txBody>
      </p:sp>
      <p:sp>
        <p:nvSpPr>
          <p:cNvPr id="81922" name="Content Placeholder 2"/>
          <p:cNvSpPr>
            <a:spLocks noGrp="1"/>
          </p:cNvSpPr>
          <p:nvPr>
            <p:ph idx="1"/>
          </p:nvPr>
        </p:nvSpPr>
        <p:spPr/>
        <p:txBody>
          <a:bodyPr/>
          <a:lstStyle/>
          <a:p>
            <a:r>
              <a:rPr lang="en-US" altLang="en-US" sz="2400" dirty="0">
                <a:ea typeface="ＭＳ Ｐゴシック" panose="020B0600070205080204" pitchFamily="34" charset="-128"/>
              </a:rPr>
              <a:t>Suspected Concussion:</a:t>
            </a:r>
          </a:p>
          <a:p>
            <a:pPr lvl="1"/>
            <a:r>
              <a:rPr lang="en-US" altLang="en-US" sz="2400" dirty="0">
                <a:ea typeface="ＭＳ Ｐゴシック" panose="020B0600070205080204" pitchFamily="34" charset="-128"/>
              </a:rPr>
              <a:t>ATC </a:t>
            </a:r>
            <a:r>
              <a:rPr lang="en-US" altLang="en-US" sz="2400" dirty="0" err="1">
                <a:ea typeface="ＭＳ Ｐゴシック" panose="020B0600070205080204" pitchFamily="34" charset="-128"/>
              </a:rPr>
              <a:t>eval</a:t>
            </a:r>
            <a:r>
              <a:rPr lang="en-US" altLang="en-US" sz="2400" dirty="0">
                <a:ea typeface="ＭＳ Ｐゴシック" panose="020B0600070205080204" pitchFamily="34" charset="-128"/>
              </a:rPr>
              <a:t> initially.  MD can request </a:t>
            </a:r>
            <a:r>
              <a:rPr lang="en-US" altLang="en-US" sz="2400" dirty="0" err="1">
                <a:ea typeface="ＭＳ Ｐゴシック" panose="020B0600070205080204" pitchFamily="34" charset="-128"/>
              </a:rPr>
              <a:t>eval</a:t>
            </a:r>
            <a:endParaRPr lang="en-US" altLang="en-US" sz="2400" dirty="0">
              <a:ea typeface="ＭＳ Ｐゴシック" panose="020B0600070205080204" pitchFamily="34" charset="-128"/>
            </a:endParaRPr>
          </a:p>
          <a:p>
            <a:pPr lvl="1"/>
            <a:r>
              <a:rPr lang="en-US" altLang="en-US" sz="2400" dirty="0">
                <a:ea typeface="ＭＳ Ｐゴシック" panose="020B0600070205080204" pitchFamily="34" charset="-128"/>
              </a:rPr>
              <a:t>ATC student immediately puts up sideline tent</a:t>
            </a:r>
          </a:p>
          <a:p>
            <a:pPr lvl="1"/>
            <a:r>
              <a:rPr lang="en-US" altLang="en-US" sz="2400" dirty="0">
                <a:ea typeface="ＭＳ Ｐゴシック" panose="020B0600070205080204" pitchFamily="34" charset="-128"/>
              </a:rPr>
              <a:t>IMMEDIATE recall is tested</a:t>
            </a:r>
          </a:p>
          <a:p>
            <a:pPr lvl="2"/>
            <a:r>
              <a:rPr lang="en-US" altLang="en-US" dirty="0">
                <a:ea typeface="ＭＳ Ｐゴシック" panose="020B0600070205080204" pitchFamily="34" charset="-128"/>
              </a:rPr>
              <a:t>Apple, Table, Penny, Saddle, Brown</a:t>
            </a:r>
          </a:p>
          <a:p>
            <a:pPr lvl="1"/>
            <a:r>
              <a:rPr lang="en-US" altLang="en-US" sz="2400" dirty="0">
                <a:ea typeface="ＭＳ Ｐゴシック" panose="020B0600070205080204" pitchFamily="34" charset="-128"/>
              </a:rPr>
              <a:t>King </a:t>
            </a:r>
            <a:r>
              <a:rPr lang="en-US" altLang="en-US" sz="2400" dirty="0" err="1">
                <a:ea typeface="ＭＳ Ｐゴシック" panose="020B0600070205080204" pitchFamily="34" charset="-128"/>
              </a:rPr>
              <a:t>Devick</a:t>
            </a:r>
            <a:r>
              <a:rPr lang="en-US" altLang="en-US" sz="2400" dirty="0">
                <a:ea typeface="ＭＳ Ｐゴシック" panose="020B0600070205080204" pitchFamily="34" charset="-128"/>
              </a:rPr>
              <a:t> is performed by ATC</a:t>
            </a:r>
          </a:p>
          <a:p>
            <a:pPr lvl="2"/>
            <a:r>
              <a:rPr lang="en-US" altLang="en-US" dirty="0">
                <a:ea typeface="ＭＳ Ｐゴシック" panose="020B0600070205080204" pitchFamily="34" charset="-128"/>
              </a:rPr>
              <a:t>Allows MD a chance to observe and “get feel”</a:t>
            </a:r>
          </a:p>
          <a:p>
            <a:pPr lvl="1"/>
            <a:r>
              <a:rPr lang="en-US" altLang="en-US" sz="2400" dirty="0">
                <a:ea typeface="ＭＳ Ｐゴシック" panose="020B0600070205080204" pitchFamily="34" charset="-128"/>
              </a:rPr>
              <a:t>Physician does symptom scoring with ATC documentation</a:t>
            </a:r>
          </a:p>
          <a:p>
            <a:pPr lvl="2"/>
            <a:r>
              <a:rPr lang="en-US" altLang="en-US" dirty="0">
                <a:ea typeface="ＭＳ Ｐゴシック" panose="020B0600070205080204" pitchFamily="34" charset="-128"/>
              </a:rPr>
              <a:t>Allows ATC a chance to observe and “get feel”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a:ea typeface="ＭＳ Ｐゴシック" panose="020B0600070205080204" pitchFamily="34" charset="-128"/>
              </a:rPr>
              <a:t>MU sideline approach cont</a:t>
            </a:r>
          </a:p>
        </p:txBody>
      </p:sp>
      <p:sp>
        <p:nvSpPr>
          <p:cNvPr id="82946" name="Content Placeholder 2"/>
          <p:cNvSpPr>
            <a:spLocks noGrp="1"/>
          </p:cNvSpPr>
          <p:nvPr>
            <p:ph idx="1"/>
          </p:nvPr>
        </p:nvSpPr>
        <p:spPr/>
        <p:txBody>
          <a:bodyPr/>
          <a:lstStyle/>
          <a:p>
            <a:r>
              <a:rPr lang="en-US" altLang="en-US" dirty="0">
                <a:ea typeface="ＭＳ Ｐゴシック" panose="020B0600070205080204" pitchFamily="34" charset="-128"/>
              </a:rPr>
              <a:t>Suspected Concussion </a:t>
            </a:r>
            <a:r>
              <a:rPr lang="en-US" altLang="en-US" dirty="0" err="1">
                <a:ea typeface="ＭＳ Ｐゴシック" panose="020B0600070205080204" pitchFamily="34" charset="-128"/>
              </a:rPr>
              <a:t>cont</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Complete components of SCAT 5 as deemed necessary</a:t>
            </a:r>
          </a:p>
          <a:p>
            <a:pPr lvl="1"/>
            <a:r>
              <a:rPr lang="en-US" altLang="en-US" dirty="0">
                <a:ea typeface="ＭＳ Ｐゴシック" panose="020B0600070205080204" pitchFamily="34" charset="-128"/>
              </a:rPr>
              <a:t>Balance evaluation</a:t>
            </a:r>
          </a:p>
          <a:p>
            <a:pPr lvl="2"/>
            <a:r>
              <a:rPr lang="en-US" altLang="en-US" dirty="0">
                <a:ea typeface="ＭＳ Ｐゴシック" panose="020B0600070205080204" pitchFamily="34" charset="-128"/>
              </a:rPr>
              <a:t>Bess with </a:t>
            </a:r>
            <a:r>
              <a:rPr lang="en-US" altLang="en-US" dirty="0" err="1">
                <a:ea typeface="ＭＳ Ｐゴシック" panose="020B0600070205080204" pitchFamily="34" charset="-128"/>
              </a:rPr>
              <a:t>Airex</a:t>
            </a:r>
            <a:r>
              <a:rPr lang="en-US" altLang="en-US" dirty="0">
                <a:ea typeface="ＭＳ Ｐゴシック" panose="020B0600070205080204" pitchFamily="34" charset="-128"/>
              </a:rPr>
              <a:t> vs. Tandem Gait</a:t>
            </a:r>
          </a:p>
          <a:p>
            <a:pPr lvl="1"/>
            <a:r>
              <a:rPr lang="en-US" altLang="en-US" dirty="0">
                <a:ea typeface="ＭＳ Ｐゴシック" panose="020B0600070205080204" pitchFamily="34" charset="-128"/>
              </a:rPr>
              <a:t>Visual evaluation</a:t>
            </a:r>
          </a:p>
          <a:p>
            <a:pPr lvl="2"/>
            <a:r>
              <a:rPr lang="en-US" altLang="en-US" dirty="0">
                <a:ea typeface="ＭＳ Ｐゴシック" panose="020B0600070205080204" pitchFamily="34" charset="-128"/>
              </a:rPr>
              <a:t>Oculomotor tracking, Snellen, Pupils</a:t>
            </a:r>
          </a:p>
          <a:p>
            <a:pPr lvl="1"/>
            <a:r>
              <a:rPr lang="en-US" altLang="en-US" dirty="0">
                <a:ea typeface="ＭＳ Ｐゴシック" panose="020B0600070205080204" pitchFamily="34" charset="-128"/>
              </a:rPr>
              <a:t>Decision is made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tLang="en-US">
                <a:ea typeface="ＭＳ Ｐゴシック" panose="020B0600070205080204" pitchFamily="34" charset="-128"/>
              </a:rPr>
              <a:t>MU transition from field to dx</a:t>
            </a:r>
          </a:p>
        </p:txBody>
      </p:sp>
      <p:sp>
        <p:nvSpPr>
          <p:cNvPr id="83970" name="Content Placeholder 2"/>
          <p:cNvSpPr>
            <a:spLocks noGrp="1"/>
          </p:cNvSpPr>
          <p:nvPr>
            <p:ph idx="1"/>
          </p:nvPr>
        </p:nvSpPr>
        <p:spPr/>
        <p:txBody>
          <a:bodyPr/>
          <a:lstStyle/>
          <a:p>
            <a:r>
              <a:rPr lang="en-US" altLang="en-US" dirty="0">
                <a:ea typeface="ＭＳ Ｐゴシック" panose="020B0600070205080204" pitchFamily="34" charset="-128"/>
              </a:rPr>
              <a:t>If athlete held from day of competition:</a:t>
            </a:r>
          </a:p>
          <a:p>
            <a:pPr lvl="1"/>
            <a:r>
              <a:rPr lang="en-US" altLang="en-US" dirty="0">
                <a:ea typeface="ＭＳ Ｐゴシック" panose="020B0600070205080204" pitchFamily="34" charset="-128"/>
              </a:rPr>
              <a:t>24 hours imPACT test MUST be performed</a:t>
            </a:r>
          </a:p>
          <a:p>
            <a:pPr lvl="2"/>
            <a:r>
              <a:rPr lang="en-US" altLang="en-US" dirty="0">
                <a:ea typeface="ＭＳ Ｐゴシック" panose="020B0600070205080204" pitchFamily="34" charset="-128"/>
              </a:rPr>
              <a:t>Athlete is not allowed to participate in athletics until complete</a:t>
            </a:r>
          </a:p>
          <a:p>
            <a:pPr lvl="1"/>
            <a:r>
              <a:rPr lang="en-US" altLang="en-US" dirty="0">
                <a:ea typeface="ＭＳ Ｐゴシック" panose="020B0600070205080204" pitchFamily="34" charset="-128"/>
              </a:rPr>
              <a:t>MD evaluation within 24 hours</a:t>
            </a:r>
          </a:p>
          <a:p>
            <a:pPr lvl="2"/>
            <a:r>
              <a:rPr lang="en-US" altLang="en-US" dirty="0">
                <a:ea typeface="ＭＳ Ｐゴシック" panose="020B0600070205080204" pitchFamily="34" charset="-128"/>
              </a:rPr>
              <a:t>Meds including melatonin, </a:t>
            </a:r>
            <a:r>
              <a:rPr lang="en-US" altLang="en-US" dirty="0" err="1">
                <a:ea typeface="ＭＳ Ｐゴシック" panose="020B0600070205080204" pitchFamily="34" charset="-128"/>
              </a:rPr>
              <a:t>tylenol</a:t>
            </a:r>
            <a:r>
              <a:rPr lang="en-US" altLang="en-US" dirty="0">
                <a:ea typeface="ＭＳ Ｐゴシック" panose="020B0600070205080204" pitchFamily="34" charset="-128"/>
              </a:rPr>
              <a:t>, fish oil</a:t>
            </a:r>
          </a:p>
          <a:p>
            <a:pPr lvl="1"/>
            <a:r>
              <a:rPr lang="en-US" altLang="en-US" dirty="0">
                <a:ea typeface="ＭＳ Ｐゴシック" panose="020B0600070205080204" pitchFamily="34" charset="-128"/>
              </a:rPr>
              <a:t>Light cardio when symptoms score &lt; 10</a:t>
            </a:r>
          </a:p>
          <a:p>
            <a:pPr lvl="2"/>
            <a:r>
              <a:rPr lang="en-US" altLang="en-US" dirty="0">
                <a:ea typeface="ＭＳ Ｐゴシック" panose="020B0600070205080204" pitchFamily="34" charset="-128"/>
              </a:rPr>
              <a:t>Advance as tolerated, no contact until </a:t>
            </a:r>
            <a:r>
              <a:rPr lang="en-US" altLang="en-US" dirty="0" err="1">
                <a:ea typeface="ＭＳ Ｐゴシック" panose="020B0600070205080204" pitchFamily="34" charset="-128"/>
              </a:rPr>
              <a:t>ASx</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NO return to play less than 3 days</a:t>
            </a:r>
          </a:p>
          <a:p>
            <a:pPr lvl="2"/>
            <a:r>
              <a:rPr lang="en-US" altLang="en-US" dirty="0">
                <a:ea typeface="ＭＳ Ｐゴシック" panose="020B0600070205080204" pitchFamily="34" charset="-128"/>
              </a:rPr>
              <a:t>Day 1 AM/PM Day 2 AM/PM Day 3 contact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a:ea typeface="ＭＳ Ｐゴシック" panose="020B0600070205080204" pitchFamily="34" charset="-128"/>
              </a:rPr>
              <a:t>Sideline tent?</a:t>
            </a:r>
          </a:p>
        </p:txBody>
      </p:sp>
      <p:pic>
        <p:nvPicPr>
          <p:cNvPr id="86018" name="Content Placeholder 3" descr="A picture of a green and black Marshall Unviersity sideline medicial tent. The green and black Marshall block M with &quot;THE HERD&quot; in all capital letters is shown on the side, while HERDzone.com is displayed on the top in black font." title="Sideline tent?"/>
          <p:cNvPicPr>
            <a:picLocks noGrp="1" noChangeAspect="1"/>
          </p:cNvPicPr>
          <p:nvPr>
            <p:ph idx="1"/>
          </p:nvPr>
        </p:nvPicPr>
        <p:blipFill>
          <a:blip r:embed="rId2">
            <a:extLst>
              <a:ext uri="{28A0092B-C50C-407E-A947-70E740481C1C}">
                <a14:useLocalDpi xmlns:a14="http://schemas.microsoft.com/office/drawing/2010/main" val="0"/>
              </a:ext>
            </a:extLst>
          </a:blip>
          <a:srcRect t="7661" b="7661"/>
          <a:stretch>
            <a:fillRect/>
          </a:stretch>
        </p:blipFill>
        <p:spPr>
          <a:xfrm>
            <a:off x="533400" y="1600200"/>
            <a:ext cx="8229600" cy="452596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a:ea typeface="ＭＳ Ｐゴシック" panose="020B0600070205080204" pitchFamily="34" charset="-128"/>
              </a:rPr>
              <a:t>SidelinER</a:t>
            </a:r>
          </a:p>
        </p:txBody>
      </p:sp>
      <p:pic>
        <p:nvPicPr>
          <p:cNvPr id="87042" name="sidelinetent.mov" descr="Picture displaying the University of Alabama's Built by Bama sidelinER. On the side of the red tent in white font is &quot;BUILT by BAMA&quot; along with a logo for Andrews Sports Medicine &amp; Orthopedic Center, as well as St. Vincent's Health System title and logo." title="SidelinER">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04975"/>
            <a:ext cx="8229600" cy="4316413"/>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a:ea typeface="ＭＳ Ｐゴシック" panose="020B0600070205080204" pitchFamily="34" charset="-128"/>
              </a:rPr>
              <a:t>How I handle it?</a:t>
            </a:r>
          </a:p>
        </p:txBody>
      </p:sp>
      <p:sp>
        <p:nvSpPr>
          <p:cNvPr id="88066" name="Content Placeholder 2"/>
          <p:cNvSpPr>
            <a:spLocks noGrp="1"/>
          </p:cNvSpPr>
          <p:nvPr>
            <p:ph idx="1"/>
          </p:nvPr>
        </p:nvSpPr>
        <p:spPr/>
        <p:txBody>
          <a:bodyPr/>
          <a:lstStyle/>
          <a:p>
            <a:r>
              <a:rPr lang="en-US" altLang="en-US" sz="2000" dirty="0">
                <a:ea typeface="ＭＳ Ｐゴシック" panose="020B0600070205080204" pitchFamily="34" charset="-128"/>
              </a:rPr>
              <a:t>Possible concussed injury in a pediatric athlete</a:t>
            </a:r>
          </a:p>
          <a:p>
            <a:pPr lvl="1"/>
            <a:r>
              <a:rPr lang="en-US" altLang="en-US" sz="2000" dirty="0">
                <a:ea typeface="ＭＳ Ｐゴシック" panose="020B0600070205080204" pitchFamily="34" charset="-128"/>
              </a:rPr>
              <a:t>Day 1 – Done, monitor for change.</a:t>
            </a:r>
          </a:p>
          <a:p>
            <a:pPr lvl="1"/>
            <a:r>
              <a:rPr lang="en-US" altLang="en-US" sz="2000" dirty="0">
                <a:ea typeface="ＭＳ Ｐゴシック" panose="020B0600070205080204" pitchFamily="34" charset="-128"/>
              </a:rPr>
              <a:t>Clinical Day 1, out of school x one week, no sport, </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zone out and watch Tommy Boy</a:t>
            </a:r>
            <a:r>
              <a:rPr lang="ja-JP" altLang="en-US" sz="2000" dirty="0">
                <a:ea typeface="ＭＳ Ｐゴシック" panose="020B0600070205080204" pitchFamily="34" charset="-128"/>
              </a:rPr>
              <a:t>”</a:t>
            </a:r>
            <a:endParaRPr lang="en-US" altLang="ja-JP" sz="2000" dirty="0">
              <a:ea typeface="ＭＳ Ｐゴシック" panose="020B0600070205080204" pitchFamily="34" charset="-128"/>
            </a:endParaRPr>
          </a:p>
          <a:p>
            <a:pPr lvl="1"/>
            <a:r>
              <a:rPr lang="en-US" altLang="en-US" sz="2000" dirty="0">
                <a:ea typeface="ＭＳ Ｐゴシック" panose="020B0600070205080204" pitchFamily="34" charset="-128"/>
              </a:rPr>
              <a:t>Impact testing </a:t>
            </a:r>
          </a:p>
          <a:p>
            <a:pPr lvl="2"/>
            <a:r>
              <a:rPr lang="en-US" altLang="en-US" sz="2000" dirty="0">
                <a:ea typeface="ＭＳ Ｐゴシック" panose="020B0600070205080204" pitchFamily="34" charset="-128"/>
              </a:rPr>
              <a:t>Compared to baseline if available</a:t>
            </a:r>
          </a:p>
          <a:p>
            <a:pPr lvl="2"/>
            <a:r>
              <a:rPr lang="en-US" altLang="en-US" sz="2000" dirty="0">
                <a:ea typeface="ＭＳ Ｐゴシック" panose="020B0600070205080204" pitchFamily="34" charset="-128"/>
              </a:rPr>
              <a:t>Worsen symptoms?</a:t>
            </a:r>
          </a:p>
          <a:p>
            <a:pPr lvl="1"/>
            <a:r>
              <a:rPr lang="en-US" altLang="en-US" sz="2000" dirty="0">
                <a:ea typeface="ＭＳ Ｐゴシック" panose="020B0600070205080204" pitchFamily="34" charset="-128"/>
              </a:rPr>
              <a:t>Weekly follow up until asymptomatic</a:t>
            </a:r>
          </a:p>
          <a:p>
            <a:pPr lvl="2"/>
            <a:r>
              <a:rPr lang="en-US" altLang="en-US" sz="2000" dirty="0">
                <a:ea typeface="ＭＳ Ｐゴシック" panose="020B0600070205080204" pitchFamily="34" charset="-128"/>
              </a:rPr>
              <a:t>School environment modifications at 1 week clinical f/u</a:t>
            </a:r>
          </a:p>
          <a:p>
            <a:pPr lvl="2"/>
            <a:r>
              <a:rPr lang="en-US" altLang="en-US" sz="2000" dirty="0">
                <a:ea typeface="ＭＳ Ｐゴシック" panose="020B0600070205080204" pitchFamily="34" charset="-128"/>
              </a:rPr>
              <a:t>If still very symptomatic at day 10 and no improvement trend, will obtain neuroimaging if not obtained</a:t>
            </a:r>
          </a:p>
          <a:p>
            <a:pPr lvl="3"/>
            <a:r>
              <a:rPr lang="en-US" altLang="en-US" sz="1800" dirty="0">
                <a:ea typeface="ＭＳ Ｐゴシック" panose="020B0600070205080204" pitchFamily="34" charset="-128"/>
              </a:rPr>
              <a:t>CT versus MRI</a:t>
            </a:r>
          </a:p>
          <a:p>
            <a:pPr lvl="1">
              <a:buFont typeface="Arial" panose="020B0604020202020204" pitchFamily="34" charset="0"/>
              <a:buNone/>
            </a:pPr>
            <a:endParaRPr lang="en-US" altLang="en-US" sz="2000"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n-US" sz="5400" b="1">
                <a:ea typeface="ＭＳ Ｐゴシック" panose="020B0600070205080204" pitchFamily="34" charset="-128"/>
              </a:rPr>
              <a:t>OLD</a:t>
            </a:r>
            <a:r>
              <a:rPr lang="en-US" altLang="en-US">
                <a:ea typeface="ＭＳ Ｐゴシック" panose="020B0600070205080204" pitchFamily="34" charset="-128"/>
              </a:rPr>
              <a:t> Definition of concussion</a:t>
            </a:r>
            <a:br>
              <a:rPr lang="en-US" altLang="en-US">
                <a:ea typeface="ＭＳ Ｐゴシック" panose="020B0600070205080204" pitchFamily="34" charset="-128"/>
              </a:rPr>
            </a:br>
            <a:r>
              <a:rPr lang="en-US" altLang="en-US" sz="1800">
                <a:ea typeface="ＭＳ Ｐゴシック" panose="020B0600070205080204" pitchFamily="34" charset="-128"/>
              </a:rPr>
              <a:t>As defined by 3</a:t>
            </a:r>
            <a:r>
              <a:rPr lang="en-US" altLang="en-US" sz="1800" baseline="30000">
                <a:ea typeface="ＭＳ Ｐゴシック" panose="020B0600070205080204" pitchFamily="34" charset="-128"/>
              </a:rPr>
              <a:t>rd</a:t>
            </a:r>
            <a:r>
              <a:rPr lang="en-US" altLang="en-US" sz="1800">
                <a:ea typeface="ＭＳ Ｐゴシック" panose="020B0600070205080204" pitchFamily="34" charset="-128"/>
              </a:rPr>
              <a:t> International Consensus statement  Zurich, 2008</a:t>
            </a:r>
          </a:p>
        </p:txBody>
      </p:sp>
      <p:sp>
        <p:nvSpPr>
          <p:cNvPr id="23554" name="Content Placeholder 2"/>
          <p:cNvSpPr>
            <a:spLocks noGrp="1"/>
          </p:cNvSpPr>
          <p:nvPr>
            <p:ph idx="1"/>
          </p:nvPr>
        </p:nvSpPr>
        <p:spPr/>
        <p:txBody>
          <a:bodyPr/>
          <a:lstStyle/>
          <a:p>
            <a:pPr eaLnBrk="1" hangingPunct="1"/>
            <a:r>
              <a:rPr lang="en-US" altLang="en-US" i="1">
                <a:ea typeface="ＭＳ Ｐゴシック" panose="020B0600070205080204" pitchFamily="34" charset="-128"/>
              </a:rPr>
              <a:t>Concussion is defined as a complex pathophysiological process affecting the brain, induced by traumatic biomechanical forces</a:t>
            </a:r>
          </a:p>
          <a:p>
            <a:pPr eaLnBrk="1" hangingPunct="1"/>
            <a:r>
              <a:rPr lang="en-US" altLang="en-US" i="1">
                <a:ea typeface="ＭＳ Ｐゴシック" panose="020B0600070205080204" pitchFamily="34" charset="-128"/>
              </a:rPr>
              <a:t>Typically thought of a coup-contrecoup injury but can be due to other forces as well</a:t>
            </a:r>
          </a:p>
        </p:txBody>
      </p:sp>
      <p:pic>
        <p:nvPicPr>
          <p:cNvPr id="23555" name="Picture 7" descr="Image of a brain within a skull on top of a neck moving in a coup-countrecoup (forward and back) motion to demonstrate motion in which concussion occurs" title="OLD Definition of Con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67200"/>
            <a:ext cx="4286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a:ea typeface="ＭＳ Ｐゴシック" panose="020B0600070205080204" pitchFamily="34" charset="-128"/>
              </a:rPr>
              <a:t>How I handle it?</a:t>
            </a:r>
          </a:p>
        </p:txBody>
      </p:sp>
      <p:sp>
        <p:nvSpPr>
          <p:cNvPr id="89090" name="Content Placeholder 2"/>
          <p:cNvSpPr>
            <a:spLocks noGrp="1"/>
          </p:cNvSpPr>
          <p:nvPr>
            <p:ph idx="1"/>
          </p:nvPr>
        </p:nvSpPr>
        <p:spPr/>
        <p:txBody>
          <a:bodyPr/>
          <a:lstStyle/>
          <a:p>
            <a:pPr lvl="1"/>
            <a:r>
              <a:rPr lang="en-US" altLang="en-US" sz="2000" dirty="0" err="1">
                <a:ea typeface="ＭＳ Ｐゴシック" panose="020B0600070205080204" pitchFamily="34" charset="-128"/>
              </a:rPr>
              <a:t>Tx</a:t>
            </a:r>
            <a:r>
              <a:rPr lang="en-US" altLang="en-US" sz="2000" dirty="0">
                <a:ea typeface="ＭＳ Ｐゴシック" panose="020B0600070205080204" pitchFamily="34" charset="-128"/>
              </a:rPr>
              <a:t> symptoms at week 3</a:t>
            </a:r>
          </a:p>
          <a:p>
            <a:pPr lvl="2"/>
            <a:r>
              <a:rPr lang="en-US" altLang="en-US" sz="2000" dirty="0">
                <a:solidFill>
                  <a:srgbClr val="FF0000"/>
                </a:solidFill>
                <a:ea typeface="ＭＳ Ｐゴシック" panose="020B0600070205080204" pitchFamily="34" charset="-128"/>
              </a:rPr>
              <a:t>Sleep cycle modification typically improves symptom score (Elavil, melatonin, propranolol)</a:t>
            </a:r>
          </a:p>
          <a:p>
            <a:pPr lvl="1"/>
            <a:r>
              <a:rPr lang="en-US" altLang="en-US" sz="2000" dirty="0">
                <a:ea typeface="ＭＳ Ｐゴシック" panose="020B0600070205080204" pitchFamily="34" charset="-128"/>
              </a:rPr>
              <a:t>If still symptomatic at week 4, dx with PCS</a:t>
            </a:r>
          </a:p>
          <a:p>
            <a:pPr lvl="2"/>
            <a:r>
              <a:rPr lang="en-US" altLang="en-US" sz="2000" dirty="0">
                <a:ea typeface="ＭＳ Ｐゴシック" panose="020B0600070205080204" pitchFamily="34" charset="-128"/>
              </a:rPr>
              <a:t>Send for formal neuropsych testing</a:t>
            </a:r>
          </a:p>
          <a:p>
            <a:pPr lvl="2"/>
            <a:r>
              <a:rPr lang="en-US" altLang="en-US" sz="2000" dirty="0" err="1">
                <a:ea typeface="ＭＳ Ｐゴシック" panose="020B0600070205080204" pitchFamily="34" charset="-128"/>
              </a:rPr>
              <a:t>Tx</a:t>
            </a:r>
            <a:r>
              <a:rPr lang="en-US" altLang="en-US" sz="2000" dirty="0">
                <a:ea typeface="ＭＳ Ｐゴシック" panose="020B0600070205080204" pitchFamily="34" charset="-128"/>
              </a:rPr>
              <a:t> based upon elicited symptoms (ADHD, depression, H/A, </a:t>
            </a:r>
            <a:r>
              <a:rPr lang="en-US" altLang="en-US" sz="2000" dirty="0" err="1">
                <a:ea typeface="ＭＳ Ｐゴシック" panose="020B0600070205080204" pitchFamily="34" charset="-128"/>
              </a:rPr>
              <a:t>etc</a:t>
            </a:r>
            <a:r>
              <a:rPr lang="en-US" altLang="en-US" sz="2000" dirty="0">
                <a:ea typeface="ＭＳ Ｐゴシック" panose="020B0600070205080204" pitchFamily="34" charset="-128"/>
              </a:rPr>
              <a:t>)</a:t>
            </a:r>
          </a:p>
          <a:p>
            <a:pPr lvl="1"/>
            <a:r>
              <a:rPr lang="en-US" altLang="en-US" sz="2000" dirty="0">
                <a:ea typeface="ＭＳ Ｐゴシック" panose="020B0600070205080204" pitchFamily="34" charset="-128"/>
              </a:rPr>
              <a:t>No sport until asymptomatic, continue school modification</a:t>
            </a:r>
          </a:p>
          <a:p>
            <a:pPr lvl="1"/>
            <a:r>
              <a:rPr lang="en-US" altLang="en-US" sz="2000" dirty="0">
                <a:ea typeface="ＭＳ Ｐゴシック" panose="020B0600070205080204" pitchFamily="34" charset="-128"/>
              </a:rPr>
              <a:t>If still not cleared, consider formal psych referral, neuro referral</a:t>
            </a:r>
          </a:p>
          <a:p>
            <a:pPr lvl="1"/>
            <a:r>
              <a:rPr lang="en-US" altLang="en-US" sz="2000" dirty="0" err="1">
                <a:ea typeface="ＭＳ Ｐゴシック" panose="020B0600070205080204" pitchFamily="34" charset="-128"/>
              </a:rPr>
              <a:t>Cont</a:t>
            </a:r>
            <a:r>
              <a:rPr lang="en-US" altLang="en-US" sz="2000" dirty="0">
                <a:ea typeface="ＭＳ Ｐゴシック" panose="020B0600070205080204" pitchFamily="34" charset="-128"/>
              </a:rPr>
              <a:t> to hold out of sport/retire</a:t>
            </a:r>
          </a:p>
          <a:p>
            <a:pPr lvl="2"/>
            <a:r>
              <a:rPr lang="en-US" altLang="en-US" sz="2000" dirty="0">
                <a:ea typeface="ＭＳ Ｐゴシック" panose="020B0600070205080204" pitchFamily="34" charset="-128"/>
              </a:rPr>
              <a:t>Low impact/exertion sports?  </a:t>
            </a:r>
          </a:p>
          <a:p>
            <a:pPr lvl="3"/>
            <a:r>
              <a:rPr lang="en-US" altLang="en-US" sz="1800" dirty="0">
                <a:ea typeface="ＭＳ Ｐゴシック" panose="020B0600070205080204" pitchFamily="34" charset="-128"/>
              </a:rPr>
              <a:t>Golf, rifle, fishing</a:t>
            </a:r>
          </a:p>
          <a:p>
            <a:pPr lvl="2"/>
            <a:r>
              <a:rPr lang="en-US" altLang="en-US" sz="2000" dirty="0">
                <a:ea typeface="ＭＳ Ｐゴシック" panose="020B0600070205080204" pitchFamily="34" charset="-128"/>
              </a:rPr>
              <a:t>Very difficult </a:t>
            </a:r>
          </a:p>
          <a:p>
            <a:pPr lvl="2"/>
            <a:r>
              <a:rPr lang="en-US" altLang="en-US" sz="2000" dirty="0">
                <a:ea typeface="ＭＳ Ｐゴシック" panose="020B0600070205080204" pitchFamily="34" charset="-128"/>
              </a:rPr>
              <a:t>Sidney Crosby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tLang="en-US">
                <a:ea typeface="ＭＳ Ｐゴシック" panose="020B0600070205080204" pitchFamily="34" charset="-128"/>
              </a:rPr>
              <a:t>How I handle it?</a:t>
            </a:r>
          </a:p>
        </p:txBody>
      </p:sp>
      <p:sp>
        <p:nvSpPr>
          <p:cNvPr id="90114" name="Content Placeholder 2"/>
          <p:cNvSpPr>
            <a:spLocks noGrp="1"/>
          </p:cNvSpPr>
          <p:nvPr>
            <p:ph idx="1"/>
          </p:nvPr>
        </p:nvSpPr>
        <p:spPr/>
        <p:txBody>
          <a:bodyPr/>
          <a:lstStyle/>
          <a:p>
            <a:r>
              <a:rPr lang="en-US" altLang="en-US" dirty="0">
                <a:ea typeface="ＭＳ Ｐゴシック" panose="020B0600070205080204" pitchFamily="34" charset="-128"/>
              </a:rPr>
              <a:t>Basically follow the UPMC model</a:t>
            </a:r>
          </a:p>
          <a:p>
            <a:pPr lvl="1"/>
            <a:r>
              <a:rPr lang="en-US" altLang="en-US" dirty="0">
                <a:ea typeface="ＭＳ Ｐゴシック" panose="020B0600070205080204" pitchFamily="34" charset="-128"/>
              </a:rPr>
              <a:t>3 components</a:t>
            </a:r>
          </a:p>
          <a:p>
            <a:pPr lvl="2"/>
            <a:r>
              <a:rPr lang="en-US" altLang="en-US" dirty="0">
                <a:ea typeface="ＭＳ Ｐゴシック" panose="020B0600070205080204" pitchFamily="34" charset="-128"/>
              </a:rPr>
              <a:t>Sideline Modified Maddox, visual acuity, balance.  Try to do them at same time</a:t>
            </a:r>
          </a:p>
          <a:p>
            <a:pPr lvl="2"/>
            <a:r>
              <a:rPr lang="en-US" altLang="en-US" dirty="0">
                <a:ea typeface="ＭＳ Ｐゴシック" panose="020B0600070205080204" pitchFamily="34" charset="-128"/>
              </a:rPr>
              <a:t>Neuropsych testing in clinic</a:t>
            </a:r>
          </a:p>
          <a:p>
            <a:pPr lvl="2"/>
            <a:r>
              <a:rPr lang="en-US" altLang="en-US" dirty="0">
                <a:ea typeface="ＭＳ Ｐゴシック" panose="020B0600070205080204" pitchFamily="34" charset="-128"/>
              </a:rPr>
              <a:t>Vestibular evaluation and rehab</a:t>
            </a:r>
          </a:p>
          <a:p>
            <a:pPr lvl="2"/>
            <a:r>
              <a:rPr lang="en-US" altLang="en-US" dirty="0">
                <a:ea typeface="ＭＳ Ｐゴシック" panose="020B0600070205080204" pitchFamily="34" charset="-128"/>
              </a:rPr>
              <a:t>Medicinal therapy if needed for </a:t>
            </a:r>
            <a:r>
              <a:rPr lang="en-US" altLang="en-US" dirty="0" err="1">
                <a:ea typeface="ＭＳ Ｐゴシック" panose="020B0600070205080204" pitchFamily="34" charset="-128"/>
              </a:rPr>
              <a:t>sx</a:t>
            </a: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en-US">
                <a:ea typeface="ＭＳ Ｐゴシック" panose="020B0600070205080204" pitchFamily="34" charset="-128"/>
              </a:rPr>
              <a:t>Case Presentations</a:t>
            </a:r>
          </a:p>
        </p:txBody>
      </p:sp>
      <p:sp>
        <p:nvSpPr>
          <p:cNvPr id="91138" name="Content Placeholder 2"/>
          <p:cNvSpPr>
            <a:spLocks noGrp="1"/>
          </p:cNvSpPr>
          <p:nvPr>
            <p:ph idx="1"/>
          </p:nvPr>
        </p:nvSpPr>
        <p:spPr/>
        <p:txBody>
          <a:bodyPr/>
          <a:lstStyle/>
          <a:p>
            <a:r>
              <a:rPr lang="en-US" altLang="en-US" dirty="0">
                <a:ea typeface="ＭＳ Ｐゴシック" panose="020B0600070205080204" pitchFamily="34" charset="-128"/>
              </a:rPr>
              <a:t>Junior HS football</a:t>
            </a:r>
          </a:p>
          <a:p>
            <a:pPr lvl="1"/>
            <a:r>
              <a:rPr lang="en-US" altLang="en-US" dirty="0">
                <a:ea typeface="ＭＳ Ｐゴシック" panose="020B0600070205080204" pitchFamily="34" charset="-128"/>
              </a:rPr>
              <a:t>Hit in first half, </a:t>
            </a:r>
            <a:r>
              <a:rPr lang="ja-JP" altLang="en-US" dirty="0">
                <a:ea typeface="ＭＳ Ｐゴシック" panose="020B0600070205080204" pitchFamily="34" charset="-128"/>
              </a:rPr>
              <a:t>“</a:t>
            </a:r>
            <a:r>
              <a:rPr lang="en-US" altLang="ja-JP" dirty="0">
                <a:ea typeface="ＭＳ Ｐゴシック" panose="020B0600070205080204" pitchFamily="34" charset="-128"/>
              </a:rPr>
              <a:t>clears</a:t>
            </a:r>
            <a:r>
              <a:rPr lang="ja-JP" altLang="en-US" dirty="0">
                <a:ea typeface="ＭＳ Ｐゴシック" panose="020B0600070205080204" pitchFamily="34" charset="-128"/>
              </a:rPr>
              <a:t>”</a:t>
            </a:r>
            <a:r>
              <a:rPr lang="en-US" altLang="ja-JP" dirty="0">
                <a:ea typeface="ＭＳ Ｐゴシック" panose="020B0600070205080204" pitchFamily="34" charset="-128"/>
              </a:rPr>
              <a:t> by Halftime</a:t>
            </a:r>
          </a:p>
          <a:p>
            <a:r>
              <a:rPr lang="en-US" altLang="en-US" dirty="0">
                <a:ea typeface="ＭＳ Ｐゴシック" panose="020B0600070205080204" pitchFamily="34" charset="-128"/>
              </a:rPr>
              <a:t>Senior FB player</a:t>
            </a:r>
          </a:p>
          <a:p>
            <a:pPr lvl="1"/>
            <a:r>
              <a:rPr lang="en-US" altLang="en-US" dirty="0" err="1">
                <a:ea typeface="ＭＳ Ｐゴシック" panose="020B0600070205080204" pitchFamily="34" charset="-128"/>
              </a:rPr>
              <a:t>Dx</a:t>
            </a:r>
            <a:r>
              <a:rPr lang="en-US" altLang="en-US" dirty="0">
                <a:ea typeface="ＭＳ Ｐゴシック" panose="020B0600070205080204" pitchFamily="34" charset="-128"/>
              </a:rPr>
              <a:t> with concussion, Sat out day one</a:t>
            </a:r>
          </a:p>
          <a:p>
            <a:pPr lvl="1"/>
            <a:r>
              <a:rPr lang="en-US" altLang="en-US" dirty="0">
                <a:ea typeface="ＭＳ Ｐゴシック" panose="020B0600070205080204" pitchFamily="34" charset="-128"/>
              </a:rPr>
              <a:t>6 weeks out, asymptomatic at 3 weeks, CT Scan, formal neuropsych testing, homecoming</a:t>
            </a:r>
          </a:p>
          <a:p>
            <a:r>
              <a:rPr lang="en-US" altLang="en-US" dirty="0">
                <a:ea typeface="ＭＳ Ｐゴシック" panose="020B0600070205080204" pitchFamily="34" charset="-128"/>
              </a:rPr>
              <a:t>Incoming college freshman</a:t>
            </a:r>
          </a:p>
          <a:p>
            <a:pPr lvl="1"/>
            <a:r>
              <a:rPr lang="en-US" altLang="en-US" dirty="0" err="1">
                <a:ea typeface="ＭＳ Ｐゴシック" panose="020B0600070205080204" pitchFamily="34" charset="-128"/>
              </a:rPr>
              <a:t>Hx</a:t>
            </a:r>
            <a:r>
              <a:rPr lang="en-US" altLang="en-US" dirty="0">
                <a:ea typeface="ＭＳ Ｐゴシック" panose="020B0600070205080204" pitchFamily="34" charset="-128"/>
              </a:rPr>
              <a:t> of multiple concussions in HS</a:t>
            </a:r>
          </a:p>
          <a:p>
            <a:pPr lvl="1"/>
            <a:r>
              <a:rPr lang="ja-JP" altLang="en-US" dirty="0">
                <a:ea typeface="ＭＳ Ｐゴシック" panose="020B0600070205080204" pitchFamily="34" charset="-128"/>
              </a:rPr>
              <a:t>“</a:t>
            </a:r>
            <a:r>
              <a:rPr lang="en-US" altLang="ja-JP" dirty="0">
                <a:ea typeface="ＭＳ Ｐゴシック" panose="020B0600070205080204" pitchFamily="34" charset="-128"/>
              </a:rPr>
              <a:t>Doing well, just have a headache on </a:t>
            </a:r>
            <a:r>
              <a:rPr lang="en-US" altLang="ja-JP" dirty="0" err="1">
                <a:ea typeface="ＭＳ Ｐゴシック" panose="020B0600070205080204" pitchFamily="34" charset="-128"/>
              </a:rPr>
              <a:t>occ</a:t>
            </a:r>
            <a:r>
              <a:rPr lang="ja-JP" altLang="en-US" dirty="0">
                <a:ea typeface="ＭＳ Ｐゴシック" panose="020B0600070205080204" pitchFamily="34" charset="-128"/>
              </a:rPr>
              <a:t>”</a:t>
            </a: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a:ea typeface="ＭＳ Ｐゴシック" panose="020B0600070205080204" pitchFamily="34" charset="-128"/>
              </a:rPr>
              <a:t>Scat-5 Sample Cards</a:t>
            </a:r>
          </a:p>
        </p:txBody>
      </p:sp>
      <p:pic>
        <p:nvPicPr>
          <p:cNvPr id="92162" name="Picture 1" descr="Image of the SCAT5 Assessment for use by physicians and medicial professionals only" title="SCAT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65238"/>
            <a:ext cx="3895725"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 descr="Image of the SCAT5 Assessment for use by physicians and medicial professionals only" title="SCAT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1148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tLang="en-US">
                <a:ea typeface="ＭＳ Ｐゴシック" panose="020B0600070205080204" pitchFamily="34" charset="-128"/>
              </a:rPr>
              <a:t>Scat-5 Sample Cards</a:t>
            </a:r>
          </a:p>
        </p:txBody>
      </p:sp>
      <p:pic>
        <p:nvPicPr>
          <p:cNvPr id="93186" name="Picture 1" descr="Image of the SCAT5 Assessment for use by physicians and medicial professionals only" title="SCAT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295400"/>
            <a:ext cx="390842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 descr="Image of the SCAT5 Assessment for use by physicians and medicial professionals only" title="SCAT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1219200"/>
            <a:ext cx="3963987"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a:ea typeface="ＭＳ Ｐゴシック" panose="020B0600070205080204" pitchFamily="34" charset="-128"/>
              </a:rPr>
              <a:t>Potpourri</a:t>
            </a:r>
          </a:p>
        </p:txBody>
      </p:sp>
      <p:sp>
        <p:nvSpPr>
          <p:cNvPr id="94210" name="Content Placeholder 2"/>
          <p:cNvSpPr>
            <a:spLocks noGrp="1"/>
          </p:cNvSpPr>
          <p:nvPr>
            <p:ph idx="1"/>
          </p:nvPr>
        </p:nvSpPr>
        <p:spPr/>
        <p:txBody>
          <a:bodyPr/>
          <a:lstStyle/>
          <a:p>
            <a:r>
              <a:rPr lang="en-US" altLang="en-US" dirty="0">
                <a:ea typeface="ＭＳ Ｐゴシック" panose="020B0600070205080204" pitchFamily="34" charset="-128"/>
              </a:rPr>
              <a:t>Marshall concussion consortium</a:t>
            </a:r>
          </a:p>
          <a:p>
            <a:r>
              <a:rPr lang="en-US" altLang="en-US" dirty="0">
                <a:ea typeface="ＭＳ Ｐゴシック" panose="020B0600070205080204" pitchFamily="34" charset="-128"/>
              </a:rPr>
              <a:t>C3 Logix</a:t>
            </a:r>
          </a:p>
          <a:p>
            <a:r>
              <a:rPr lang="en-US" altLang="en-US" dirty="0">
                <a:ea typeface="ＭＳ Ｐゴシック" panose="020B0600070205080204" pitchFamily="34" charset="-128"/>
              </a:rPr>
              <a:t>Research</a:t>
            </a:r>
          </a:p>
          <a:p>
            <a:pPr lvl="1"/>
            <a:r>
              <a:rPr lang="en-US" altLang="en-US" dirty="0">
                <a:ea typeface="ＭＳ Ｐゴシック" panose="020B0600070205080204" pitchFamily="34" charset="-128"/>
              </a:rPr>
              <a:t>Sleep cycle</a:t>
            </a:r>
          </a:p>
          <a:p>
            <a:pPr lvl="1"/>
            <a:r>
              <a:rPr lang="en-US" altLang="en-US" dirty="0">
                <a:ea typeface="ＭＳ Ｐゴシック" panose="020B0600070205080204" pitchFamily="34" charset="-128"/>
              </a:rPr>
              <a:t>Rating the raters</a:t>
            </a:r>
          </a:p>
          <a:p>
            <a:r>
              <a:rPr lang="en-US" altLang="en-US" dirty="0">
                <a:ea typeface="ＭＳ Ｐゴシック" panose="020B0600070205080204" pitchFamily="34" charset="-128"/>
              </a:rPr>
              <a:t>Jim McMahon</a:t>
            </a:r>
          </a:p>
          <a:p>
            <a:pPr lvl="1"/>
            <a:r>
              <a:rPr lang="en-US" altLang="en-US" sz="1800" dirty="0">
                <a:ea typeface="ＭＳ Ｐゴシック" panose="020B0600070205080204" pitchFamily="34" charset="-128"/>
              </a:rPr>
              <a:t>https://www.youtube.com/watch?v=TNMuQdqdGa4</a:t>
            </a:r>
          </a:p>
          <a:p>
            <a:r>
              <a:rPr lang="en-US" altLang="en-US" dirty="0" err="1">
                <a:ea typeface="ＭＳ Ｐゴシック" panose="020B0600070205080204" pitchFamily="34" charset="-128"/>
              </a:rPr>
              <a:t>Infrascan</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altLang="en-US">
                <a:ea typeface="ＭＳ Ｐゴシック" panose="020B0600070205080204" pitchFamily="34" charset="-128"/>
              </a:rPr>
              <a:t>Sources</a:t>
            </a:r>
          </a:p>
        </p:txBody>
      </p:sp>
      <p:sp>
        <p:nvSpPr>
          <p:cNvPr id="95234" name="Content Placeholder 2"/>
          <p:cNvSpPr>
            <a:spLocks noGrp="1"/>
          </p:cNvSpPr>
          <p:nvPr>
            <p:ph idx="1"/>
          </p:nvPr>
        </p:nvSpPr>
        <p:spPr>
          <a:xfrm>
            <a:off x="762000" y="1600200"/>
            <a:ext cx="8229600" cy="4525963"/>
          </a:xfrm>
        </p:spPr>
        <p:txBody>
          <a:bodyPr/>
          <a:lstStyle/>
          <a:p>
            <a:pPr eaLnBrk="1" hangingPunct="1"/>
            <a:r>
              <a:rPr lang="en-US" altLang="en-US" sz="1600" dirty="0">
                <a:ea typeface="ＭＳ Ｐゴシック" panose="020B0600070205080204" pitchFamily="34" charset="-128"/>
              </a:rPr>
              <a:t>Consensus statement on concussion in sport </a:t>
            </a:r>
            <a:r>
              <a:rPr lang="en-US" altLang="en-US" sz="1600" i="1" dirty="0">
                <a:ea typeface="ＭＳ Ｐゴシック" panose="020B0600070205080204" pitchFamily="34" charset="-128"/>
              </a:rPr>
              <a:t>Br J Sports Med</a:t>
            </a:r>
            <a:r>
              <a:rPr lang="en-US" altLang="en-US" sz="1600" dirty="0">
                <a:ea typeface="ＭＳ Ｐゴシック" panose="020B0600070205080204" pitchFamily="34" charset="-128"/>
              </a:rPr>
              <a:t> 1 April 2013 </a:t>
            </a:r>
            <a:r>
              <a:rPr lang="en-US" altLang="en-US" sz="1600" b="1" dirty="0">
                <a:ea typeface="ＭＳ Ｐゴシック" panose="020B0600070205080204" pitchFamily="34" charset="-128"/>
              </a:rPr>
              <a:t>vol. 47 </a:t>
            </a:r>
            <a:r>
              <a:rPr lang="en-US" altLang="en-US" sz="1600" dirty="0">
                <a:ea typeface="ＭＳ Ｐゴシック" panose="020B0600070205080204" pitchFamily="34" charset="-128"/>
              </a:rPr>
              <a:t>no. 5 250-258</a:t>
            </a:r>
          </a:p>
          <a:p>
            <a:pPr eaLnBrk="1" hangingPunct="1"/>
            <a:r>
              <a:rPr lang="en-US" altLang="en-US" sz="1600" dirty="0">
                <a:ea typeface="ＭＳ Ｐゴシック" panose="020B0600070205080204" pitchFamily="34" charset="-128"/>
              </a:rPr>
              <a:t>McCrory, </a:t>
            </a:r>
            <a:r>
              <a:rPr lang="en-US" altLang="en-US" sz="1600" dirty="0" err="1">
                <a:ea typeface="ＭＳ Ｐゴシック" panose="020B0600070205080204" pitchFamily="34" charset="-128"/>
              </a:rPr>
              <a:t>Meeuwisse</a:t>
            </a:r>
            <a:r>
              <a:rPr lang="en-US" altLang="en-US" sz="1600" dirty="0">
                <a:ea typeface="ＭＳ Ｐゴシック" panose="020B0600070205080204" pitchFamily="34" charset="-128"/>
              </a:rPr>
              <a:t>, Johnston, et al.  Consensus Statement on Concussion in Sport.  Clinical Journal of Sport Med 2009;19:185-200</a:t>
            </a:r>
          </a:p>
          <a:p>
            <a:pPr eaLnBrk="1" hangingPunct="1"/>
            <a:r>
              <a:rPr lang="en-US" altLang="en-US" sz="1600" dirty="0">
                <a:ea typeface="ＭＳ Ｐゴシック" panose="020B0600070205080204" pitchFamily="34" charset="-128"/>
              </a:rPr>
              <a:t>Preventingconcussions.org, Multiple Articles.  Accessed February 12, 2012</a:t>
            </a:r>
          </a:p>
          <a:p>
            <a:pPr eaLnBrk="1" hangingPunct="1"/>
            <a:r>
              <a:rPr lang="en-US" altLang="en-US" sz="1600" dirty="0" err="1">
                <a:ea typeface="ＭＳ Ｐゴシック" panose="020B0600070205080204" pitchFamily="34" charset="-128"/>
              </a:rPr>
              <a:t>Hootman</a:t>
            </a:r>
            <a:r>
              <a:rPr lang="en-US" altLang="en-US" sz="1600" dirty="0">
                <a:ea typeface="ＭＳ Ｐゴシック" panose="020B0600070205080204" pitchFamily="34" charset="-128"/>
              </a:rPr>
              <a:t>, Et Al, Epidemiology of Collegiate Injuries. J </a:t>
            </a:r>
            <a:r>
              <a:rPr lang="en-US" altLang="en-US" sz="1600" dirty="0" err="1">
                <a:ea typeface="ＭＳ Ｐゴシック" panose="020B0600070205080204" pitchFamily="34" charset="-128"/>
              </a:rPr>
              <a:t>Athl</a:t>
            </a:r>
            <a:r>
              <a:rPr lang="en-US" altLang="en-US" sz="1600" dirty="0">
                <a:ea typeface="ＭＳ Ｐゴシック" panose="020B0600070205080204" pitchFamily="34" charset="-128"/>
              </a:rPr>
              <a:t> Train. 2007 Apr-Jun; 42(2): 311–319</a:t>
            </a:r>
          </a:p>
          <a:p>
            <a:pPr eaLnBrk="1" hangingPunct="1"/>
            <a:r>
              <a:rPr lang="en-US" altLang="en-US" sz="1600" dirty="0">
                <a:ea typeface="ＭＳ Ｐゴシック" panose="020B0600070205080204" pitchFamily="34" charset="-128"/>
              </a:rPr>
              <a:t>Halstead, Walter Et Al, Sport related concussion in Children and Adolescents.  Pediatrics August 2010:126;597</a:t>
            </a:r>
          </a:p>
          <a:p>
            <a:pPr eaLnBrk="1" hangingPunct="1"/>
            <a:r>
              <a:rPr lang="en-US" altLang="en-US" sz="1600" dirty="0">
                <a:ea typeface="ＭＳ Ｐゴシック" panose="020B0600070205080204" pitchFamily="34" charset="-128"/>
              </a:rPr>
              <a:t>Johnston KM, McCrory P, </a:t>
            </a:r>
            <a:r>
              <a:rPr lang="en-US" altLang="en-US" sz="1600" dirty="0" err="1">
                <a:ea typeface="ＭＳ Ｐゴシック" panose="020B0600070205080204" pitchFamily="34" charset="-128"/>
              </a:rPr>
              <a:t>Mohtadi</a:t>
            </a:r>
            <a:r>
              <a:rPr lang="en-US" altLang="en-US" sz="1600" dirty="0">
                <a:ea typeface="ＭＳ Ｐゴシック" panose="020B0600070205080204" pitchFamily="34" charset="-128"/>
              </a:rPr>
              <a:t> N, </a:t>
            </a:r>
            <a:r>
              <a:rPr lang="en-US" altLang="en-US" sz="1600" dirty="0" err="1">
                <a:ea typeface="ＭＳ Ｐゴシック" panose="020B0600070205080204" pitchFamily="34" charset="-128"/>
              </a:rPr>
              <a:t>Meeu</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wisse</a:t>
            </a:r>
            <a:r>
              <a:rPr lang="en-US" altLang="en-US" sz="1600" dirty="0">
                <a:ea typeface="ＭＳ Ｐゴシック" panose="020B0600070205080204" pitchFamily="34" charset="-128"/>
              </a:rPr>
              <a:t> W. Evidence-based review of sport- related concussion: clinical science. </a:t>
            </a:r>
            <a:r>
              <a:rPr lang="en-US" altLang="en-US" sz="1600" i="1" dirty="0" err="1">
                <a:ea typeface="ＭＳ Ｐゴシック" panose="020B0600070205080204" pitchFamily="34" charset="-128"/>
              </a:rPr>
              <a:t>Clin</a:t>
            </a:r>
            <a:r>
              <a:rPr lang="en-US" altLang="en-US" sz="1600" i="1" dirty="0">
                <a:ea typeface="ＭＳ Ｐゴシック" panose="020B0600070205080204" pitchFamily="34" charset="-128"/>
              </a:rPr>
              <a:t> J Sport Med. </a:t>
            </a:r>
            <a:r>
              <a:rPr lang="en-US" altLang="en-US" sz="1600" dirty="0">
                <a:ea typeface="ＭＳ Ｐゴシック" panose="020B0600070205080204" pitchFamily="34" charset="-128"/>
              </a:rPr>
              <a:t>2001;11(3):150 –159 </a:t>
            </a:r>
          </a:p>
          <a:p>
            <a:pPr eaLnBrk="1" hangingPunct="1"/>
            <a:r>
              <a:rPr lang="en-US" altLang="en-US" sz="1600" dirty="0">
                <a:ea typeface="ＭＳ Ｐゴシック" panose="020B0600070205080204" pitchFamily="34" charset="-128"/>
              </a:rPr>
              <a:t>Dick RW. Is there a gender difference in concussion incidence and outcomes? </a:t>
            </a:r>
            <a:r>
              <a:rPr lang="en-US" altLang="en-US" sz="1600" i="1" dirty="0">
                <a:ea typeface="ＭＳ Ｐゴシック" panose="020B0600070205080204" pitchFamily="34" charset="-128"/>
              </a:rPr>
              <a:t>Br J Sports Med. </a:t>
            </a:r>
            <a:r>
              <a:rPr lang="en-US" altLang="en-US" sz="1600" dirty="0">
                <a:ea typeface="ＭＳ Ｐゴシック" panose="020B0600070205080204" pitchFamily="34" charset="-128"/>
              </a:rPr>
              <a:t>2009;43(</a:t>
            </a:r>
            <a:r>
              <a:rPr lang="en-US" altLang="en-US" sz="1600" dirty="0" err="1">
                <a:ea typeface="ＭＳ Ｐゴシック" panose="020B0600070205080204" pitchFamily="34" charset="-128"/>
              </a:rPr>
              <a:t>suppl</a:t>
            </a:r>
            <a:r>
              <a:rPr lang="en-US" altLang="en-US" sz="1600" dirty="0">
                <a:ea typeface="ＭＳ Ｐゴシック" panose="020B0600070205080204" pitchFamily="34" charset="-128"/>
              </a:rPr>
              <a:t> 1):i46 –i50 </a:t>
            </a:r>
          </a:p>
          <a:p>
            <a:pPr eaLnBrk="1" hangingPunct="1"/>
            <a:r>
              <a:rPr lang="en-US" altLang="en-US" sz="1600" dirty="0" err="1">
                <a:ea typeface="ＭＳ Ｐゴシック" panose="020B0600070205080204" pitchFamily="34" charset="-128"/>
              </a:rPr>
              <a:t>Gessel</a:t>
            </a:r>
            <a:r>
              <a:rPr lang="en-US" altLang="en-US" sz="1600" dirty="0">
                <a:ea typeface="ＭＳ Ｐゴシック" panose="020B0600070205080204" pitchFamily="34" charset="-128"/>
              </a:rPr>
              <a:t> LM, Fields SK, Collins CL, Dick RW, Comstock RD. Concussions among United States high school and collegiate athletes. </a:t>
            </a:r>
            <a:r>
              <a:rPr lang="en-US" altLang="en-US" sz="1600" i="1" dirty="0">
                <a:ea typeface="ＭＳ Ｐゴシック" panose="020B0600070205080204" pitchFamily="34" charset="-128"/>
              </a:rPr>
              <a:t>J </a:t>
            </a:r>
            <a:r>
              <a:rPr lang="en-US" altLang="en-US" sz="1600" i="1" dirty="0" err="1">
                <a:ea typeface="ＭＳ Ｐゴシック" panose="020B0600070205080204" pitchFamily="34" charset="-128"/>
              </a:rPr>
              <a:t>Athl</a:t>
            </a:r>
            <a:r>
              <a:rPr lang="en-US" altLang="en-US" sz="1600" i="1" dirty="0">
                <a:ea typeface="ＭＳ Ｐゴシック" panose="020B0600070205080204" pitchFamily="34" charset="-128"/>
              </a:rPr>
              <a:t> Train. </a:t>
            </a:r>
            <a:r>
              <a:rPr lang="en-US" altLang="en-US" sz="1600" dirty="0">
                <a:ea typeface="ＭＳ Ｐゴシック" panose="020B0600070205080204" pitchFamily="34" charset="-128"/>
              </a:rPr>
              <a:t>2007;42(4):495–503 </a:t>
            </a:r>
          </a:p>
          <a:p>
            <a:pPr eaLnBrk="1" hangingPunct="1"/>
            <a:r>
              <a:rPr lang="en-US" altLang="en-US" sz="1600" dirty="0">
                <a:ea typeface="ＭＳ Ｐゴシック" panose="020B0600070205080204" pitchFamily="34" charset="-128"/>
              </a:rPr>
              <a:t>McCrory P. Do </a:t>
            </a:r>
            <a:r>
              <a:rPr lang="en-US" altLang="en-US" sz="1600" dirty="0" err="1">
                <a:ea typeface="ＭＳ Ｐゴシック" panose="020B0600070205080204" pitchFamily="34" charset="-128"/>
              </a:rPr>
              <a:t>mouthguards</a:t>
            </a:r>
            <a:r>
              <a:rPr lang="en-US" altLang="en-US" sz="1600" dirty="0">
                <a:ea typeface="ＭＳ Ｐゴシック" panose="020B0600070205080204" pitchFamily="34" charset="-128"/>
              </a:rPr>
              <a:t> prevent concussion? </a:t>
            </a:r>
            <a:r>
              <a:rPr lang="en-US" altLang="en-US" sz="1600" i="1" dirty="0">
                <a:ea typeface="ＭＳ Ｐゴシック" panose="020B0600070205080204" pitchFamily="34" charset="-128"/>
              </a:rPr>
              <a:t>Br J Sports Med. </a:t>
            </a:r>
            <a:r>
              <a:rPr lang="en-US" altLang="en-US" sz="1600" dirty="0">
                <a:ea typeface="ＭＳ Ｐゴシック" panose="020B0600070205080204" pitchFamily="34" charset="-128"/>
              </a:rPr>
              <a:t>2001;35(2): 81– 82 </a:t>
            </a:r>
          </a:p>
          <a:p>
            <a:pPr eaLnBrk="1" hangingPunct="1">
              <a:buFont typeface="Arial" panose="020B0604020202020204" pitchFamily="34" charset="0"/>
              <a:buNone/>
            </a:pPr>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sz="1400" dirty="0">
              <a:ea typeface="ＭＳ Ｐゴシック" panose="020B0600070205080204" pitchFamily="34" charset="-128"/>
            </a:endParaRPr>
          </a:p>
          <a:p>
            <a:pPr eaLnBrk="1" hangingPunct="1"/>
            <a:endParaRPr lang="en-US" altLang="en-US" u="sng"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a:ea typeface="ＭＳ Ｐゴシック" panose="020B0600070205080204" pitchFamily="34" charset="-128"/>
              </a:rPr>
              <a:t>Sources cont</a:t>
            </a:r>
          </a:p>
        </p:txBody>
      </p:sp>
      <p:sp>
        <p:nvSpPr>
          <p:cNvPr id="96258" name="Content Placeholder 2"/>
          <p:cNvSpPr>
            <a:spLocks noGrp="1"/>
          </p:cNvSpPr>
          <p:nvPr>
            <p:ph idx="1"/>
          </p:nvPr>
        </p:nvSpPr>
        <p:spPr/>
        <p:txBody>
          <a:bodyPr/>
          <a:lstStyle/>
          <a:p>
            <a:pPr eaLnBrk="1" hangingPunct="1"/>
            <a:r>
              <a:rPr lang="en-US" altLang="en-US" sz="1600" dirty="0">
                <a:ea typeface="ＭＳ Ｐゴシック" panose="020B0600070205080204" pitchFamily="34" charset="-128"/>
              </a:rPr>
              <a:t>Labella CR, Smith BW, Sigurdsson A. Effect of </a:t>
            </a:r>
            <a:r>
              <a:rPr lang="en-US" altLang="en-US" sz="1600" dirty="0" err="1">
                <a:ea typeface="ＭＳ Ｐゴシック" panose="020B0600070205080204" pitchFamily="34" charset="-128"/>
              </a:rPr>
              <a:t>mouthguards</a:t>
            </a:r>
            <a:r>
              <a:rPr lang="en-US" altLang="en-US" sz="1600" dirty="0">
                <a:ea typeface="ＭＳ Ｐゴシック" panose="020B0600070205080204" pitchFamily="34" charset="-128"/>
              </a:rPr>
              <a:t> on dental injuries and concussions in college basketball. </a:t>
            </a:r>
            <a:r>
              <a:rPr lang="en-US" altLang="en-US" sz="1600" i="1" dirty="0">
                <a:ea typeface="ＭＳ Ｐゴシック" panose="020B0600070205080204" pitchFamily="34" charset="-128"/>
              </a:rPr>
              <a:t>Med </a:t>
            </a:r>
            <a:r>
              <a:rPr lang="en-US" altLang="en-US" sz="1600" i="1" dirty="0" err="1">
                <a:ea typeface="ＭＳ Ｐゴシック" panose="020B0600070205080204" pitchFamily="34" charset="-128"/>
              </a:rPr>
              <a:t>Sci</a:t>
            </a:r>
            <a:r>
              <a:rPr lang="en-US" altLang="en-US" sz="1600" i="1" dirty="0">
                <a:ea typeface="ＭＳ Ｐゴシック" panose="020B0600070205080204" pitchFamily="34" charset="-128"/>
              </a:rPr>
              <a:t> Sports </a:t>
            </a:r>
            <a:r>
              <a:rPr lang="en-US" altLang="en-US" sz="1600" i="1" dirty="0" err="1">
                <a:ea typeface="ＭＳ Ｐゴシック" panose="020B0600070205080204" pitchFamily="34" charset="-128"/>
              </a:rPr>
              <a:t>Exerc</a:t>
            </a:r>
            <a:r>
              <a:rPr lang="en-US" altLang="en-US" sz="1600" i="1" dirty="0">
                <a:ea typeface="ＭＳ Ｐゴシック" panose="020B0600070205080204" pitchFamily="34" charset="-128"/>
              </a:rPr>
              <a:t>. </a:t>
            </a:r>
            <a:r>
              <a:rPr lang="en-US" altLang="en-US" sz="1600" dirty="0">
                <a:ea typeface="ＭＳ Ｐゴシック" panose="020B0600070205080204" pitchFamily="34" charset="-128"/>
              </a:rPr>
              <a:t>2002;34(1):41– 44 </a:t>
            </a:r>
          </a:p>
          <a:p>
            <a:pPr eaLnBrk="1" hangingPunct="1"/>
            <a:r>
              <a:rPr lang="en-US" altLang="en-US" sz="1600" dirty="0" err="1">
                <a:ea typeface="ＭＳ Ｐゴシック" panose="020B0600070205080204" pitchFamily="34" charset="-128"/>
              </a:rPr>
              <a:t>Rowson</a:t>
            </a:r>
            <a:r>
              <a:rPr lang="en-US" altLang="en-US" sz="1600" dirty="0">
                <a:ea typeface="ＭＳ Ｐゴシック" panose="020B0600070205080204" pitchFamily="34" charset="-128"/>
              </a:rPr>
              <a:t>, Duma, Et Al. Development of the STAR Evaluation System for Football Helmets. Annals of Biomedical Engineering 2011;39(80:2130-2140</a:t>
            </a:r>
          </a:p>
          <a:p>
            <a:pPr eaLnBrk="1" hangingPunct="1"/>
            <a:r>
              <a:rPr lang="en-US" altLang="en-US" sz="1600" dirty="0" err="1">
                <a:ea typeface="ＭＳ Ｐゴシック" panose="020B0600070205080204" pitchFamily="34" charset="-128"/>
              </a:rPr>
              <a:t>Valovich</a:t>
            </a:r>
            <a:r>
              <a:rPr lang="en-US" altLang="en-US" sz="1600" dirty="0">
                <a:ea typeface="ＭＳ Ｐゴシック" panose="020B0600070205080204" pitchFamily="34" charset="-128"/>
              </a:rPr>
              <a:t> McLeod TC, Schwartz C, Bay RC. Sport-related concussion misunderstand- </a:t>
            </a:r>
            <a:r>
              <a:rPr lang="en-US" altLang="en-US" sz="1600" dirty="0" err="1">
                <a:ea typeface="ＭＳ Ｐゴシック" panose="020B0600070205080204" pitchFamily="34" charset="-128"/>
              </a:rPr>
              <a:t>ings</a:t>
            </a:r>
            <a:r>
              <a:rPr lang="en-US" altLang="en-US" sz="1600" dirty="0">
                <a:ea typeface="ＭＳ Ｐゴシック" panose="020B0600070205080204" pitchFamily="34" charset="-128"/>
              </a:rPr>
              <a:t> among youth coaches. </a:t>
            </a:r>
            <a:r>
              <a:rPr lang="en-US" altLang="en-US" sz="1600" i="1" dirty="0" err="1">
                <a:ea typeface="ＭＳ Ｐゴシック" panose="020B0600070205080204" pitchFamily="34" charset="-128"/>
              </a:rPr>
              <a:t>Clin</a:t>
            </a:r>
            <a:r>
              <a:rPr lang="en-US" altLang="en-US" sz="1600" i="1" dirty="0">
                <a:ea typeface="ＭＳ Ｐゴシック" panose="020B0600070205080204" pitchFamily="34" charset="-128"/>
              </a:rPr>
              <a:t> J Sport Med. </a:t>
            </a:r>
            <a:r>
              <a:rPr lang="en-US" altLang="en-US" sz="1600" dirty="0">
                <a:ea typeface="ＭＳ Ｐゴシック" panose="020B0600070205080204" pitchFamily="34" charset="-128"/>
              </a:rPr>
              <a:t>2007;17(2):140 –142 </a:t>
            </a:r>
          </a:p>
          <a:p>
            <a:r>
              <a:rPr lang="en-US" altLang="en-US" sz="1600" dirty="0" err="1" smtClean="0">
                <a:ea typeface="ＭＳ Ｐゴシック" panose="020B0600070205080204" pitchFamily="34" charset="-128"/>
              </a:rPr>
              <a:t>Bazarian</a:t>
            </a:r>
            <a:r>
              <a:rPr lang="en-US" altLang="en-US" sz="1600" dirty="0" smtClean="0">
                <a:ea typeface="ＭＳ Ｐゴシック" panose="020B0600070205080204" pitchFamily="34" charset="-128"/>
              </a:rPr>
              <a:t> </a:t>
            </a:r>
            <a:r>
              <a:rPr lang="en-US" altLang="en-US" sz="1600" dirty="0">
                <a:ea typeface="ＭＳ Ｐゴシック" panose="020B0600070205080204" pitchFamily="34" charset="-128"/>
              </a:rPr>
              <a:t>JJ, </a:t>
            </a:r>
            <a:r>
              <a:rPr lang="en-US" altLang="en-US" sz="1600" dirty="0" err="1">
                <a:ea typeface="ＭＳ Ｐゴシック" panose="020B0600070205080204" pitchFamily="34" charset="-128"/>
              </a:rPr>
              <a:t>Veenema</a:t>
            </a:r>
            <a:r>
              <a:rPr lang="en-US" altLang="en-US" sz="1600" dirty="0">
                <a:ea typeface="ＭＳ Ｐゴシック" panose="020B0600070205080204" pitchFamily="34" charset="-128"/>
              </a:rPr>
              <a:t> T, Brayer AF, Lee E. Knowledge of concussion guidelines among practitioners caring for children. </a:t>
            </a:r>
            <a:r>
              <a:rPr lang="en-US" altLang="en-US" sz="1600" i="1" dirty="0" err="1">
                <a:ea typeface="ＭＳ Ｐゴシック" panose="020B0600070205080204" pitchFamily="34" charset="-128"/>
              </a:rPr>
              <a:t>Clin</a:t>
            </a:r>
            <a:r>
              <a:rPr lang="en-US" altLang="en-US" sz="1600" i="1" dirty="0">
                <a:ea typeface="ＭＳ Ｐゴシック" panose="020B0600070205080204" pitchFamily="34" charset="-128"/>
              </a:rPr>
              <a:t> </a:t>
            </a:r>
            <a:r>
              <a:rPr lang="en-US" altLang="en-US" sz="1600" i="1" dirty="0" err="1">
                <a:ea typeface="ＭＳ Ｐゴシック" panose="020B0600070205080204" pitchFamily="34" charset="-128"/>
              </a:rPr>
              <a:t>Pediatr</a:t>
            </a:r>
            <a:r>
              <a:rPr lang="en-US" altLang="en-US" sz="1600" i="1" dirty="0">
                <a:ea typeface="ＭＳ Ｐゴシック" panose="020B0600070205080204" pitchFamily="34" charset="-128"/>
              </a:rPr>
              <a:t> (</a:t>
            </a:r>
            <a:r>
              <a:rPr lang="en-US" altLang="en-US" sz="1600" i="1" dirty="0" err="1">
                <a:ea typeface="ＭＳ Ｐゴシック" panose="020B0600070205080204" pitchFamily="34" charset="-128"/>
              </a:rPr>
              <a:t>Phila</a:t>
            </a:r>
            <a:r>
              <a:rPr lang="en-US" altLang="en-US" sz="1600" i="1" dirty="0">
                <a:ea typeface="ＭＳ Ｐゴシック" panose="020B0600070205080204" pitchFamily="34" charset="-128"/>
              </a:rPr>
              <a:t>). </a:t>
            </a:r>
            <a:r>
              <a:rPr lang="en-US" altLang="en-US" sz="1600" dirty="0">
                <a:ea typeface="ＭＳ Ｐゴシック" panose="020B0600070205080204" pitchFamily="34" charset="-128"/>
              </a:rPr>
              <a:t>2001;40(4):207–212 </a:t>
            </a:r>
          </a:p>
          <a:p>
            <a:r>
              <a:rPr lang="en-US" altLang="en-US" sz="1600" dirty="0">
                <a:ea typeface="ＭＳ Ｐゴシック" panose="020B0600070205080204" pitchFamily="34" charset="-128"/>
              </a:rPr>
              <a:t>Boston University, Center for the Study of Traumatic Encephalopathy. Case studies. Available at: www.bu.edu/cste/case- studies. Accessed February 15, 2010 </a:t>
            </a:r>
          </a:p>
          <a:p>
            <a:r>
              <a:rPr lang="en-US" altLang="en-US" sz="1600" dirty="0" err="1">
                <a:ea typeface="ＭＳ Ｐゴシック" panose="020B0600070205080204" pitchFamily="34" charset="-128"/>
              </a:rPr>
              <a:t>Jotwani</a:t>
            </a:r>
            <a:r>
              <a:rPr lang="en-US" altLang="en-US" sz="1600" dirty="0">
                <a:ea typeface="ＭＳ Ｐゴシック" panose="020B0600070205080204" pitchFamily="34" charset="-128"/>
              </a:rPr>
              <a:t> V, Harmon KG. </a:t>
            </a:r>
            <a:r>
              <a:rPr lang="en-US" altLang="en-US" sz="1600" dirty="0" err="1">
                <a:ea typeface="ＭＳ Ｐゴシック" panose="020B0600070205080204" pitchFamily="34" charset="-128"/>
              </a:rPr>
              <a:t>Postconcussion</a:t>
            </a:r>
            <a:r>
              <a:rPr lang="en-US" altLang="en-US" sz="1600" dirty="0">
                <a:ea typeface="ＭＳ Ｐゴシック" panose="020B0600070205080204" pitchFamily="34" charset="-128"/>
              </a:rPr>
              <a:t> syndrome in athletes. </a:t>
            </a:r>
            <a:r>
              <a:rPr lang="en-US" altLang="en-US" sz="1600" i="1" dirty="0" err="1">
                <a:ea typeface="ＭＳ Ｐゴシック" panose="020B0600070205080204" pitchFamily="34" charset="-128"/>
              </a:rPr>
              <a:t>Curr</a:t>
            </a:r>
            <a:r>
              <a:rPr lang="en-US" altLang="en-US" sz="1600" i="1" dirty="0">
                <a:ea typeface="ＭＳ Ｐゴシック" panose="020B0600070205080204" pitchFamily="34" charset="-128"/>
              </a:rPr>
              <a:t> Sports Med Rep. </a:t>
            </a:r>
            <a:r>
              <a:rPr lang="en-US" altLang="en-US" sz="1600" dirty="0">
                <a:ea typeface="ＭＳ Ｐゴシック" panose="020B0600070205080204" pitchFamily="34" charset="-128"/>
              </a:rPr>
              <a:t>2010;9(1):21–26</a:t>
            </a:r>
          </a:p>
          <a:p>
            <a:r>
              <a:rPr lang="en-US" altLang="en-US" sz="1600" dirty="0">
                <a:ea typeface="ＭＳ Ｐゴシック" panose="020B0600070205080204" pitchFamily="34" charset="-128"/>
              </a:rPr>
              <a:t>McCrory P. Does second impact syndrome exist? </a:t>
            </a:r>
            <a:r>
              <a:rPr lang="en-US" altLang="en-US" sz="1600" i="1" dirty="0" err="1">
                <a:ea typeface="ＭＳ Ｐゴシック" panose="020B0600070205080204" pitchFamily="34" charset="-128"/>
              </a:rPr>
              <a:t>Clin</a:t>
            </a:r>
            <a:r>
              <a:rPr lang="en-US" altLang="en-US" sz="1600" i="1" dirty="0">
                <a:ea typeface="ＭＳ Ｐゴシック" panose="020B0600070205080204" pitchFamily="34" charset="-128"/>
              </a:rPr>
              <a:t> J Sport Med. </a:t>
            </a:r>
            <a:r>
              <a:rPr lang="en-US" altLang="en-US" sz="1600" dirty="0">
                <a:ea typeface="ＭＳ Ｐゴシック" panose="020B0600070205080204" pitchFamily="34" charset="-128"/>
              </a:rPr>
              <a:t>2001; 11(3):144 –149 </a:t>
            </a:r>
          </a:p>
          <a:p>
            <a:r>
              <a:rPr lang="en-US" altLang="en-US" sz="1600" dirty="0">
                <a:ea typeface="ＭＳ Ｐゴシック" panose="020B0600070205080204" pitchFamily="34" charset="-128"/>
              </a:rPr>
              <a:t> McCrory P. When to retire after concussion? </a:t>
            </a:r>
            <a:r>
              <a:rPr lang="en-US" altLang="en-US" sz="1600" i="1" dirty="0">
                <a:ea typeface="ＭＳ Ｐゴシック" panose="020B0600070205080204" pitchFamily="34" charset="-128"/>
              </a:rPr>
              <a:t>Br J Sports Med. </a:t>
            </a:r>
            <a:r>
              <a:rPr lang="en-US" altLang="en-US" sz="1600" dirty="0">
                <a:ea typeface="ＭＳ Ｐゴシック" panose="020B0600070205080204" pitchFamily="34" charset="-128"/>
              </a:rPr>
              <a:t>2001;35(6): 380 –382 </a:t>
            </a:r>
          </a:p>
          <a:p>
            <a:r>
              <a:rPr lang="en-US" altLang="en-US" sz="1600" dirty="0" err="1">
                <a:ea typeface="ＭＳ Ｐゴシック" panose="020B0600070205080204" pitchFamily="34" charset="-128"/>
              </a:rPr>
              <a:t>CantuRC</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Whentodisqualifyanathleteafter</a:t>
            </a:r>
            <a:r>
              <a:rPr lang="en-US" altLang="en-US" sz="1600" dirty="0">
                <a:ea typeface="ＭＳ Ｐゴシック" panose="020B0600070205080204" pitchFamily="34" charset="-128"/>
              </a:rPr>
              <a:t> a concussion. </a:t>
            </a:r>
            <a:r>
              <a:rPr lang="en-US" altLang="en-US" sz="1600" i="1" dirty="0" err="1">
                <a:ea typeface="ＭＳ Ｐゴシック" panose="020B0600070205080204" pitchFamily="34" charset="-128"/>
              </a:rPr>
              <a:t>Curr</a:t>
            </a:r>
            <a:r>
              <a:rPr lang="en-US" altLang="en-US" sz="1600" i="1" dirty="0">
                <a:ea typeface="ＭＳ Ｐゴシック" panose="020B0600070205080204" pitchFamily="34" charset="-128"/>
              </a:rPr>
              <a:t> Sports Med Rep. </a:t>
            </a:r>
            <a:r>
              <a:rPr lang="en-US" altLang="en-US" sz="1600" dirty="0">
                <a:ea typeface="ＭＳ Ｐゴシック" panose="020B0600070205080204" pitchFamily="34" charset="-128"/>
              </a:rPr>
              <a:t>2009;8(1):6 –7 </a:t>
            </a:r>
          </a:p>
          <a:p>
            <a:endParaRPr lang="en-US" altLang="en-US" sz="1400" dirty="0">
              <a:ea typeface="ＭＳ Ｐゴシック" panose="020B0600070205080204" pitchFamily="34" charset="-128"/>
            </a:endParaRPr>
          </a:p>
          <a:p>
            <a:endParaRPr lang="en-US" altLang="en-US" sz="1400" dirty="0">
              <a:ea typeface="ＭＳ Ｐゴシック" panose="020B0600070205080204" pitchFamily="34" charset="-128"/>
            </a:endParaRPr>
          </a:p>
          <a:p>
            <a:endParaRPr lang="en-US" altLang="en-US" sz="1400" dirty="0">
              <a:ea typeface="ＭＳ Ｐゴシック" panose="020B0600070205080204" pitchFamily="34" charset="-128"/>
            </a:endParaRPr>
          </a:p>
          <a:p>
            <a:endParaRPr lang="en-US" altLang="en-US" sz="1400" dirty="0">
              <a:ea typeface="ＭＳ Ｐゴシック" panose="020B0600070205080204" pitchFamily="34" charset="-128"/>
            </a:endParaRPr>
          </a:p>
          <a:p>
            <a:endParaRPr lang="en-US" altLang="en-US" sz="1400"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en-US">
                <a:ea typeface="ＭＳ Ｐゴシック" panose="020B0600070205080204" pitchFamily="34" charset="-128"/>
              </a:rPr>
              <a:t>Sources cont</a:t>
            </a:r>
          </a:p>
        </p:txBody>
      </p:sp>
      <p:sp>
        <p:nvSpPr>
          <p:cNvPr id="97282" name="Content Placeholder 2"/>
          <p:cNvSpPr>
            <a:spLocks noGrp="1"/>
          </p:cNvSpPr>
          <p:nvPr>
            <p:ph idx="1"/>
          </p:nvPr>
        </p:nvSpPr>
        <p:spPr/>
        <p:txBody>
          <a:bodyPr/>
          <a:lstStyle/>
          <a:p>
            <a:r>
              <a:rPr lang="en-US" altLang="en-US" sz="1600" dirty="0" err="1">
                <a:ea typeface="ＭＳ Ｐゴシック" panose="020B0600070205080204" pitchFamily="34" charset="-128"/>
              </a:rPr>
              <a:t>Patorkian</a:t>
            </a:r>
            <a:r>
              <a:rPr lang="en-US" altLang="en-US" sz="1600" dirty="0">
                <a:ea typeface="ＭＳ Ｐゴシック" panose="020B0600070205080204" pitchFamily="34" charset="-128"/>
              </a:rPr>
              <a:t>, Corrigan.  Concussion to Consequence: Ovid Webcast. </a:t>
            </a:r>
            <a:r>
              <a:rPr lang="en-US" altLang="en-US" sz="1600" dirty="0">
                <a:ea typeface="ＭＳ Ｐゴシック" panose="020B0600070205080204" pitchFamily="34" charset="-128"/>
                <a:hlinkClick r:id="rId2"/>
              </a:rPr>
              <a:t>http://journals.lww.com/cjsportsmed/Documents/ovid_lww_concussion_webcast_101811.pdf</a:t>
            </a:r>
            <a:r>
              <a:rPr lang="en-US" altLang="en-US" sz="1600" dirty="0">
                <a:ea typeface="ＭＳ Ｐゴシック" panose="020B0600070205080204" pitchFamily="34" charset="-128"/>
              </a:rPr>
              <a:t>.  Accessed at 8:43 PM February 24, 2012.  </a:t>
            </a:r>
          </a:p>
          <a:p>
            <a:r>
              <a:rPr lang="en-US" altLang="en-US" sz="1600" dirty="0">
                <a:ea typeface="ＭＳ Ｐゴシック" panose="020B0600070205080204" pitchFamily="34" charset="-128"/>
              </a:rPr>
              <a:t>AMERICAN COLLEGE OF SPORTS MEDICINE. Concussion and the Team Physician: A Consensus Statement. Med. Sci. Sports </a:t>
            </a:r>
            <a:r>
              <a:rPr lang="en-US" altLang="en-US" sz="1600" dirty="0" err="1">
                <a:ea typeface="ＭＳ Ｐゴシック" panose="020B0600070205080204" pitchFamily="34" charset="-128"/>
              </a:rPr>
              <a:t>Exerc</a:t>
            </a:r>
            <a:r>
              <a:rPr lang="en-US" altLang="en-US" sz="1600" dirty="0">
                <a:ea typeface="ＭＳ Ｐゴシック" panose="020B0600070205080204" pitchFamily="34" charset="-128"/>
              </a:rPr>
              <a:t>. 2006. 395-399</a:t>
            </a:r>
          </a:p>
          <a:p>
            <a:r>
              <a:rPr lang="en-US" altLang="en-US" sz="1600" dirty="0" err="1">
                <a:ea typeface="ＭＳ Ｐゴシック" panose="020B0600070205080204" pitchFamily="34" charset="-128"/>
              </a:rPr>
              <a:t>Mccrory</a:t>
            </a:r>
            <a:r>
              <a:rPr lang="en-US" altLang="en-US" sz="1600" dirty="0">
                <a:ea typeface="ＭＳ Ｐゴシック" panose="020B0600070205080204" pitchFamily="34" charset="-128"/>
              </a:rPr>
              <a:t>, P.  Sports concussion and the Risk of </a:t>
            </a:r>
            <a:r>
              <a:rPr lang="en-US" altLang="en-US" sz="1600" dirty="0" err="1">
                <a:ea typeface="ＭＳ Ｐゴシック" panose="020B0600070205080204" pitchFamily="34" charset="-128"/>
              </a:rPr>
              <a:t>Rhronic</a:t>
            </a:r>
            <a:r>
              <a:rPr lang="en-US" altLang="en-US" sz="1600" dirty="0">
                <a:ea typeface="ＭＳ Ｐゴシック" panose="020B0600070205080204" pitchFamily="34" charset="-128"/>
              </a:rPr>
              <a:t> Traumatic Encephalopathy. </a:t>
            </a:r>
            <a:r>
              <a:rPr lang="en-US" altLang="en-US" sz="1600" dirty="0" err="1">
                <a:ea typeface="ＭＳ Ｐゴシック" panose="020B0600070205080204" pitchFamily="34" charset="-128"/>
              </a:rPr>
              <a:t>Clin</a:t>
            </a:r>
            <a:r>
              <a:rPr lang="en-US" altLang="en-US" sz="1600" dirty="0">
                <a:ea typeface="ＭＳ Ｐゴシック" panose="020B0600070205080204" pitchFamily="34" charset="-128"/>
              </a:rPr>
              <a:t> J Sport Med 2011;21:6–12  </a:t>
            </a:r>
          </a:p>
          <a:p>
            <a:r>
              <a:rPr lang="en-US" altLang="en-US" sz="1600" dirty="0">
                <a:ea typeface="ＭＳ Ｐゴシック" panose="020B0600070205080204" pitchFamily="34" charset="-128"/>
              </a:rPr>
              <a:t>B. </a:t>
            </a:r>
            <a:r>
              <a:rPr lang="en-US" altLang="en-US" sz="1600" dirty="0" err="1">
                <a:ea typeface="ＭＳ Ｐゴシック" panose="020B0600070205080204" pitchFamily="34" charset="-128"/>
              </a:rPr>
              <a:t>Alsalaheen</a:t>
            </a:r>
            <a:r>
              <a:rPr lang="en-US" altLang="en-US" sz="1600" dirty="0">
                <a:ea typeface="ＭＳ Ｐゴシック" panose="020B0600070205080204" pitchFamily="34" charset="-128"/>
              </a:rPr>
              <a:t>, A. </a:t>
            </a:r>
            <a:r>
              <a:rPr lang="en-US" altLang="en-US" sz="1600" dirty="0" err="1">
                <a:ea typeface="ＭＳ Ｐゴシック" panose="020B0600070205080204" pitchFamily="34" charset="-128"/>
              </a:rPr>
              <a:t>Mucha</a:t>
            </a:r>
            <a:r>
              <a:rPr lang="en-US" altLang="en-US" sz="1600" dirty="0">
                <a:ea typeface="ＭＳ Ｐゴシック" panose="020B0600070205080204" pitchFamily="34" charset="-128"/>
              </a:rPr>
              <a:t>, et al., Vestibular rehabilitation for dizziness and balance disorders after concussion.  </a:t>
            </a:r>
            <a:r>
              <a:rPr lang="en-US" altLang="en-US" sz="1600" i="1" dirty="0">
                <a:ea typeface="ＭＳ Ｐゴシック" panose="020B0600070205080204" pitchFamily="34" charset="-128"/>
              </a:rPr>
              <a:t>Journal of Neurologic Physical Therapy, 2010, June; 34(2):87-93.</a:t>
            </a:r>
          </a:p>
          <a:p>
            <a:r>
              <a:rPr lang="en-US" altLang="en-US" sz="1600" dirty="0">
                <a:ea typeface="ＭＳ Ｐゴシック" panose="020B0600070205080204" pitchFamily="34" charset="-128"/>
              </a:rPr>
              <a:t>Matusz, Et. Al.  A Practical  Concussion Physical Exam Toolbox.  </a:t>
            </a:r>
            <a:r>
              <a:rPr lang="en-US" altLang="en-US" sz="1600" i="1" dirty="0">
                <a:ea typeface="ＭＳ Ｐゴシック" panose="020B0600070205080204" pitchFamily="34" charset="-128"/>
              </a:rPr>
              <a:t>Sports Health</a:t>
            </a:r>
            <a:r>
              <a:rPr lang="en-US" altLang="en-US" sz="1600" dirty="0">
                <a:ea typeface="ＭＳ Ｐゴシック" panose="020B0600070205080204" pitchFamily="34" charset="-128"/>
              </a:rPr>
              <a:t>.  June; 8:260-269</a:t>
            </a:r>
          </a:p>
          <a:p>
            <a:r>
              <a:rPr lang="en-US" altLang="en-US" sz="1600" dirty="0" smtClean="0">
                <a:ea typeface="ＭＳ Ｐゴシック" panose="020B0600070205080204" pitchFamily="34" charset="-128"/>
              </a:rPr>
              <a:t>Ventura </a:t>
            </a:r>
            <a:r>
              <a:rPr lang="en-US" altLang="en-US" sz="1600" dirty="0">
                <a:ea typeface="ＭＳ Ｐゴシック" panose="020B0600070205080204" pitchFamily="34" charset="-128"/>
              </a:rPr>
              <a:t>RE, </a:t>
            </a:r>
            <a:r>
              <a:rPr lang="en-US" altLang="en-US" sz="1600" dirty="0" err="1">
                <a:ea typeface="ＭＳ Ｐゴシック" panose="020B0600070205080204" pitchFamily="34" charset="-128"/>
              </a:rPr>
              <a:t>Jancuska</a:t>
            </a:r>
            <a:r>
              <a:rPr lang="en-US" altLang="en-US" sz="1600" dirty="0">
                <a:ea typeface="ＭＳ Ｐゴシック" panose="020B0600070205080204" pitchFamily="34" charset="-128"/>
              </a:rPr>
              <a:t> JM, </a:t>
            </a:r>
            <a:r>
              <a:rPr lang="en-US" altLang="en-US" sz="1600" dirty="0" err="1">
                <a:ea typeface="ＭＳ Ｐゴシック" panose="020B0600070205080204" pitchFamily="34" charset="-128"/>
              </a:rPr>
              <a:t>Balcer</a:t>
            </a:r>
            <a:r>
              <a:rPr lang="en-US" altLang="en-US" sz="1600" dirty="0">
                <a:ea typeface="ＭＳ Ｐゴシック" panose="020B0600070205080204" pitchFamily="34" charset="-128"/>
              </a:rPr>
              <a:t> LJ, </a:t>
            </a:r>
            <a:r>
              <a:rPr lang="en-US" altLang="en-US" sz="1600" dirty="0" err="1">
                <a:ea typeface="ＭＳ Ｐゴシック" panose="020B0600070205080204" pitchFamily="34" charset="-128"/>
              </a:rPr>
              <a:t>Galetta</a:t>
            </a:r>
            <a:r>
              <a:rPr lang="en-US" altLang="en-US" sz="1600" dirty="0">
                <a:ea typeface="ＭＳ Ｐゴシック" panose="020B0600070205080204" pitchFamily="34" charset="-128"/>
              </a:rPr>
              <a:t> SL: Diagnostic tests for concussion: is vision part of the puzzle? J </a:t>
            </a:r>
            <a:r>
              <a:rPr lang="en-US" altLang="en-US" sz="1600" dirty="0" err="1">
                <a:ea typeface="ＭＳ Ｐゴシック" panose="020B0600070205080204" pitchFamily="34" charset="-128"/>
              </a:rPr>
              <a:t>Neuroophthalmol</a:t>
            </a:r>
            <a:r>
              <a:rPr lang="en-US" altLang="en-US" sz="1600" dirty="0">
                <a:ea typeface="ＭＳ Ｐゴシック" panose="020B0600070205080204" pitchFamily="34" charset="-128"/>
              </a:rPr>
              <a:t> 35:73–81, 2015</a:t>
            </a:r>
          </a:p>
          <a:p>
            <a:r>
              <a:rPr lang="en-US" altLang="en-US" sz="1600" dirty="0">
                <a:ea typeface="ＭＳ Ｐゴシック" panose="020B0600070205080204" pitchFamily="34" charset="-128"/>
              </a:rPr>
              <a:t>Sideline concussion assessment tool fifth edition.  BJSM.  4/2017</a:t>
            </a:r>
          </a:p>
          <a:p>
            <a:pPr lvl="1"/>
            <a:r>
              <a:rPr lang="en-US" altLang="en-US" sz="1600" dirty="0">
                <a:ea typeface="ＭＳ Ｐゴシック" panose="020B0600070205080204" pitchFamily="34" charset="-128"/>
              </a:rPr>
              <a:t>http://bjsm.bmj.com/content/bjsports/early/2017/04/28/bjsports-2017-097506SCAT5.full.pdf</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tLang="en-US">
                <a:ea typeface="ＭＳ Ｐゴシック" panose="020B0600070205080204" pitchFamily="34" charset="-128"/>
              </a:rPr>
              <a:t>Questions?</a:t>
            </a:r>
          </a:p>
        </p:txBody>
      </p:sp>
      <p:pic>
        <p:nvPicPr>
          <p:cNvPr id="98306" name="Picture 3" title="Questi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4517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z="5400" b="1">
                <a:ea typeface="ＭＳ Ｐゴシック" panose="020B0600070205080204" pitchFamily="34" charset="-128"/>
              </a:rPr>
              <a:t>OLD</a:t>
            </a:r>
            <a:r>
              <a:rPr lang="en-US" altLang="en-US">
                <a:ea typeface="ＭＳ Ｐゴシック" panose="020B0600070205080204" pitchFamily="34" charset="-128"/>
              </a:rPr>
              <a:t> Definition continued</a:t>
            </a:r>
          </a:p>
        </p:txBody>
      </p:sp>
      <p:sp>
        <p:nvSpPr>
          <p:cNvPr id="24578" name="Content Placeholder 2"/>
          <p:cNvSpPr>
            <a:spLocks noGrp="1"/>
          </p:cNvSpPr>
          <p:nvPr>
            <p:ph idx="1"/>
          </p:nvPr>
        </p:nvSpPr>
        <p:spPr/>
        <p:txBody>
          <a:bodyPr/>
          <a:lstStyle/>
          <a:p>
            <a:pPr eaLnBrk="1" hangingPunct="1"/>
            <a:r>
              <a:rPr lang="en-US" altLang="en-US" sz="2400" i="1" dirty="0">
                <a:ea typeface="ＭＳ Ｐゴシック" panose="020B0600070205080204" pitchFamily="34" charset="-128"/>
              </a:rPr>
              <a:t>May be caused by a direct blow to the head/face/neck/body with impulsive force directed towards the head</a:t>
            </a:r>
          </a:p>
          <a:p>
            <a:pPr eaLnBrk="1" hangingPunct="1"/>
            <a:r>
              <a:rPr lang="en-US" altLang="en-US" sz="2400" i="1" dirty="0">
                <a:ea typeface="ＭＳ Ｐゴシック" panose="020B0600070205080204" pitchFamily="34" charset="-128"/>
              </a:rPr>
              <a:t>Typically results in the rapid onset of short lived impairment of neurologic function that resolves spontaneously</a:t>
            </a:r>
          </a:p>
          <a:p>
            <a:pPr eaLnBrk="1" hangingPunct="1"/>
            <a:r>
              <a:rPr lang="en-US" altLang="en-US" sz="2400" i="1" dirty="0">
                <a:ea typeface="ＭＳ Ｐゴシック" panose="020B0600070205080204" pitchFamily="34" charset="-128"/>
              </a:rPr>
              <a:t>Concussion may result in neuropathological changes, but the acute clinical symptoms largely reflect a functional disturbance rather than a structural injury.</a:t>
            </a:r>
          </a:p>
          <a:p>
            <a:pPr eaLnBrk="1" hangingPunct="1"/>
            <a:r>
              <a:rPr lang="en-US" altLang="en-US" sz="2400" i="1" dirty="0">
                <a:ea typeface="ＭＳ Ｐゴシック" panose="020B0600070205080204" pitchFamily="34" charset="-128"/>
              </a:rPr>
              <a:t>Concussion results in a graded set of clinical symptoms that may or may not involve loss of consciousness &lt;10%</a:t>
            </a:r>
          </a:p>
          <a:p>
            <a:pPr eaLnBrk="1" hangingPunct="1"/>
            <a:endParaRPr lang="en-US" altLang="en-US" sz="2400"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a:ea typeface="ＭＳ Ｐゴシック" panose="020B0600070205080204" pitchFamily="34" charset="-128"/>
              </a:rPr>
              <a:t>New Definition from 5</a:t>
            </a:r>
            <a:r>
              <a:rPr lang="en-US" altLang="en-US" baseline="30000">
                <a:ea typeface="ＭＳ Ｐゴシック" panose="020B0600070205080204" pitchFamily="34" charset="-128"/>
              </a:rPr>
              <a:t>th</a:t>
            </a:r>
            <a:r>
              <a:rPr lang="en-US" altLang="en-US">
                <a:ea typeface="ＭＳ Ｐゴシック" panose="020B0600070205080204" pitchFamily="34" charset="-128"/>
              </a:rPr>
              <a:t> consensus</a:t>
            </a:r>
          </a:p>
        </p:txBody>
      </p:sp>
      <p:sp>
        <p:nvSpPr>
          <p:cNvPr id="25602" name="Content Placeholder 2"/>
          <p:cNvSpPr>
            <a:spLocks noGrp="1"/>
          </p:cNvSpPr>
          <p:nvPr>
            <p:ph idx="1"/>
          </p:nvPr>
        </p:nvSpPr>
        <p:spPr/>
        <p:txBody>
          <a:bodyPr/>
          <a:lstStyle/>
          <a:p>
            <a:r>
              <a:rPr lang="en-US" altLang="en-US">
                <a:ea typeface="ＭＳ Ｐゴシック" panose="020B0600070205080204" pitchFamily="34" charset="-128"/>
              </a:rPr>
              <a:t>Sport related concussion is a traumatic brain injury induced by biomechanical forces. Several common features that may be utilized in clinically defining the nature of a concussive head injury include: </a:t>
            </a:r>
          </a:p>
          <a:p>
            <a:pPr marL="457200" lvl="1" indent="0">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3678</Words>
  <Application>Microsoft Office PowerPoint</Application>
  <PresentationFormat>On-screen Show (4:3)</PresentationFormat>
  <Paragraphs>570</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Concussion in sport</vt:lpstr>
      <vt:lpstr>Goals/Objectives</vt:lpstr>
      <vt:lpstr>Outline </vt:lpstr>
      <vt:lpstr>SCAT 5</vt:lpstr>
      <vt:lpstr>SCAT 5 - Rapid Neurologic Screen</vt:lpstr>
      <vt:lpstr>“Sideline market” </vt:lpstr>
      <vt:lpstr>OLD Definition of concussion As defined by 3rd International Consensus statement  Zurich, 2008</vt:lpstr>
      <vt:lpstr>OLD Definition continued</vt:lpstr>
      <vt:lpstr>New Definition from 5th consensus</vt:lpstr>
      <vt:lpstr>New definition from 5th consensus</vt:lpstr>
      <vt:lpstr>Definition/Classification History</vt:lpstr>
      <vt:lpstr>Classification systems</vt:lpstr>
      <vt:lpstr>Concussion like symptoms??</vt:lpstr>
      <vt:lpstr>Epidemic???</vt:lpstr>
      <vt:lpstr>NOMENCLATURE</vt:lpstr>
      <vt:lpstr>Signs and symptoms</vt:lpstr>
      <vt:lpstr>Sideline evaluation</vt:lpstr>
      <vt:lpstr>Symptom checklist/scoring</vt:lpstr>
      <vt:lpstr>Orientation/Memory/Cognition</vt:lpstr>
      <vt:lpstr>Balance/BESS testing</vt:lpstr>
      <vt:lpstr>Timed tandem gait</vt:lpstr>
      <vt:lpstr>King-Devick Testing</vt:lpstr>
      <vt:lpstr>What is the premise?</vt:lpstr>
      <vt:lpstr>King-Devick Testing</vt:lpstr>
      <vt:lpstr>How to interpret King-Devick</vt:lpstr>
      <vt:lpstr>Physical Exam standards</vt:lpstr>
      <vt:lpstr>Physical exam standards</vt:lpstr>
      <vt:lpstr>Physical Exam standards</vt:lpstr>
      <vt:lpstr>Eye Sync</vt:lpstr>
      <vt:lpstr>PowerPoint Presentation</vt:lpstr>
      <vt:lpstr>Strength of evidence for exam</vt:lpstr>
      <vt:lpstr>Disposition on day of injury</vt:lpstr>
      <vt:lpstr>Signs for transport R/O intracranial bleed</vt:lpstr>
      <vt:lpstr>Clinical Management</vt:lpstr>
      <vt:lpstr>Clinical Management</vt:lpstr>
      <vt:lpstr>Activity modification</vt:lpstr>
      <vt:lpstr>Benefits of rest??</vt:lpstr>
      <vt:lpstr>Post concussive syndrome</vt:lpstr>
      <vt:lpstr>Vestibular Rehab</vt:lpstr>
      <vt:lpstr>Risk factors of difficult recovery</vt:lpstr>
      <vt:lpstr>To give medications or not?</vt:lpstr>
      <vt:lpstr>Return to Play planning</vt:lpstr>
      <vt:lpstr>Standardized Consensus RTP guidelines</vt:lpstr>
      <vt:lpstr>Neuropsych testing</vt:lpstr>
      <vt:lpstr>imPACT testing?</vt:lpstr>
      <vt:lpstr>How to interpret imPACT test?</vt:lpstr>
      <vt:lpstr>Post concussed athlete</vt:lpstr>
      <vt:lpstr>Who needs neuroimaging? What type?</vt:lpstr>
      <vt:lpstr>Advanced imaging</vt:lpstr>
      <vt:lpstr>Second impact syndrome</vt:lpstr>
      <vt:lpstr>Chronic traumatic encephalopathy</vt:lpstr>
      <vt:lpstr>Chronic Traumatic Encephalopathy</vt:lpstr>
      <vt:lpstr>What can a practitioner do to prepare?</vt:lpstr>
      <vt:lpstr>Prevention? </vt:lpstr>
      <vt:lpstr>AMSSM/NFL Website</vt:lpstr>
      <vt:lpstr>HEADS UP</vt:lpstr>
      <vt:lpstr>AAP recommendations 2010</vt:lpstr>
      <vt:lpstr>Sport Retirement</vt:lpstr>
      <vt:lpstr>Future direction</vt:lpstr>
      <vt:lpstr>Serologic Testing</vt:lpstr>
      <vt:lpstr>Serologic testing </vt:lpstr>
      <vt:lpstr>MU approach/standards</vt:lpstr>
      <vt:lpstr>MU approach/standards</vt:lpstr>
      <vt:lpstr>MU sideline approach</vt:lpstr>
      <vt:lpstr>MU sideline approach cont</vt:lpstr>
      <vt:lpstr>MU transition from field to dx</vt:lpstr>
      <vt:lpstr>Sideline tent?</vt:lpstr>
      <vt:lpstr>SidelinER</vt:lpstr>
      <vt:lpstr>How I handle it?</vt:lpstr>
      <vt:lpstr>How I handle it?</vt:lpstr>
      <vt:lpstr>How I handle it?</vt:lpstr>
      <vt:lpstr>Case Presentations</vt:lpstr>
      <vt:lpstr>Scat-5 Sample Cards</vt:lpstr>
      <vt:lpstr>Scat-5 Sample Cards</vt:lpstr>
      <vt:lpstr>Potpourri</vt:lpstr>
      <vt:lpstr>Sources</vt:lpstr>
      <vt:lpstr>Sources cont</vt:lpstr>
      <vt:lpstr>Sources cont</vt:lpstr>
      <vt:lpstr>Questions?</vt:lpstr>
    </vt:vector>
  </TitlesOfParts>
  <Company>Initech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Concussion Diagnosis and Management</dc:title>
  <dc:creator>Noname</dc:creator>
  <cp:lastModifiedBy>Angela</cp:lastModifiedBy>
  <cp:revision>67</cp:revision>
  <dcterms:created xsi:type="dcterms:W3CDTF">2012-03-04T23:14:51Z</dcterms:created>
  <dcterms:modified xsi:type="dcterms:W3CDTF">2018-05-02T21:16:07Z</dcterms:modified>
</cp:coreProperties>
</file>