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9"/>
  </p:notesMasterIdLst>
  <p:sldIdLst>
    <p:sldId id="256" r:id="rId2"/>
    <p:sldId id="257" r:id="rId3"/>
    <p:sldId id="258" r:id="rId4"/>
    <p:sldId id="263" r:id="rId5"/>
    <p:sldId id="264" r:id="rId6"/>
    <p:sldId id="293" r:id="rId7"/>
    <p:sldId id="306" r:id="rId8"/>
    <p:sldId id="266" r:id="rId9"/>
    <p:sldId id="307" r:id="rId10"/>
    <p:sldId id="308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34" r:id="rId25"/>
    <p:sldId id="324" r:id="rId26"/>
    <p:sldId id="325" r:id="rId27"/>
    <p:sldId id="336" r:id="rId28"/>
    <p:sldId id="323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02" r:id="rId37"/>
    <p:sldId id="335" r:id="rId38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AD71B4-0CE3-4E67-9153-B6374C581CD8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27E09B5-8A4D-49DC-88E2-A46F18D056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125C-2F5B-4797-A938-DC676E277ACC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1DB6AF-8E88-4AD7-8BBA-D8EFAA1874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942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EF9B7-E0CD-48EA-AEA1-16DB38DE4643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7116-B49D-418D-BE02-4856344A80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03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B119-0F34-4102-A658-F7290DEFB5B7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2FE59-9849-4837-87DF-8B8F50BA5F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77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FEB3-5C4E-42E0-A2B8-0A12A9232605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2D642-BE85-4B67-AD45-0785A6C50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70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242424"/>
            </a:gs>
            <a:gs pos="30000">
              <a:srgbClr val="2D2D2D"/>
            </a:gs>
            <a:gs pos="100000">
              <a:srgbClr val="7D7D7D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A8C22-9B8E-4E14-AF7D-19E58D5FE8B0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35B534-4A8D-4AAE-9280-C62796F5D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069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B6B9-7C99-4BB2-8B16-4CA2FD97C678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43190-52BD-4D19-B0CA-2956C17365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53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4473-C2AE-4E5A-A3BC-0E006AA7BCA7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743096-B9B4-4C47-AD79-65F30D6717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94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9F08D-43BA-4C37-B7EB-EE92EEAD1B5B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72D7E-53DD-45CD-8517-A677F93C3F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898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9A2D3-68EC-4AE5-95AE-5F76A4254F81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AA3FE-E83D-4E64-9F45-9845D0C416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08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C350-C967-40A2-A599-C3A0E60E2BAB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334B04-D4E1-4ED0-8FD5-434F6C918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2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F94B-287B-46E5-9652-860AFA092C11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BACFBB-DB1D-44E3-8E8F-44F886925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85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905EEE-F5DF-4C02-B4E4-2CCBFC9F3661}" type="datetimeFigureOut">
              <a:rPr lang="en-US"/>
              <a:pPr>
                <a:defRPr/>
              </a:pPr>
              <a:t>4/19/2018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9B9A98"/>
                </a:solidFill>
              </a:defRPr>
            </a:lvl1pPr>
          </a:lstStyle>
          <a:p>
            <a:pPr>
              <a:defRPr/>
            </a:pPr>
            <a:fld id="{C7635FF1-BE69-4CC1-83CB-65AA8C97B1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5" r:id="rId1"/>
    <p:sldLayoutId id="2147484029" r:id="rId2"/>
    <p:sldLayoutId id="2147484036" r:id="rId3"/>
    <p:sldLayoutId id="2147484030" r:id="rId4"/>
    <p:sldLayoutId id="2147484037" r:id="rId5"/>
    <p:sldLayoutId id="2147484031" r:id="rId6"/>
    <p:sldLayoutId id="2147484032" r:id="rId7"/>
    <p:sldLayoutId id="2147484038" r:id="rId8"/>
    <p:sldLayoutId id="2147484039" r:id="rId9"/>
    <p:sldLayoutId id="2147484033" r:id="rId10"/>
    <p:sldLayoutId id="21474840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Concussion: A view from the Sidelines</a:t>
            </a:r>
            <a:endParaRPr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Gregory A. Elkins, MD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In-Game Duties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are the people tasked with dealing with concussions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In-Game Duties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Dealing with ALL injuries</a:t>
            </a:r>
          </a:p>
          <a:p>
            <a:pPr eaLnBrk="1" hangingPunct="1">
              <a:defRPr/>
            </a:pPr>
            <a:r>
              <a:rPr lang="en-US" dirty="0" smtClean="0"/>
              <a:t>Evaluation and treatment of musculoskeletal injuries</a:t>
            </a:r>
          </a:p>
          <a:p>
            <a:pPr eaLnBrk="1" hangingPunct="1">
              <a:defRPr/>
            </a:pPr>
            <a:r>
              <a:rPr lang="en-US" dirty="0" smtClean="0"/>
              <a:t>Icing, taping, re-taping and bracing</a:t>
            </a:r>
          </a:p>
          <a:p>
            <a:pPr eaLnBrk="1" hangingPunct="1">
              <a:defRPr/>
            </a:pPr>
            <a:r>
              <a:rPr lang="en-US" dirty="0" smtClean="0"/>
              <a:t>Monitoring heat (including water breaks, etc.)</a:t>
            </a:r>
          </a:p>
          <a:p>
            <a:pPr eaLnBrk="1" hangingPunct="1">
              <a:defRPr/>
            </a:pPr>
            <a:r>
              <a:rPr lang="en-US" dirty="0" smtClean="0"/>
              <a:t>Sudden Cardiac Death, etc., etc.,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In-Game Duties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Dealing with Coaches (and parents)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In-Game Duties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Observing the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Evaluating Possible Concussions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  <a:p>
            <a:pPr eaLnBrk="1" hangingPunct="1"/>
            <a:r>
              <a:rPr lang="en-US" altLang="en-US" smtClean="0"/>
              <a:t>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Down Athlete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Athlete who presents to Sports Med with Symptoms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Athlete sent to sideline by Official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Athlete brought or pointed out by Coach or Teammate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Athlete with abnormal activity observed by Sports 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467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Lincoln Primary Care Center</a:t>
            </a:r>
          </a:p>
        </p:txBody>
      </p:sp>
      <p:pic>
        <p:nvPicPr>
          <p:cNvPr id="9219" name="Picture 2" descr="Front view of Lincoln Primary Care Cent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38" y="1981200"/>
            <a:ext cx="7307262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A little different than in the Clinic, Office or ER</a:t>
            </a:r>
          </a:p>
          <a:p>
            <a:pPr eaLnBrk="1" hangingPunct="1">
              <a:defRPr/>
            </a:pPr>
            <a:r>
              <a:rPr lang="en-US" dirty="0" smtClean="0"/>
              <a:t>Elkins Law of Down Athlete- “If there is one mud puddle on the field that is where the player goes down.”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General Observation</a:t>
            </a:r>
          </a:p>
          <a:p>
            <a:pPr eaLnBrk="1" hangingPunct="1">
              <a:defRPr/>
            </a:pPr>
            <a:r>
              <a:rPr lang="en-US" dirty="0" smtClean="0"/>
              <a:t>Mental Status</a:t>
            </a:r>
          </a:p>
          <a:p>
            <a:pPr eaLnBrk="1" hangingPunct="1">
              <a:defRPr/>
            </a:pPr>
            <a:r>
              <a:rPr lang="en-US" dirty="0" smtClean="0"/>
              <a:t>LOC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History!</a:t>
            </a:r>
          </a:p>
          <a:p>
            <a:pPr eaLnBrk="1" hangingPunct="1"/>
            <a:r>
              <a:rPr lang="en-US" altLang="en-US" smtClean="0"/>
              <a:t>History!!</a:t>
            </a:r>
          </a:p>
          <a:p>
            <a:pPr eaLnBrk="1" hangingPunct="1"/>
            <a:r>
              <a:rPr lang="en-US" altLang="en-US" smtClean="0"/>
              <a:t>History!!!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Neurological Exam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Specific </a:t>
            </a:r>
            <a:r>
              <a:rPr lang="en-US" dirty="0" err="1" smtClean="0"/>
              <a:t>Neuro</a:t>
            </a:r>
            <a:r>
              <a:rPr lang="en-US" dirty="0" smtClean="0"/>
              <a:t> </a:t>
            </a:r>
            <a:r>
              <a:rPr lang="en-US" dirty="0" err="1" smtClean="0"/>
              <a:t>Pysch</a:t>
            </a:r>
            <a:r>
              <a:rPr lang="en-US" dirty="0" smtClean="0"/>
              <a:t> Sideline Tools</a:t>
            </a:r>
          </a:p>
          <a:p>
            <a:pPr eaLnBrk="1" hangingPunct="1">
              <a:defRPr/>
            </a:pPr>
            <a:r>
              <a:rPr lang="en-US" dirty="0" smtClean="0"/>
              <a:t>Remember these are TOOLS, Concussion is a Clinical Diagnosis!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When in doubt, sit them out!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Transport?</a:t>
            </a:r>
          </a:p>
          <a:p>
            <a:pPr eaLnBrk="1" hangingPunct="1">
              <a:defRPr/>
            </a:pPr>
            <a:r>
              <a:rPr lang="en-US" dirty="0" smtClean="0"/>
              <a:t>Unstable or deteriorating neurological status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Monitoring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Watch the concussed athlete</a:t>
            </a:r>
          </a:p>
          <a:p>
            <a:pPr eaLnBrk="1" hangingPunct="1"/>
            <a:r>
              <a:rPr lang="en-US" altLang="en-US" smtClean="0"/>
              <a:t>Reevaluate at regular intervals</a:t>
            </a:r>
          </a:p>
          <a:p>
            <a:pPr eaLnBrk="1" hangingPunct="1"/>
            <a:r>
              <a:rPr lang="en-US" altLang="en-US" smtClean="0"/>
              <a:t>Make sure they do not re-enter-TAKE AWAY THE HELMET!!!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Postgame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The Sports Med team is usually the last to leave</a:t>
            </a:r>
          </a:p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Postgame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More potential Evaluations</a:t>
            </a:r>
          </a:p>
          <a:p>
            <a:pPr eaLnBrk="1" hangingPunct="1">
              <a:defRPr/>
            </a:pPr>
            <a:r>
              <a:rPr lang="en-US" dirty="0" smtClean="0"/>
              <a:t>Athletes pointed out by teammates, coaches or parents</a:t>
            </a:r>
          </a:p>
          <a:p>
            <a:pPr eaLnBrk="1" hangingPunct="1">
              <a:defRPr/>
            </a:pPr>
            <a:r>
              <a:rPr lang="en-US" dirty="0" smtClean="0"/>
              <a:t>Athletes with symptoms</a:t>
            </a:r>
          </a:p>
          <a:p>
            <a:pPr eaLnBrk="1" hangingPunct="1">
              <a:defRPr/>
            </a:pPr>
            <a:r>
              <a:rPr lang="en-US" dirty="0" smtClean="0"/>
              <a:t>Athletes noted to have extreme emotional </a:t>
            </a:r>
            <a:r>
              <a:rPr lang="en-US" dirty="0" err="1" smtClean="0"/>
              <a:t>lability</a:t>
            </a:r>
            <a:r>
              <a:rPr lang="en-US" dirty="0" smtClean="0"/>
              <a:t> (crying or laughing inappropriately, etc.)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 AREN’T Going to Talk About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Return to Play Protocols</a:t>
            </a:r>
          </a:p>
          <a:p>
            <a:pPr eaLnBrk="1" hangingPunct="1"/>
            <a:r>
              <a:rPr lang="en-US" altLang="en-US" dirty="0" smtClean="0"/>
              <a:t>Return to Learn</a:t>
            </a:r>
          </a:p>
          <a:p>
            <a:pPr eaLnBrk="1" hangingPunct="1"/>
            <a:r>
              <a:rPr lang="en-US" altLang="en-US" dirty="0" smtClean="0"/>
              <a:t>Second Impact Syndrome</a:t>
            </a:r>
          </a:p>
          <a:p>
            <a:pPr eaLnBrk="1" hangingPunct="1"/>
            <a:r>
              <a:rPr lang="en-US" altLang="en-US" dirty="0" smtClean="0"/>
              <a:t>CTE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Postgame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Plan for what is next for the athlete with concussion</a:t>
            </a:r>
          </a:p>
          <a:p>
            <a:pPr eaLnBrk="1" hangingPunct="1">
              <a:defRPr/>
            </a:pPr>
            <a:r>
              <a:rPr lang="en-US" dirty="0" smtClean="0"/>
              <a:t>Follow up</a:t>
            </a:r>
          </a:p>
          <a:p>
            <a:pPr eaLnBrk="1" hangingPunct="1">
              <a:defRPr/>
            </a:pPr>
            <a:r>
              <a:rPr lang="en-US" dirty="0" smtClean="0"/>
              <a:t>Return to Play/Learn</a:t>
            </a:r>
          </a:p>
          <a:p>
            <a:pPr eaLnBrk="1" hangingPunct="1">
              <a:defRPr/>
            </a:pPr>
            <a:endParaRPr lang="en-US" dirty="0" smtClean="0"/>
          </a:p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OK I mentioned them. Are you happy?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Postgame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Communicate with Parents</a:t>
            </a:r>
          </a:p>
          <a:p>
            <a:pPr eaLnBrk="1" hangingPunct="1">
              <a:defRPr/>
            </a:pPr>
            <a:r>
              <a:rPr lang="en-US" dirty="0" smtClean="0"/>
              <a:t>Written documents</a:t>
            </a:r>
          </a:p>
          <a:p>
            <a:pPr eaLnBrk="1" hangingPunct="1">
              <a:defRPr/>
            </a:pPr>
            <a:r>
              <a:rPr lang="en-US" dirty="0" smtClean="0"/>
              <a:t>Online resources (smart phones)</a:t>
            </a:r>
          </a:p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http://www.nfhs.org/media/1014739/parents_guardians_guide_to_concussion_final_2016.pdf </a:t>
            </a:r>
          </a:p>
          <a:p>
            <a:pPr eaLnBrk="1" hangingPunct="1">
              <a:defRPr/>
            </a:pPr>
            <a:r>
              <a:rPr lang="en-US" dirty="0" smtClean="0"/>
              <a:t>Parents may not be present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Postgame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4925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Now we get to the stuff everyone wants to hear about; RTP, RTL, CTE!</a:t>
            </a:r>
          </a:p>
          <a:p>
            <a:pPr marL="34925" indent="0"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marL="34925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But that’s another 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Important Considerations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4925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This talk focused on a football game in an ideal situation with an NATA Certified Athletic Trainer and maybe a Sports Medicine Physician. What if it’s a girls soccer practice or an away volleyball game?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Important Considerations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4925" indent="0"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Emergency Action Plans are important, but our student athletes deserve NATA Certified Athletic Trainers!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Recap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Learning Objectives</a:t>
            </a:r>
          </a:p>
          <a:p>
            <a:pPr eaLnBrk="1" hangingPunct="1">
              <a:defRPr/>
            </a:pPr>
            <a:r>
              <a:rPr lang="en-US" dirty="0" smtClean="0"/>
              <a:t>Preseason Prep</a:t>
            </a:r>
          </a:p>
          <a:p>
            <a:pPr eaLnBrk="1" hangingPunct="1">
              <a:defRPr/>
            </a:pPr>
            <a:r>
              <a:rPr lang="en-US" dirty="0" smtClean="0"/>
              <a:t>Pregame prep</a:t>
            </a:r>
          </a:p>
          <a:p>
            <a:pPr eaLnBrk="1" hangingPunct="1">
              <a:defRPr/>
            </a:pPr>
            <a:r>
              <a:rPr lang="en-US" dirty="0" smtClean="0"/>
              <a:t>In Game Duties</a:t>
            </a:r>
          </a:p>
          <a:p>
            <a:pPr eaLnBrk="1" hangingPunct="1">
              <a:defRPr/>
            </a:pPr>
            <a:r>
              <a:rPr lang="en-US" dirty="0" smtClean="0"/>
              <a:t>Postgame Duties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 descr="Side view of head with a scar going from above the right ear and to the top of the hea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23595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Thank You!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Greg.elkins@swvhs.org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we ARE going to talk about (Learning objectives)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Preseason Prep</a:t>
            </a:r>
          </a:p>
          <a:p>
            <a:pPr eaLnBrk="1" hangingPunct="1"/>
            <a:r>
              <a:rPr lang="en-US" altLang="en-US" dirty="0" smtClean="0"/>
              <a:t>Pregame Prep</a:t>
            </a:r>
          </a:p>
          <a:p>
            <a:pPr eaLnBrk="1" hangingPunct="1"/>
            <a:r>
              <a:rPr lang="en-US" altLang="en-US" dirty="0" smtClean="0"/>
              <a:t>In-Game Duties</a:t>
            </a:r>
          </a:p>
          <a:p>
            <a:pPr eaLnBrk="1" hangingPunct="1"/>
            <a:r>
              <a:rPr lang="en-US" altLang="en-US" dirty="0" smtClean="0"/>
              <a:t>Postgame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Preseason Prep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Pre-participation Exams</a:t>
            </a:r>
          </a:p>
          <a:p>
            <a:pPr eaLnBrk="1" hangingPunct="1">
              <a:defRPr/>
            </a:pPr>
            <a:r>
              <a:rPr lang="en-US" dirty="0" smtClean="0"/>
              <a:t>HISTORY!!!!</a:t>
            </a:r>
          </a:p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    - Previous Concussions</a:t>
            </a:r>
          </a:p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- Migraines</a:t>
            </a:r>
          </a:p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Preseason Prep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Baseline Neurocognitive Testing</a:t>
            </a:r>
          </a:p>
          <a:p>
            <a:pPr>
              <a:defRPr/>
            </a:pPr>
            <a:r>
              <a:rPr lang="en-US" dirty="0" smtClean="0"/>
              <a:t>Time</a:t>
            </a:r>
          </a:p>
          <a:p>
            <a:pPr>
              <a:defRPr/>
            </a:pPr>
            <a:r>
              <a:rPr lang="en-US" dirty="0" smtClean="0"/>
              <a:t>Cost</a:t>
            </a:r>
          </a:p>
          <a:p>
            <a:pPr>
              <a:defRPr/>
            </a:pPr>
            <a:r>
              <a:rPr lang="en-US" dirty="0" smtClean="0"/>
              <a:t>? 2 Sets of 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Pregame Prep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" indent="0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Evaluation of Previously Injured Players</a:t>
            </a:r>
          </a:p>
          <a:p>
            <a:pPr>
              <a:defRPr/>
            </a:pPr>
            <a:r>
              <a:rPr lang="en-US" dirty="0" smtClean="0"/>
              <a:t>“Don’t make decisions when the stands are full and the band is playing”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Pregame Prep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Emergency Action Plans</a:t>
            </a:r>
          </a:p>
          <a:p>
            <a:pPr eaLnBrk="1" hangingPunct="1">
              <a:defRPr/>
            </a:pPr>
            <a:r>
              <a:rPr lang="en-US" dirty="0" smtClean="0"/>
              <a:t>All Sports</a:t>
            </a:r>
          </a:p>
          <a:p>
            <a:pPr eaLnBrk="1" hangingPunct="1">
              <a:defRPr/>
            </a:pPr>
            <a:r>
              <a:rPr lang="en-US" dirty="0" smtClean="0"/>
              <a:t>All Venues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Pregame Prep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marL="36512" indent="0" eaLnBrk="1" hangingPunct="1">
              <a:buFont typeface="Wingdings 2" panose="05020102010507070707" pitchFamily="18" charset="2"/>
              <a:buNone/>
              <a:defRPr/>
            </a:pPr>
            <a:r>
              <a:rPr lang="en-US" dirty="0" smtClean="0"/>
              <a:t>Pregame Sports Medicine Timeout</a:t>
            </a:r>
          </a:p>
          <a:p>
            <a:pPr eaLnBrk="1" hangingPunct="1">
              <a:defRPr/>
            </a:pPr>
            <a:r>
              <a:rPr lang="en-US" dirty="0" smtClean="0"/>
              <a:t>Who?</a:t>
            </a:r>
          </a:p>
          <a:p>
            <a:pPr eaLnBrk="1" hangingPunct="1">
              <a:defRPr/>
            </a:pPr>
            <a:r>
              <a:rPr lang="en-US" dirty="0" smtClean="0"/>
              <a:t>How?</a:t>
            </a:r>
          </a:p>
          <a:p>
            <a:pPr eaLnBrk="1" hangingPunct="1">
              <a:defRPr/>
            </a:pPr>
            <a:r>
              <a:rPr lang="en-US" dirty="0" smtClean="0"/>
              <a:t>Where?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2191</TotalTime>
  <Words>519</Words>
  <Application>Microsoft Office PowerPoint</Application>
  <PresentationFormat>On-screen Show (4:3)</PresentationFormat>
  <Paragraphs>121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Franklin Gothic Book</vt:lpstr>
      <vt:lpstr>Wingdings 2</vt:lpstr>
      <vt:lpstr>Technic</vt:lpstr>
      <vt:lpstr>Concussion: A view from the Sidelines</vt:lpstr>
      <vt:lpstr>Lincoln Primary Care Center</vt:lpstr>
      <vt:lpstr>What we AREN’T Going to Talk About</vt:lpstr>
      <vt:lpstr>What we ARE going to talk about (Learning objectives)</vt:lpstr>
      <vt:lpstr>Preseason Prep</vt:lpstr>
      <vt:lpstr>Preseason Prep</vt:lpstr>
      <vt:lpstr>Pregame Prep</vt:lpstr>
      <vt:lpstr>Pregame Prep</vt:lpstr>
      <vt:lpstr>Pregame Prep</vt:lpstr>
      <vt:lpstr>In-Game Duties</vt:lpstr>
      <vt:lpstr>In-Game Duties</vt:lpstr>
      <vt:lpstr>In-Game Duties</vt:lpstr>
      <vt:lpstr>In-Game Duties</vt:lpstr>
      <vt:lpstr>Evaluating Possible Concussions</vt:lpstr>
      <vt:lpstr>Presentation</vt:lpstr>
      <vt:lpstr>Presentation</vt:lpstr>
      <vt:lpstr>Presentation</vt:lpstr>
      <vt:lpstr>Presentation</vt:lpstr>
      <vt:lpstr>Presentation</vt:lpstr>
      <vt:lpstr>Evaluation</vt:lpstr>
      <vt:lpstr>Evaluation</vt:lpstr>
      <vt:lpstr>Evaluation</vt:lpstr>
      <vt:lpstr>Evaluation</vt:lpstr>
      <vt:lpstr>Evaluation</vt:lpstr>
      <vt:lpstr>Evaluation</vt:lpstr>
      <vt:lpstr>Evaluation</vt:lpstr>
      <vt:lpstr>Monitoring</vt:lpstr>
      <vt:lpstr>Postgame</vt:lpstr>
      <vt:lpstr>Postgame</vt:lpstr>
      <vt:lpstr>Postgame</vt:lpstr>
      <vt:lpstr>Postgame</vt:lpstr>
      <vt:lpstr>Postgame</vt:lpstr>
      <vt:lpstr>Other Important Considerations</vt:lpstr>
      <vt:lpstr>Other Important Considerations</vt:lpstr>
      <vt:lpstr>Recap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Conditions &amp; Infections</dc:title>
  <dc:creator>Dell</dc:creator>
  <cp:lastModifiedBy>Lanham, Courtney</cp:lastModifiedBy>
  <cp:revision>83</cp:revision>
  <dcterms:created xsi:type="dcterms:W3CDTF">2011-10-22T17:20:01Z</dcterms:created>
  <dcterms:modified xsi:type="dcterms:W3CDTF">2018-04-19T18:51:19Z</dcterms:modified>
</cp:coreProperties>
</file>