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04" r:id="rId1"/>
  </p:sldMasterIdLst>
  <p:notesMasterIdLst>
    <p:notesMasterId r:id="rId39"/>
  </p:notesMasterIdLst>
  <p:handoutMasterIdLst>
    <p:handoutMasterId r:id="rId40"/>
  </p:handoutMasterIdLst>
  <p:sldIdLst>
    <p:sldId id="556" r:id="rId2"/>
    <p:sldId id="618" r:id="rId3"/>
    <p:sldId id="619" r:id="rId4"/>
    <p:sldId id="620" r:id="rId5"/>
    <p:sldId id="621" r:id="rId6"/>
    <p:sldId id="622" r:id="rId7"/>
    <p:sldId id="482" r:id="rId8"/>
    <p:sldId id="576" r:id="rId9"/>
    <p:sldId id="558" r:id="rId10"/>
    <p:sldId id="582" r:id="rId11"/>
    <p:sldId id="616" r:id="rId12"/>
    <p:sldId id="617" r:id="rId13"/>
    <p:sldId id="486" r:id="rId14"/>
    <p:sldId id="602" r:id="rId15"/>
    <p:sldId id="601" r:id="rId16"/>
    <p:sldId id="611" r:id="rId17"/>
    <p:sldId id="615" r:id="rId18"/>
    <p:sldId id="606" r:id="rId19"/>
    <p:sldId id="607" r:id="rId20"/>
    <p:sldId id="608" r:id="rId21"/>
    <p:sldId id="609" r:id="rId22"/>
    <p:sldId id="603" r:id="rId23"/>
    <p:sldId id="605" r:id="rId24"/>
    <p:sldId id="580" r:id="rId25"/>
    <p:sldId id="623" r:id="rId26"/>
    <p:sldId id="604" r:id="rId27"/>
    <p:sldId id="581" r:id="rId28"/>
    <p:sldId id="584" r:id="rId29"/>
    <p:sldId id="553" r:id="rId30"/>
    <p:sldId id="561" r:id="rId31"/>
    <p:sldId id="528" r:id="rId32"/>
    <p:sldId id="531" r:id="rId33"/>
    <p:sldId id="574" r:id="rId34"/>
    <p:sldId id="510" r:id="rId35"/>
    <p:sldId id="321" r:id="rId36"/>
    <p:sldId id="599" r:id="rId37"/>
    <p:sldId id="487" r:id="rId38"/>
  </p:sldIdLst>
  <p:sldSz cx="9144000" cy="6858000" type="screen4x3"/>
  <p:notesSz cx="6858000" cy="9296400"/>
  <p:custDataLst>
    <p:tags r:id="rId41"/>
  </p:custDataLst>
  <p:defaultTex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00"/>
    <a:srgbClr val="FFFFFF"/>
    <a:srgbClr val="FFCC00"/>
    <a:srgbClr val="333399"/>
    <a:srgbClr val="003F75"/>
    <a:srgbClr val="0000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358" autoAdjust="0"/>
    <p:restoredTop sz="91759" autoAdjust="0"/>
  </p:normalViewPr>
  <p:slideViewPr>
    <p:cSldViewPr>
      <p:cViewPr varScale="1">
        <p:scale>
          <a:sx n="83" d="100"/>
          <a:sy n="83" d="100"/>
        </p:scale>
        <p:origin x="618" y="6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70" d="100"/>
          <a:sy n="70" d="100"/>
        </p:scale>
        <p:origin x="1950" y="7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F24E227-674F-4BAD-BB75-8448A42F8E78}" type="datetimeFigureOut">
              <a:rPr lang="en-US"/>
              <a:pPr>
                <a:defRPr/>
              </a:pPr>
              <a:t>4/24/2018</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smtClean="0"/>
              <a:t>WVU/CED/PBS/Compassion Fatigue/09-2016</a:t>
            </a:r>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76FF3AC5-6F99-49A4-9526-25FCD040862A}" type="slidenum">
              <a:rPr lang="en-US" altLang="en-US"/>
              <a:pPr>
                <a:defRPr/>
              </a:pPr>
              <a:t>‹#›</a:t>
            </a:fld>
            <a:endParaRPr lang="en-US" altLang="en-US" dirty="0"/>
          </a:p>
        </p:txBody>
      </p:sp>
    </p:spTree>
    <p:extLst>
      <p:ext uri="{BB962C8B-B14F-4D97-AF65-F5344CB8AC3E}">
        <p14:creationId xmlns:p14="http://schemas.microsoft.com/office/powerpoint/2010/main" val="1324772281"/>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29CA51D-CA08-4761-99FA-D281E3393E61}" type="datetimeFigureOut">
              <a:rPr lang="en-US"/>
              <a:pPr>
                <a:defRPr/>
              </a:pPr>
              <a:t>4/24/2018</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smtClean="0"/>
              <a:t>WVU/CED/PBS/Compassion Fatigue/09-2016</a:t>
            </a: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6B6A012A-C88B-4D90-85AC-7D6664B81273}" type="slidenum">
              <a:rPr lang="en-US" altLang="en-US"/>
              <a:pPr>
                <a:defRPr/>
              </a:pPr>
              <a:t>‹#›</a:t>
            </a:fld>
            <a:endParaRPr lang="en-US" altLang="en-US" dirty="0"/>
          </a:p>
        </p:txBody>
      </p:sp>
    </p:spTree>
    <p:extLst>
      <p:ext uri="{BB962C8B-B14F-4D97-AF65-F5344CB8AC3E}">
        <p14:creationId xmlns:p14="http://schemas.microsoft.com/office/powerpoint/2010/main" val="3853725865"/>
      </p:ext>
    </p:extLst>
  </p:cSld>
  <p:clrMap bg1="lt1" tx1="dk1" bg2="lt2" tx2="dk2" accent1="accent1" accent2="accent2" accent3="accent3" accent4="accent4" accent5="accent5" accent6="accent6" hlink="hlink" folHlink="folHlink"/>
  <p:hf sldNum="0"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3783663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Footer Placeholder 3"/>
          <p:cNvSpPr>
            <a:spLocks noGrp="1"/>
          </p:cNvSpPr>
          <p:nvPr>
            <p:ph type="ftr" sz="quarter" idx="10"/>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896462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journal packet can be used to guide the balance of the training.  The wording has been updated to reflect unpaid caregivers, and to include some added (person-centered </a:t>
            </a:r>
            <a:r>
              <a:rPr lang="en-US" baseline="0" dirty="0" smtClean="0">
                <a:sym typeface="Wingdings" panose="05000000000000000000" pitchFamily="2" charset="2"/>
              </a:rPr>
              <a:t>) activities.  </a:t>
            </a:r>
            <a:endParaRPr lang="en-US" dirty="0"/>
          </a:p>
        </p:txBody>
      </p:sp>
      <p:sp>
        <p:nvSpPr>
          <p:cNvPr id="4" name="Footer Placeholder 3"/>
          <p:cNvSpPr>
            <a:spLocks noGrp="1"/>
          </p:cNvSpPr>
          <p:nvPr>
            <p:ph type="ftr" sz="quarter" idx="10"/>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1900242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When comparing the two, also stress how the solutions for addressing each would look different.  </a:t>
            </a:r>
          </a:p>
        </p:txBody>
      </p:sp>
      <p:sp>
        <p:nvSpPr>
          <p:cNvPr id="4" name="Footer Placeholder 3"/>
          <p:cNvSpPr>
            <a:spLocks noGrp="1"/>
          </p:cNvSpPr>
          <p:nvPr>
            <p:ph type="ftr" sz="quarter" idx="4"/>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3817570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Personal example – boy shot brother</a:t>
            </a:r>
          </a:p>
          <a:p>
            <a:r>
              <a:rPr lang="en-US" altLang="en-US" dirty="0" smtClean="0"/>
              <a:t>Feel supported to help yourself cope with the emotional experience</a:t>
            </a:r>
          </a:p>
        </p:txBody>
      </p:sp>
      <p:sp>
        <p:nvSpPr>
          <p:cNvPr id="4" name="Footer Placeholder 3"/>
          <p:cNvSpPr>
            <a:spLocks noGrp="1"/>
          </p:cNvSpPr>
          <p:nvPr>
            <p:ph type="ftr" sz="quarter" idx="4"/>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878406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https://www.youtube.com/watch?v=7YIDFSBUwtY</a:t>
            </a:r>
          </a:p>
        </p:txBody>
      </p:sp>
      <p:sp>
        <p:nvSpPr>
          <p:cNvPr id="4" name="Footer Placeholder 3"/>
          <p:cNvSpPr>
            <a:spLocks noGrp="1"/>
          </p:cNvSpPr>
          <p:nvPr>
            <p:ph type="ftr" sz="quarter" idx="4"/>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3294283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Following</a:t>
            </a:r>
            <a:r>
              <a:rPr lang="en-US" altLang="en-US" baseline="0" dirty="0" smtClean="0"/>
              <a:t> </a:t>
            </a:r>
            <a:r>
              <a:rPr lang="en-US" altLang="en-US" baseline="0" dirty="0" err="1" smtClean="0"/>
              <a:t>Figley’s</a:t>
            </a:r>
            <a:r>
              <a:rPr lang="en-US" altLang="en-US" baseline="0" dirty="0" smtClean="0"/>
              <a:t> brief description of CF vulnerability, this slide shows many first responders and caregivers who may routinely be subjected to secondary trauma.  The beached whale picture also addresses the fact that secondary trauma can come from working with animals as well as people, and witnessing that suffering.  </a:t>
            </a:r>
            <a:endParaRPr lang="en-US" altLang="en-US" dirty="0" smtClean="0"/>
          </a:p>
        </p:txBody>
      </p:sp>
      <p:sp>
        <p:nvSpPr>
          <p:cNvPr id="4" name="Footer Placeholder 3"/>
          <p:cNvSpPr>
            <a:spLocks noGrp="1"/>
          </p:cNvSpPr>
          <p:nvPr>
            <p:ph type="ftr" sz="quarter" idx="4"/>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2612740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Footer Placeholder 3"/>
          <p:cNvSpPr>
            <a:spLocks noGrp="1"/>
          </p:cNvSpPr>
          <p:nvPr>
            <p:ph type="ftr" sz="quarter" idx="10"/>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2368752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2507544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many detrimental effects of CF create an ever-worsening state of</a:t>
            </a:r>
            <a:r>
              <a:rPr lang="en-US" baseline="0" dirty="0" smtClean="0"/>
              <a:t> isolation and “go it alone”-</a:t>
            </a:r>
            <a:r>
              <a:rPr lang="en-US" baseline="0" dirty="0" err="1" smtClean="0"/>
              <a:t>edness</a:t>
            </a:r>
            <a:r>
              <a:rPr lang="en-US" baseline="0" dirty="0" smtClean="0"/>
              <a:t> for the person experiencing them.  </a:t>
            </a:r>
            <a:endParaRPr lang="en-US" dirty="0"/>
          </a:p>
        </p:txBody>
      </p:sp>
      <p:sp>
        <p:nvSpPr>
          <p:cNvPr id="4" name="Footer Placeholder 3"/>
          <p:cNvSpPr>
            <a:spLocks noGrp="1"/>
          </p:cNvSpPr>
          <p:nvPr>
            <p:ph type="ftr" sz="quarter" idx="10"/>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4176354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Impact the broader workplace not just the individual.</a:t>
            </a:r>
            <a:endParaRPr lang="en-US" dirty="0"/>
          </a:p>
        </p:txBody>
      </p:sp>
      <p:sp>
        <p:nvSpPr>
          <p:cNvPr id="4" name="Footer Placeholder 3"/>
          <p:cNvSpPr>
            <a:spLocks noGrp="1"/>
          </p:cNvSpPr>
          <p:nvPr>
            <p:ph type="ftr" sz="quarter" idx="10"/>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1690533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Key Talking Points: Recommendation is to start out explaining that your program is a part of CED, then lead into program information and training topic</a:t>
            </a:r>
          </a:p>
          <a:p>
            <a:r>
              <a:rPr lang="en-US" altLang="en-US" smtClean="0"/>
              <a:t>-CED is a unit within West Virginia University (WVU), Health Sciences, and because of the placement within the University, has access and alignment within the Schools of Pharmacy, Public Health, Nursing, Medicine and Dentistry. </a:t>
            </a:r>
          </a:p>
        </p:txBody>
      </p:sp>
    </p:spTree>
    <p:extLst>
      <p:ext uri="{BB962C8B-B14F-4D97-AF65-F5344CB8AC3E}">
        <p14:creationId xmlns:p14="http://schemas.microsoft.com/office/powerpoint/2010/main" val="2106885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794593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dealing with CF may well be experiencing</a:t>
            </a:r>
            <a:r>
              <a:rPr lang="en-US" baseline="0" dirty="0" smtClean="0"/>
              <a:t> a limited support system.  Additionally, a reluctance to ask for help can create barriers to healthy outcomes.  </a:t>
            </a:r>
            <a:endParaRPr lang="en-US" dirty="0"/>
          </a:p>
        </p:txBody>
      </p:sp>
      <p:sp>
        <p:nvSpPr>
          <p:cNvPr id="4" name="Footer Placeholder 3"/>
          <p:cNvSpPr>
            <a:spLocks noGrp="1"/>
          </p:cNvSpPr>
          <p:nvPr>
            <p:ph type="ftr" sz="quarter" idx="10"/>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922031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Have participants</a:t>
            </a:r>
            <a:r>
              <a:rPr lang="en-US" b="0" baseline="0" dirty="0" smtClean="0"/>
              <a:t> complete these Circles for themselves.  Stress that they should think of who they can rely upon for support at the various levels.  </a:t>
            </a:r>
            <a:endParaRPr lang="en-US" b="0" dirty="0"/>
          </a:p>
        </p:txBody>
      </p:sp>
      <p:sp>
        <p:nvSpPr>
          <p:cNvPr id="4" name="Footer Placeholder 3"/>
          <p:cNvSpPr>
            <a:spLocks noGrp="1"/>
          </p:cNvSpPr>
          <p:nvPr>
            <p:ph type="ftr" sz="quarter" idx="10"/>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991853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Footer Placeholder 3"/>
          <p:cNvSpPr>
            <a:spLocks noGrp="1"/>
          </p:cNvSpPr>
          <p:nvPr>
            <p:ph type="ftr" sz="quarter" idx="10"/>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3134148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is a nod back to PBS, but can be used for discussion about how even someone in a high-involvement caregiving capacity can find small ways to have daily contact with their dreams or other things most personally important to them.  </a:t>
            </a:r>
            <a:endParaRPr lang="en-US" dirty="0"/>
          </a:p>
        </p:txBody>
      </p:sp>
      <p:sp>
        <p:nvSpPr>
          <p:cNvPr id="4" name="Footer Placeholder 3"/>
          <p:cNvSpPr>
            <a:spLocks noGrp="1"/>
          </p:cNvSpPr>
          <p:nvPr>
            <p:ph type="ftr" sz="quarter" idx="10"/>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1986627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Hogewey</a:t>
            </a:r>
            <a:r>
              <a:rPr lang="en-US" baseline="0" dirty="0" smtClean="0"/>
              <a:t> Village is a care facility for individuals with Alzheimer’s and other progressive dementia.  The care staff appear as fellow community members, and the environment is structured in a way that is far more conducive to more natural interactions where individuals can demonstrate their remaining strengths (and thus, lessening some of the effects of potential exposure to helplessness).  I think of this as a large-scale example we can aspire to, if never quite reach. </a:t>
            </a:r>
          </a:p>
          <a:p>
            <a:endParaRPr lang="en-US" baseline="0" dirty="0" smtClean="0"/>
          </a:p>
          <a:p>
            <a:r>
              <a:rPr lang="en-US" baseline="0" dirty="0" smtClean="0"/>
              <a:t>This slide can also be an opportunity to discuss workplace/home changes that might make caregivers feel less overwhelmed by their responsibilities.  </a:t>
            </a:r>
            <a:endParaRPr lang="en-US" dirty="0"/>
          </a:p>
        </p:txBody>
      </p:sp>
      <p:sp>
        <p:nvSpPr>
          <p:cNvPr id="4" name="Slide Number Placeholder 3"/>
          <p:cNvSpPr>
            <a:spLocks noGrp="1"/>
          </p:cNvSpPr>
          <p:nvPr>
            <p:ph type="sldNum" sz="quarter" idx="10"/>
          </p:nvPr>
        </p:nvSpPr>
        <p:spPr/>
        <p:txBody>
          <a:bodyPr/>
          <a:lstStyle/>
          <a:p>
            <a:fld id="{781D2084-8096-4BD8-9C11-C81DAE8BFC93}" type="slidenum">
              <a:rPr lang="en-US" smtClean="0"/>
              <a:t>30</a:t>
            </a:fld>
            <a:endParaRPr lang="en-US"/>
          </a:p>
        </p:txBody>
      </p:sp>
    </p:spTree>
    <p:extLst>
      <p:ext uri="{BB962C8B-B14F-4D97-AF65-F5344CB8AC3E}">
        <p14:creationId xmlns:p14="http://schemas.microsoft.com/office/powerpoint/2010/main" val="1670944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On the other hand, these slides review very</a:t>
            </a:r>
            <a:r>
              <a:rPr lang="en-US" b="0" baseline="0" dirty="0" smtClean="0"/>
              <a:t> simple and immediate strategies for enhancing personal well-being and happiness.  I always like to use these slides for discussion.  </a:t>
            </a:r>
            <a:endParaRPr lang="en-US" b="0" dirty="0"/>
          </a:p>
        </p:txBody>
      </p:sp>
      <p:sp>
        <p:nvSpPr>
          <p:cNvPr id="4" name="Footer Placeholder 3"/>
          <p:cNvSpPr>
            <a:spLocks noGrp="1"/>
          </p:cNvSpPr>
          <p:nvPr>
            <p:ph type="ftr" sz="quarter" idx="10"/>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620346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DISCUSSION</a:t>
            </a:r>
            <a:r>
              <a:rPr lang="en-US" b="0" baseline="0" dirty="0" smtClean="0"/>
              <a:t> ADDITION: LET IT GO, RECOGNIZE WHAT THEY CAN and CAN’T CONTROL [See back of workbook].  </a:t>
            </a:r>
            <a:endParaRPr lang="en-US" b="0" dirty="0"/>
          </a:p>
        </p:txBody>
      </p:sp>
      <p:sp>
        <p:nvSpPr>
          <p:cNvPr id="4" name="Footer Placeholder 3"/>
          <p:cNvSpPr>
            <a:spLocks noGrp="1"/>
          </p:cNvSpPr>
          <p:nvPr>
            <p:ph type="ftr" sz="quarter" idx="10"/>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534350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just reiterates</a:t>
            </a:r>
            <a:r>
              <a:rPr lang="en-US" baseline="0" dirty="0" smtClean="0"/>
              <a:t> values important to person-centeredness and self-care.  Can review the Working/Not Working handout as well to give them a resource to use when they’re in the course of their jobs/caregiving.  </a:t>
            </a:r>
            <a:endParaRPr lang="en-US" dirty="0"/>
          </a:p>
        </p:txBody>
      </p:sp>
      <p:sp>
        <p:nvSpPr>
          <p:cNvPr id="4" name="Footer Placeholder 3"/>
          <p:cNvSpPr>
            <a:spLocks noGrp="1"/>
          </p:cNvSpPr>
          <p:nvPr>
            <p:ph type="ftr" sz="quarter" idx="10"/>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732696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fld id="{0E483BB8-29DB-4F11-8FBB-C0F414846112}" type="slidenum">
              <a:rPr lang="en-US" altLang="en-US" smtClean="0">
                <a:latin typeface="Arial" panose="020B0604020202020204" pitchFamily="34" charset="0"/>
              </a:rPr>
              <a:pPr/>
              <a:t>34</a:t>
            </a:fld>
            <a:endParaRPr lang="en-US" altLang="en-US" smtClean="0">
              <a:latin typeface="Arial" panose="020B0604020202020204" pitchFamily="34" charset="0"/>
            </a:endParaRPr>
          </a:p>
        </p:txBody>
      </p:sp>
      <p:sp>
        <p:nvSpPr>
          <p:cNvPr id="145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Arial" panose="020B0604020202020204" pitchFamily="34" charset="0"/>
            </a:endParaRPr>
          </a:p>
        </p:txBody>
      </p:sp>
      <p:sp>
        <p:nvSpPr>
          <p:cNvPr id="145413"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pPr fontAlgn="base">
              <a:spcBef>
                <a:spcPct val="0"/>
              </a:spcBef>
              <a:spcAft>
                <a:spcPct val="0"/>
              </a:spcAft>
            </a:pPr>
            <a:r>
              <a:rPr lang="en-US" altLang="en-US" smtClean="0">
                <a:latin typeface="Arial" panose="020B0604020202020204" pitchFamily="34" charset="0"/>
              </a:rPr>
              <a:t>WVU/CED/PBS/Compassion Fatigue/09-2016</a:t>
            </a:r>
          </a:p>
        </p:txBody>
      </p:sp>
    </p:spTree>
    <p:extLst>
      <p:ext uri="{BB962C8B-B14F-4D97-AF65-F5344CB8AC3E}">
        <p14:creationId xmlns:p14="http://schemas.microsoft.com/office/powerpoint/2010/main" val="1459629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Key Talking Points: </a:t>
            </a:r>
          </a:p>
          <a:p>
            <a:r>
              <a:rPr lang="en-US" altLang="en-US" smtClean="0"/>
              <a:t>-The CED is a University Center for Excellence in Developmental Disabilities Education, Research and Service (UCEDD) designated and funded by the U.S. Department of Health and Human Services, Administration for Community Living, Administration on Intellectual Disabilities. </a:t>
            </a:r>
          </a:p>
          <a:p>
            <a:endParaRPr lang="en-US" altLang="en-US" smtClean="0"/>
          </a:p>
          <a:p>
            <a:r>
              <a:rPr lang="en-US" altLang="en-US" smtClean="0"/>
              <a:t>-UCEDDs were created in 1963 by the federal government with the enactment of Public Law 88-164 to serve people with intellectual disabilities. </a:t>
            </a:r>
          </a:p>
          <a:p>
            <a:endParaRPr lang="en-US" altLang="en-US" smtClean="0"/>
          </a:p>
          <a:p>
            <a:r>
              <a:rPr lang="en-US" altLang="en-US" smtClean="0"/>
              <a:t>-Today, there are sixty-seven (67) Centers across the country, authorized under the Developmental Disabilities Assistance and Bill of Rights Act of 2000 (PL-106-402), to serve as resources for Americans with a wide range of disabilities. The sixty-seven (67) Centers, at least one in every state and territory is affiliated with a major research University and serves as a resource for people of all ages. </a:t>
            </a:r>
          </a:p>
        </p:txBody>
      </p:sp>
    </p:spTree>
    <p:extLst>
      <p:ext uri="{BB962C8B-B14F-4D97-AF65-F5344CB8AC3E}">
        <p14:creationId xmlns:p14="http://schemas.microsoft.com/office/powerpoint/2010/main" val="1299478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8308"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t>WVU/CED/PBS/Compassion Fatigue/09-2016</a:t>
            </a:r>
            <a:endParaRPr lang="en-US"/>
          </a:p>
        </p:txBody>
      </p:sp>
    </p:spTree>
    <p:extLst>
      <p:ext uri="{BB962C8B-B14F-4D97-AF65-F5344CB8AC3E}">
        <p14:creationId xmlns:p14="http://schemas.microsoft.com/office/powerpoint/2010/main" val="711250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8308"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t>WVU/CED/PBS/Compassion Fatigue/09-2016</a:t>
            </a:r>
            <a:endParaRPr lang="en-US"/>
          </a:p>
        </p:txBody>
      </p:sp>
    </p:spTree>
    <p:extLst>
      <p:ext uri="{BB962C8B-B14F-4D97-AF65-F5344CB8AC3E}">
        <p14:creationId xmlns:p14="http://schemas.microsoft.com/office/powerpoint/2010/main" val="2970248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Key Talking Points:</a:t>
            </a:r>
          </a:p>
          <a:p>
            <a:r>
              <a:rPr lang="en-US" altLang="en-US" smtClean="0"/>
              <a:t>How to contact the program, Center, make a referral, etc.</a:t>
            </a:r>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fld id="{06DBB670-0D16-46CF-B2ED-F0B29FEEBB93}" type="slidenum">
              <a:rPr lang="en-US" altLang="en-US" smtClean="0">
                <a:latin typeface="Calibri" panose="020F0502020204030204" pitchFamily="34" charset="0"/>
              </a:rPr>
              <a:pPr/>
              <a:t>37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079761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193421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Taking Points:</a:t>
            </a:r>
          </a:p>
          <a:p>
            <a:pPr>
              <a:defRPr/>
            </a:pPr>
            <a:r>
              <a:rPr lang="en-US" dirty="0" smtClean="0"/>
              <a:t>Staff are hosted by partner agencies and located across the state</a:t>
            </a:r>
          </a:p>
          <a:p>
            <a:pPr>
              <a:defRPr/>
            </a:pPr>
            <a:endParaRPr lang="en-US" dirty="0" smtClean="0"/>
          </a:p>
          <a:p>
            <a:pPr>
              <a:defRPr/>
            </a:pPr>
            <a:r>
              <a:rPr lang="en-US" dirty="0" smtClean="0"/>
              <a:t>Partners include:</a:t>
            </a:r>
          </a:p>
          <a:p>
            <a:pPr marL="168673" indent="-168673">
              <a:buFontTx/>
              <a:buChar char="-"/>
              <a:defRPr/>
            </a:pPr>
            <a:r>
              <a:rPr lang="en-US" dirty="0" smtClean="0"/>
              <a:t>WV Dept of Health &amp; Human Resources (DHHR)</a:t>
            </a:r>
          </a:p>
          <a:p>
            <a:pPr marL="168673" indent="-168673">
              <a:buFontTx/>
              <a:buChar char="-"/>
              <a:defRPr/>
            </a:pPr>
            <a:r>
              <a:rPr lang="en-US" dirty="0" smtClean="0"/>
              <a:t>WV Division of Rehabilitation Services (DRS)</a:t>
            </a:r>
          </a:p>
          <a:p>
            <a:pPr marL="168673" indent="-168673">
              <a:buFontTx/>
              <a:buChar char="-"/>
              <a:defRPr/>
            </a:pPr>
            <a:r>
              <a:rPr lang="en-US" dirty="0" smtClean="0"/>
              <a:t>WV Dept of Education (DOE)</a:t>
            </a:r>
          </a:p>
          <a:p>
            <a:pPr marL="168673" indent="-168673">
              <a:buFontTx/>
              <a:buChar char="-"/>
              <a:defRPr/>
            </a:pPr>
            <a:r>
              <a:rPr lang="en-US" dirty="0" smtClean="0"/>
              <a:t>WV Developmental Disabilities Council (DDC)</a:t>
            </a:r>
          </a:p>
          <a:p>
            <a:pPr marL="168673" indent="-168673">
              <a:buFontTx/>
              <a:buChar char="-"/>
              <a:defRPr/>
            </a:pPr>
            <a:r>
              <a:rPr lang="en-US" dirty="0" smtClean="0"/>
              <a:t>WV Advocates (WVA)</a:t>
            </a:r>
          </a:p>
          <a:p>
            <a:pPr marL="168673" indent="-168673">
              <a:buFontTx/>
              <a:buChar char="-"/>
              <a:defRPr/>
            </a:pPr>
            <a:r>
              <a:rPr lang="en-US" dirty="0" smtClean="0"/>
              <a:t>Maternal and Child Health Bureau (MCHB) /Health Resources and Services Administration (HRSA)</a:t>
            </a:r>
          </a:p>
          <a:p>
            <a:pPr marL="168673" indent="-168673">
              <a:buFontTx/>
              <a:buChar char="-"/>
              <a:defRPr/>
            </a:pPr>
            <a:r>
              <a:rPr lang="en-US" dirty="0" smtClean="0"/>
              <a:t>Administration for Community Living (ACL) / US Dept. of Health and Human Services</a:t>
            </a:r>
            <a:endParaRPr lang="en-US" dirty="0"/>
          </a:p>
        </p:txBody>
      </p:sp>
    </p:spTree>
    <p:extLst>
      <p:ext uri="{BB962C8B-B14F-4D97-AF65-F5344CB8AC3E}">
        <p14:creationId xmlns:p14="http://schemas.microsoft.com/office/powerpoint/2010/main" val="2819542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Footer Placeholder 3"/>
          <p:cNvSpPr>
            <a:spLocks noGrp="1"/>
          </p:cNvSpPr>
          <p:nvPr>
            <p:ph type="ftr" sz="quarter" idx="4"/>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2690132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slide is</a:t>
            </a:r>
            <a:r>
              <a:rPr lang="en-US" altLang="en-US" baseline="0" dirty="0" smtClean="0"/>
              <a:t> a word cloud of terms and concepts often related to compassion fatigue.  </a:t>
            </a:r>
            <a:endParaRPr lang="en-US" altLang="en-US" dirty="0" smtClean="0"/>
          </a:p>
        </p:txBody>
      </p:sp>
      <p:sp>
        <p:nvSpPr>
          <p:cNvPr id="4" name="Footer Placeholder 3"/>
          <p:cNvSpPr>
            <a:spLocks noGrp="1"/>
          </p:cNvSpPr>
          <p:nvPr>
            <p:ph type="ftr" sz="quarter" idx="4"/>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2100062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having attendees complete the assessment on the following slides, briefly discuss examples of what secondary trauma might look like in their daily personal or professional experience.  </a:t>
            </a:r>
          </a:p>
          <a:p>
            <a:endParaRPr lang="en-US" baseline="0" dirty="0" smtClean="0"/>
          </a:p>
          <a:p>
            <a:r>
              <a:rPr lang="en-US" baseline="0" dirty="0" smtClean="0"/>
              <a:t>Secondary trauma need not be from a classic “traumatic event”; it can also arise from seeing individuals struggle in various systems where their safety, rights, and opportunities are severely restricted.  Working with vulnerable populations provides many, many opportunities to observe such things.  </a:t>
            </a:r>
            <a:endParaRPr lang="en-US" dirty="0"/>
          </a:p>
        </p:txBody>
      </p:sp>
      <p:sp>
        <p:nvSpPr>
          <p:cNvPr id="4" name="Slide Number Placeholder 3"/>
          <p:cNvSpPr>
            <a:spLocks noGrp="1"/>
          </p:cNvSpPr>
          <p:nvPr>
            <p:ph type="sldNum" sz="quarter" idx="10"/>
          </p:nvPr>
        </p:nvSpPr>
        <p:spPr/>
        <p:txBody>
          <a:bodyPr/>
          <a:lstStyle/>
          <a:p>
            <a:fld id="{781D2084-8096-4BD8-9C11-C81DAE8BFC93}" type="slidenum">
              <a:rPr lang="en-US" smtClean="0"/>
              <a:t>9</a:t>
            </a:fld>
            <a:endParaRPr lang="en-US"/>
          </a:p>
        </p:txBody>
      </p:sp>
    </p:spTree>
    <p:extLst>
      <p:ext uri="{BB962C8B-B14F-4D97-AF65-F5344CB8AC3E}">
        <p14:creationId xmlns:p14="http://schemas.microsoft.com/office/powerpoint/2010/main" val="4039496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journal packet can be used to guide the balance of the training.  The wording has been updated to reflect unpaid caregivers, and to include some added (person-centered </a:t>
            </a:r>
            <a:r>
              <a:rPr lang="en-US" baseline="0" dirty="0" smtClean="0">
                <a:sym typeface="Wingdings" panose="05000000000000000000" pitchFamily="2" charset="2"/>
              </a:rPr>
              <a:t>) activities.  </a:t>
            </a:r>
            <a:endParaRPr lang="en-US" dirty="0"/>
          </a:p>
        </p:txBody>
      </p:sp>
      <p:sp>
        <p:nvSpPr>
          <p:cNvPr id="4" name="Footer Placeholder 3"/>
          <p:cNvSpPr>
            <a:spLocks noGrp="1"/>
          </p:cNvSpPr>
          <p:nvPr>
            <p:ph type="ftr" sz="quarter" idx="10"/>
          </p:nvPr>
        </p:nvSpPr>
        <p:spPr/>
        <p:txBody>
          <a:bodyPr/>
          <a:lstStyle/>
          <a:p>
            <a:pPr>
              <a:defRPr/>
            </a:pPr>
            <a:r>
              <a:rPr lang="en-US" smtClean="0"/>
              <a:t>WVU/CED/PBS/Compassion Fatigue/09-2016</a:t>
            </a:r>
            <a:endParaRPr lang="en-US"/>
          </a:p>
        </p:txBody>
      </p:sp>
    </p:spTree>
    <p:extLst>
      <p:ext uri="{BB962C8B-B14F-4D97-AF65-F5344CB8AC3E}">
        <p14:creationId xmlns:p14="http://schemas.microsoft.com/office/powerpoint/2010/main" val="3730398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a:xfrm>
            <a:off x="3652838" y="6281738"/>
            <a:ext cx="2057400" cy="365125"/>
          </a:xfrm>
        </p:spPr>
        <p:txBody>
          <a:bodyPr/>
          <a:lstStyle>
            <a:lvl1pPr algn="ctr" eaLnBrk="0" fontAlgn="base" hangingPunct="0">
              <a:spcBef>
                <a:spcPct val="0"/>
              </a:spcBef>
              <a:spcAft>
                <a:spcPct val="0"/>
              </a:spcAft>
              <a:defRPr>
                <a:solidFill>
                  <a:schemeClr val="bg1"/>
                </a:solidFill>
                <a:latin typeface="Georgia" panose="02040502050405020303" pitchFamily="18" charset="0"/>
              </a:defRPr>
            </a:lvl1pPr>
          </a:lstStyle>
          <a:p>
            <a:pPr>
              <a:defRPr/>
            </a:pPr>
            <a:fld id="{4C9B28F8-5358-4DA3-858B-92F5869BA90F}" type="slidenum">
              <a:rPr lang="en-US" smtClean="0"/>
              <a:pPr>
                <a:defRPr/>
              </a:pPr>
              <a:t>‹#›</a:t>
            </a:fld>
            <a:endParaRPr lang="en-US" dirty="0"/>
          </a:p>
        </p:txBody>
      </p:sp>
    </p:spTree>
    <p:extLst>
      <p:ext uri="{BB962C8B-B14F-4D97-AF65-F5344CB8AC3E}">
        <p14:creationId xmlns:p14="http://schemas.microsoft.com/office/powerpoint/2010/main" val="17228105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10"/>
          </p:nvPr>
        </p:nvSpPr>
        <p:spPr/>
        <p:txBody>
          <a:bodyPr/>
          <a:lstStyle>
            <a:lvl1pPr algn="r" eaLnBrk="0" fontAlgn="base" hangingPunct="0">
              <a:spcBef>
                <a:spcPct val="0"/>
              </a:spcBef>
              <a:spcAft>
                <a:spcPct val="0"/>
              </a:spcAft>
              <a:defRPr sz="1600" b="1">
                <a:solidFill>
                  <a:srgbClr val="5B9BD5">
                    <a:lumMod val="50000"/>
                  </a:srgbClr>
                </a:solidFill>
                <a:latin typeface="Georgia" panose="02040502050405020303" pitchFamily="18" charset="0"/>
              </a:defRPr>
            </a:lvl1pPr>
          </a:lstStyle>
          <a:p>
            <a:pPr>
              <a:defRPr/>
            </a:pPr>
            <a:r>
              <a:rPr lang="en-US" dirty="0" smtClean="0"/>
              <a:t>Center for Excellence in Disabilities</a:t>
            </a:r>
          </a:p>
          <a:p>
            <a:pPr>
              <a:defRPr/>
            </a:pPr>
            <a:r>
              <a:rPr lang="en-US" dirty="0" smtClean="0"/>
              <a:t>Positive Behavior Support</a:t>
            </a:r>
            <a:endParaRPr lang="en-US" dirty="0"/>
          </a:p>
        </p:txBody>
      </p:sp>
      <p:sp>
        <p:nvSpPr>
          <p:cNvPr id="5" name="Slide Number Placeholder 5"/>
          <p:cNvSpPr>
            <a:spLocks noGrp="1"/>
          </p:cNvSpPr>
          <p:nvPr>
            <p:ph type="sldNum" sz="quarter" idx="11"/>
          </p:nvPr>
        </p:nvSpPr>
        <p:spPr/>
        <p:txBody>
          <a:bodyPr/>
          <a:lstStyle>
            <a:lvl1pPr eaLnBrk="0" fontAlgn="base" hangingPunct="0">
              <a:spcBef>
                <a:spcPct val="0"/>
              </a:spcBef>
              <a:spcAft>
                <a:spcPct val="0"/>
              </a:spcAft>
              <a:defRPr b="1">
                <a:latin typeface="Georgia" panose="02040502050405020303" pitchFamily="18" charset="0"/>
              </a:defRPr>
            </a:lvl1pPr>
          </a:lstStyle>
          <a:p>
            <a:pPr>
              <a:defRPr/>
            </a:pPr>
            <a:fld id="{6997121A-9131-4356-A15F-98B37E944685}" type="slidenum">
              <a:rPr lang="en-US" smtClean="0"/>
              <a:pPr>
                <a:defRPr/>
              </a:pPr>
              <a:t>‹#›</a:t>
            </a:fld>
            <a:endParaRPr lang="en-US" dirty="0"/>
          </a:p>
        </p:txBody>
      </p:sp>
    </p:spTree>
    <p:extLst>
      <p:ext uri="{BB962C8B-B14F-4D97-AF65-F5344CB8AC3E}">
        <p14:creationId xmlns:p14="http://schemas.microsoft.com/office/powerpoint/2010/main" val="36430337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lgn="r" eaLnBrk="0" fontAlgn="base" hangingPunct="0">
              <a:spcBef>
                <a:spcPct val="0"/>
              </a:spcBef>
              <a:spcAft>
                <a:spcPct val="0"/>
              </a:spcAft>
              <a:defRPr sz="1600" b="1">
                <a:solidFill>
                  <a:srgbClr val="5B9BD5">
                    <a:lumMod val="50000"/>
                  </a:srgbClr>
                </a:solidFill>
                <a:latin typeface="Georgia" panose="02040502050405020303" pitchFamily="18" charset="0"/>
              </a:defRPr>
            </a:lvl1pPr>
          </a:lstStyle>
          <a:p>
            <a:pPr>
              <a:defRPr/>
            </a:pPr>
            <a:r>
              <a:rPr lang="en-US" smtClean="0"/>
              <a:t>Center for Excellence in Disabilities </a:t>
            </a:r>
          </a:p>
          <a:p>
            <a:pPr>
              <a:defRPr/>
            </a:pPr>
            <a:r>
              <a:rPr lang="en-US" smtClean="0"/>
              <a:t>Positive Behavior Support</a:t>
            </a:r>
            <a:endParaRPr lang="en-US" dirty="0"/>
          </a:p>
        </p:txBody>
      </p:sp>
      <p:sp>
        <p:nvSpPr>
          <p:cNvPr id="5" name="Slide Number Placeholder 5"/>
          <p:cNvSpPr>
            <a:spLocks noGrp="1"/>
          </p:cNvSpPr>
          <p:nvPr>
            <p:ph type="sldNum" sz="quarter" idx="11"/>
          </p:nvPr>
        </p:nvSpPr>
        <p:spPr/>
        <p:txBody>
          <a:bodyPr/>
          <a:lstStyle>
            <a:lvl1pPr eaLnBrk="0" fontAlgn="base" hangingPunct="0">
              <a:spcBef>
                <a:spcPct val="0"/>
              </a:spcBef>
              <a:spcAft>
                <a:spcPct val="0"/>
              </a:spcAft>
              <a:defRPr>
                <a:latin typeface="Georgia" panose="02040502050405020303" pitchFamily="18" charset="0"/>
              </a:defRPr>
            </a:lvl1pPr>
          </a:lstStyle>
          <a:p>
            <a:pPr>
              <a:defRPr/>
            </a:pPr>
            <a:fld id="{18A0AF13-8ED6-4DDB-99C5-DBE2ED55429C}" type="slidenum">
              <a:rPr lang="en-US"/>
              <a:pPr>
                <a:defRPr/>
              </a:pPr>
              <a:t>‹#›</a:t>
            </a:fld>
            <a:endParaRPr lang="en-US" dirty="0"/>
          </a:p>
        </p:txBody>
      </p:sp>
    </p:spTree>
    <p:extLst>
      <p:ext uri="{BB962C8B-B14F-4D97-AF65-F5344CB8AC3E}">
        <p14:creationId xmlns:p14="http://schemas.microsoft.com/office/powerpoint/2010/main" val="39606384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5"/>
          <p:cNvSpPr>
            <a:spLocks noGrp="1"/>
          </p:cNvSpPr>
          <p:nvPr>
            <p:ph type="ftr" sz="quarter" idx="10"/>
          </p:nvPr>
        </p:nvSpPr>
        <p:spPr/>
        <p:txBody>
          <a:bodyPr/>
          <a:lstStyle>
            <a:lvl1pPr algn="r" eaLnBrk="0" fontAlgn="base" hangingPunct="0">
              <a:spcBef>
                <a:spcPct val="0"/>
              </a:spcBef>
              <a:spcAft>
                <a:spcPct val="0"/>
              </a:spcAft>
              <a:defRPr sz="1600" b="1">
                <a:solidFill>
                  <a:srgbClr val="5B9BD5">
                    <a:lumMod val="50000"/>
                  </a:srgbClr>
                </a:solidFill>
                <a:latin typeface="Georgia" panose="02040502050405020303" pitchFamily="18" charset="0"/>
              </a:defRPr>
            </a:lvl1pPr>
          </a:lstStyle>
          <a:p>
            <a:pPr>
              <a:defRPr/>
            </a:pPr>
            <a:r>
              <a:rPr lang="en-US" smtClean="0"/>
              <a:t>Center for Excellence in Disabilities </a:t>
            </a:r>
          </a:p>
          <a:p>
            <a:pPr>
              <a:defRPr/>
            </a:pPr>
            <a:r>
              <a:rPr lang="en-US" smtClean="0"/>
              <a:t>Positive Behavior Support</a:t>
            </a:r>
            <a:endParaRPr lang="en-US" dirty="0"/>
          </a:p>
        </p:txBody>
      </p:sp>
      <p:sp>
        <p:nvSpPr>
          <p:cNvPr id="6" name="Slide Number Placeholder 6"/>
          <p:cNvSpPr>
            <a:spLocks noGrp="1"/>
          </p:cNvSpPr>
          <p:nvPr>
            <p:ph type="sldNum" sz="quarter" idx="11"/>
          </p:nvPr>
        </p:nvSpPr>
        <p:spPr/>
        <p:txBody>
          <a:bodyPr/>
          <a:lstStyle>
            <a:lvl1pPr eaLnBrk="0" fontAlgn="base" hangingPunct="0">
              <a:spcBef>
                <a:spcPct val="0"/>
              </a:spcBef>
              <a:spcAft>
                <a:spcPct val="0"/>
              </a:spcAft>
              <a:defRPr>
                <a:latin typeface="Georgia" panose="02040502050405020303" pitchFamily="18" charset="0"/>
              </a:defRPr>
            </a:lvl1pPr>
          </a:lstStyle>
          <a:p>
            <a:pPr>
              <a:defRPr/>
            </a:pPr>
            <a:fld id="{CF361BEC-7B6D-4F7A-82EA-7979ECBBD708}" type="slidenum">
              <a:rPr lang="en-US"/>
              <a:pPr>
                <a:defRPr/>
              </a:pPr>
              <a:t>‹#›</a:t>
            </a:fld>
            <a:endParaRPr lang="en-US" dirty="0"/>
          </a:p>
        </p:txBody>
      </p:sp>
    </p:spTree>
    <p:extLst>
      <p:ext uri="{BB962C8B-B14F-4D97-AF65-F5344CB8AC3E}">
        <p14:creationId xmlns:p14="http://schemas.microsoft.com/office/powerpoint/2010/main" val="363861551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3"/>
          <p:cNvSpPr>
            <a:spLocks noGrp="1"/>
          </p:cNvSpPr>
          <p:nvPr>
            <p:ph type="ftr" sz="quarter" idx="10"/>
          </p:nvPr>
        </p:nvSpPr>
        <p:spPr/>
        <p:txBody>
          <a:bodyPr/>
          <a:lstStyle>
            <a:lvl1pPr algn="r" eaLnBrk="0" fontAlgn="base" hangingPunct="0">
              <a:spcBef>
                <a:spcPct val="0"/>
              </a:spcBef>
              <a:spcAft>
                <a:spcPct val="0"/>
              </a:spcAft>
              <a:defRPr sz="1600" b="1">
                <a:solidFill>
                  <a:srgbClr val="5B9BD5">
                    <a:lumMod val="50000"/>
                  </a:srgbClr>
                </a:solidFill>
                <a:latin typeface="Georgia" panose="02040502050405020303" pitchFamily="18" charset="0"/>
              </a:defRPr>
            </a:lvl1pPr>
          </a:lstStyle>
          <a:p>
            <a:pPr>
              <a:defRPr/>
            </a:pPr>
            <a:r>
              <a:rPr lang="en-US" smtClean="0"/>
              <a:t>Center for Excellence in Disabilities </a:t>
            </a:r>
          </a:p>
          <a:p>
            <a:pPr>
              <a:defRPr/>
            </a:pPr>
            <a:r>
              <a:rPr lang="en-US" smtClean="0"/>
              <a:t>Positive Behavior Support</a:t>
            </a:r>
            <a:endParaRPr lang="en-US" dirty="0"/>
          </a:p>
        </p:txBody>
      </p:sp>
      <p:sp>
        <p:nvSpPr>
          <p:cNvPr id="4" name="Slide Number Placeholder 4"/>
          <p:cNvSpPr>
            <a:spLocks noGrp="1"/>
          </p:cNvSpPr>
          <p:nvPr>
            <p:ph type="sldNum" sz="quarter" idx="11"/>
          </p:nvPr>
        </p:nvSpPr>
        <p:spPr/>
        <p:txBody>
          <a:bodyPr/>
          <a:lstStyle>
            <a:lvl1pPr eaLnBrk="0" fontAlgn="base" hangingPunct="0">
              <a:spcBef>
                <a:spcPct val="0"/>
              </a:spcBef>
              <a:spcAft>
                <a:spcPct val="0"/>
              </a:spcAft>
              <a:defRPr>
                <a:latin typeface="Georgia" panose="02040502050405020303" pitchFamily="18" charset="0"/>
              </a:defRPr>
            </a:lvl1pPr>
          </a:lstStyle>
          <a:p>
            <a:pPr>
              <a:defRPr/>
            </a:pPr>
            <a:fld id="{B6A45C0A-5EA8-463D-BE05-91949C1A06B9}" type="slidenum">
              <a:rPr lang="en-US"/>
              <a:pPr>
                <a:defRPr/>
              </a:pPr>
              <a:t>‹#›</a:t>
            </a:fld>
            <a:endParaRPr lang="en-US" dirty="0"/>
          </a:p>
        </p:txBody>
      </p:sp>
    </p:spTree>
    <p:extLst>
      <p:ext uri="{BB962C8B-B14F-4D97-AF65-F5344CB8AC3E}">
        <p14:creationId xmlns:p14="http://schemas.microsoft.com/office/powerpoint/2010/main" val="6629766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lgn="r" eaLnBrk="0" fontAlgn="base" hangingPunct="0">
              <a:spcBef>
                <a:spcPct val="0"/>
              </a:spcBef>
              <a:spcAft>
                <a:spcPct val="0"/>
              </a:spcAft>
              <a:defRPr sz="1600" b="1">
                <a:solidFill>
                  <a:srgbClr val="5B9BD5">
                    <a:lumMod val="50000"/>
                  </a:srgbClr>
                </a:solidFill>
                <a:latin typeface="Georgia" panose="02040502050405020303" pitchFamily="18" charset="0"/>
              </a:defRPr>
            </a:lvl1pPr>
          </a:lstStyle>
          <a:p>
            <a:pPr>
              <a:defRPr/>
            </a:pPr>
            <a:r>
              <a:rPr lang="en-US" smtClean="0"/>
              <a:t>Center for Excellence in Disabilities </a:t>
            </a:r>
          </a:p>
          <a:p>
            <a:pPr>
              <a:defRPr/>
            </a:pPr>
            <a:r>
              <a:rPr lang="en-US" smtClean="0"/>
              <a:t>Positive Behavior Support</a:t>
            </a:r>
            <a:endParaRPr lang="en-US" dirty="0"/>
          </a:p>
        </p:txBody>
      </p:sp>
      <p:sp>
        <p:nvSpPr>
          <p:cNvPr id="3" name="Slide Number Placeholder 3"/>
          <p:cNvSpPr>
            <a:spLocks noGrp="1"/>
          </p:cNvSpPr>
          <p:nvPr>
            <p:ph type="sldNum" sz="quarter" idx="11"/>
          </p:nvPr>
        </p:nvSpPr>
        <p:spPr/>
        <p:txBody>
          <a:bodyPr/>
          <a:lstStyle>
            <a:lvl1pPr eaLnBrk="0" fontAlgn="base" hangingPunct="0">
              <a:spcBef>
                <a:spcPct val="0"/>
              </a:spcBef>
              <a:spcAft>
                <a:spcPct val="0"/>
              </a:spcAft>
              <a:defRPr>
                <a:latin typeface="Georgia" panose="02040502050405020303" pitchFamily="18" charset="0"/>
              </a:defRPr>
            </a:lvl1pPr>
          </a:lstStyle>
          <a:p>
            <a:pPr>
              <a:defRPr/>
            </a:pPr>
            <a:fld id="{8DD806AA-404F-442A-A28F-655EA8862DA3}" type="slidenum">
              <a:rPr lang="en-US"/>
              <a:pPr>
                <a:defRPr/>
              </a:pPr>
              <a:t>‹#›</a:t>
            </a:fld>
            <a:endParaRPr lang="en-US" dirty="0"/>
          </a:p>
        </p:txBody>
      </p:sp>
    </p:spTree>
    <p:extLst>
      <p:ext uri="{BB962C8B-B14F-4D97-AF65-F5344CB8AC3E}">
        <p14:creationId xmlns:p14="http://schemas.microsoft.com/office/powerpoint/2010/main" val="40722761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t>Center for Excellence in Disabilities </a:t>
            </a:r>
          </a:p>
          <a:p>
            <a:pPr>
              <a:defRPr/>
            </a:pPr>
            <a:r>
              <a:rPr lang="en-US" smtClean="0"/>
              <a:t>Positive Behavior Support</a:t>
            </a:r>
            <a:endParaRPr lang="en-US" dirty="0"/>
          </a:p>
        </p:txBody>
      </p:sp>
      <p:sp>
        <p:nvSpPr>
          <p:cNvPr id="4" name="Slide Number Placeholder 3"/>
          <p:cNvSpPr>
            <a:spLocks noGrp="1"/>
          </p:cNvSpPr>
          <p:nvPr>
            <p:ph type="sldNum" sz="quarter" idx="11"/>
          </p:nvPr>
        </p:nvSpPr>
        <p:spPr/>
        <p:txBody>
          <a:bodyPr/>
          <a:lstStyle/>
          <a:p>
            <a:pPr>
              <a:defRPr/>
            </a:pPr>
            <a:fld id="{3F93B02B-5972-40AF-AF23-CFE2B58F6514}" type="slidenum">
              <a:rPr lang="en-US" smtClean="0"/>
              <a:pPr>
                <a:defRPr/>
              </a:pPr>
              <a:t>‹#›</a:t>
            </a:fld>
            <a:endParaRPr lang="en-US" dirty="0"/>
          </a:p>
        </p:txBody>
      </p:sp>
    </p:spTree>
    <p:extLst>
      <p:ext uri="{BB962C8B-B14F-4D97-AF65-F5344CB8AC3E}">
        <p14:creationId xmlns:p14="http://schemas.microsoft.com/office/powerpoint/2010/main" val="28353147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5"/>
          <p:cNvSpPr>
            <a:spLocks noGrp="1"/>
          </p:cNvSpPr>
          <p:nvPr>
            <p:ph type="ftr" sz="quarter" idx="10"/>
          </p:nvPr>
        </p:nvSpPr>
        <p:spPr/>
        <p:txBody>
          <a:bodyPr/>
          <a:lstStyle>
            <a:lvl1pPr algn="r" eaLnBrk="0" fontAlgn="base" hangingPunct="0">
              <a:spcBef>
                <a:spcPct val="0"/>
              </a:spcBef>
              <a:spcAft>
                <a:spcPct val="0"/>
              </a:spcAft>
              <a:defRPr sz="1200" b="1">
                <a:solidFill>
                  <a:srgbClr val="5B9BD5">
                    <a:lumMod val="50000"/>
                  </a:srgbClr>
                </a:solidFill>
                <a:latin typeface="Georgia" panose="02040502050405020303" pitchFamily="18" charset="0"/>
              </a:defRPr>
            </a:lvl1pPr>
          </a:lstStyle>
          <a:p>
            <a:pPr>
              <a:defRPr/>
            </a:pPr>
            <a:r>
              <a:rPr lang="en-US" smtClean="0"/>
              <a:t>Center for Excellence in Disabilities </a:t>
            </a:r>
          </a:p>
          <a:p>
            <a:pPr>
              <a:defRPr/>
            </a:pPr>
            <a:r>
              <a:rPr lang="en-US" smtClean="0"/>
              <a:t>Positive Behavior Support</a:t>
            </a:r>
            <a:endParaRPr lang="en-US" dirty="0"/>
          </a:p>
        </p:txBody>
      </p:sp>
      <p:sp>
        <p:nvSpPr>
          <p:cNvPr id="6" name="Slide Number Placeholder 6"/>
          <p:cNvSpPr>
            <a:spLocks noGrp="1"/>
          </p:cNvSpPr>
          <p:nvPr>
            <p:ph type="sldNum" sz="quarter" idx="11"/>
          </p:nvPr>
        </p:nvSpPr>
        <p:spPr/>
        <p:txBody>
          <a:bodyPr/>
          <a:lstStyle>
            <a:lvl1pPr eaLnBrk="0" fontAlgn="base" hangingPunct="0">
              <a:spcBef>
                <a:spcPct val="0"/>
              </a:spcBef>
              <a:spcAft>
                <a:spcPct val="0"/>
              </a:spcAft>
              <a:defRPr b="0">
                <a:latin typeface="Georgia" panose="02040502050405020303" pitchFamily="18" charset="0"/>
              </a:defRPr>
            </a:lvl1pPr>
          </a:lstStyle>
          <a:p>
            <a:pPr>
              <a:defRPr/>
            </a:pPr>
            <a:fld id="{B870892E-DD49-43C3-85ED-223DAAD59704}" type="slidenum">
              <a:rPr lang="en-US" smtClean="0"/>
              <a:pPr>
                <a:defRPr/>
              </a:pPr>
              <a:t>‹#›</a:t>
            </a:fld>
            <a:endParaRPr lang="en-US" dirty="0"/>
          </a:p>
        </p:txBody>
      </p:sp>
    </p:spTree>
    <p:extLst>
      <p:ext uri="{BB962C8B-B14F-4D97-AF65-F5344CB8AC3E}">
        <p14:creationId xmlns:p14="http://schemas.microsoft.com/office/powerpoint/2010/main" val="100951428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dirty="0" smtClean="0">
              <a:solidFill>
                <a:prstClr val="black"/>
              </a:solidFill>
            </a:endParaRPr>
          </a:p>
        </p:txBody>
      </p:sp>
      <p:sp>
        <p:nvSpPr>
          <p:cNvPr id="5" name="Rectangle 4"/>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dirty="0" smtClean="0">
              <a:solidFill>
                <a:prstClr val="black"/>
              </a:solidFill>
            </a:endParaRPr>
          </a:p>
        </p:txBody>
      </p:sp>
      <p:sp>
        <p:nvSpPr>
          <p:cNvPr id="6" name="Rectangle 5"/>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eaLnBrk="1" hangingPunct="1">
              <a:defRPr/>
            </a:pPr>
            <a:endParaRPr lang="en-US" altLang="en-US" dirty="0" smtClean="0">
              <a:solidFill>
                <a:prstClr val="black"/>
              </a:solidFill>
            </a:endParaRPr>
          </a:p>
        </p:txBody>
      </p:sp>
      <p:pic>
        <p:nvPicPr>
          <p:cNvPr id="7" name="Picture 8" descr="4x3_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70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p:cNvSpPr txBox="1">
            <a:spLocks/>
          </p:cNvSpPr>
          <p:nvPr userDrawn="1"/>
        </p:nvSpPr>
        <p:spPr bwMode="auto">
          <a:xfrm>
            <a:off x="5257800" y="6026150"/>
            <a:ext cx="3886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r" eaLnBrk="1" hangingPunct="1">
              <a:defRPr/>
            </a:pPr>
            <a:r>
              <a:rPr lang="en-US" altLang="en-US" sz="2000" b="1" dirty="0" smtClean="0">
                <a:solidFill>
                  <a:prstClr val="white"/>
                </a:solidFill>
                <a:latin typeface="Arial Narrow" pitchFamily="34" charset="0"/>
              </a:rPr>
              <a:t>Center for Excellence in Disabilities</a:t>
            </a:r>
          </a:p>
          <a:p>
            <a:pPr algn="r" eaLnBrk="1" hangingPunct="1">
              <a:defRPr/>
            </a:pPr>
            <a:r>
              <a:rPr lang="en-US" altLang="en-US" sz="2000" b="1" dirty="0" smtClean="0">
                <a:solidFill>
                  <a:prstClr val="white"/>
                </a:solidFill>
                <a:latin typeface="Arial Narrow" pitchFamily="34" charset="0"/>
              </a:rPr>
              <a:t>Positive Behavior Support</a:t>
            </a:r>
          </a:p>
        </p:txBody>
      </p:sp>
      <p:sp>
        <p:nvSpPr>
          <p:cNvPr id="2" name="Title 1"/>
          <p:cNvSpPr>
            <a:spLocks noGrp="1"/>
          </p:cNvSpPr>
          <p:nvPr>
            <p:ph type="title"/>
          </p:nvPr>
        </p:nvSpPr>
        <p:spPr>
          <a:xfrm>
            <a:off x="685800" y="152400"/>
            <a:ext cx="7772400" cy="838200"/>
          </a:xfrm>
        </p:spPr>
        <p:txBody>
          <a:bodyPr/>
          <a:lstStyle>
            <a:lvl1pPr algn="ctr">
              <a:buNone/>
              <a:defRPr sz="4200" b="0" cap="none" baseline="0">
                <a:solidFill>
                  <a:srgbClr val="00467A"/>
                </a:solidFill>
              </a:defRPr>
            </a:lvl1pPr>
          </a:lstStyle>
          <a:p>
            <a:r>
              <a:rPr lang="en-US" dirty="0" smtClean="0"/>
              <a:t>Click to edit Master title style</a:t>
            </a:r>
            <a:endParaRPr lang="en-US" dirty="0"/>
          </a:p>
        </p:txBody>
      </p:sp>
      <p:sp>
        <p:nvSpPr>
          <p:cNvPr id="11" name="Content Placeholder 7"/>
          <p:cNvSpPr>
            <a:spLocks noGrp="1"/>
          </p:cNvSpPr>
          <p:nvPr>
            <p:ph sz="quarter" idx="1"/>
          </p:nvPr>
        </p:nvSpPr>
        <p:spPr>
          <a:xfrm>
            <a:off x="333487" y="1295400"/>
            <a:ext cx="850392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039721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5" name="Footer Placeholder 4"/>
          <p:cNvSpPr>
            <a:spLocks noGrp="1"/>
          </p:cNvSpPr>
          <p:nvPr>
            <p:ph type="ftr" sz="quarter" idx="3"/>
          </p:nvPr>
        </p:nvSpPr>
        <p:spPr>
          <a:xfrm>
            <a:off x="4956175" y="6169025"/>
            <a:ext cx="4187825" cy="638175"/>
          </a:xfrm>
          <a:prstGeom prst="rect">
            <a:avLst/>
          </a:prstGeom>
        </p:spPr>
        <p:txBody>
          <a:bodyPr vert="horz" lIns="91440" tIns="45720" rIns="91440" bIns="45720" rtlCol="0" anchor="ctr"/>
          <a:lstStyle>
            <a:lvl1pPr algn="r" eaLnBrk="1" fontAlgn="base" hangingPunct="1">
              <a:spcBef>
                <a:spcPct val="0"/>
              </a:spcBef>
              <a:spcAft>
                <a:spcPct val="0"/>
              </a:spcAft>
              <a:defRPr sz="1600" b="1">
                <a:solidFill>
                  <a:srgbClr val="5B9BD5">
                    <a:lumMod val="50000"/>
                  </a:srgbClr>
                </a:solidFill>
                <a:latin typeface="Georgia" panose="02040502050405020303" pitchFamily="18" charset="0"/>
              </a:defRPr>
            </a:lvl1pPr>
          </a:lstStyle>
          <a:p>
            <a:pPr>
              <a:defRPr/>
            </a:pPr>
            <a:r>
              <a:rPr lang="en-US" smtClean="0"/>
              <a:t>Center for Excellence in Disabilities </a:t>
            </a:r>
          </a:p>
          <a:p>
            <a:pPr>
              <a:defRPr/>
            </a:pPr>
            <a:r>
              <a:rPr lang="en-US" smtClean="0"/>
              <a:t>Positive Behavior Support</a:t>
            </a:r>
            <a:endParaRPr lang="en-US" dirty="0"/>
          </a:p>
        </p:txBody>
      </p:sp>
      <p:sp>
        <p:nvSpPr>
          <p:cNvPr id="6" name="Slide Number Placeholder 5"/>
          <p:cNvSpPr>
            <a:spLocks noGrp="1"/>
          </p:cNvSpPr>
          <p:nvPr>
            <p:ph type="sldNum" sz="quarter" idx="4"/>
          </p:nvPr>
        </p:nvSpPr>
        <p:spPr>
          <a:xfrm>
            <a:off x="3543300" y="6308725"/>
            <a:ext cx="20574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a:solidFill>
                  <a:srgbClr val="5B9BD5">
                    <a:lumMod val="50000"/>
                  </a:srgbClr>
                </a:solidFill>
                <a:latin typeface="Calibri" panose="020F0502020204030204"/>
              </a:defRPr>
            </a:lvl1pPr>
          </a:lstStyle>
          <a:p>
            <a:pPr>
              <a:defRPr/>
            </a:pPr>
            <a:fld id="{3F93B02B-5972-40AF-AF23-CFE2B58F6514}"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850" r:id="rId1"/>
    <p:sldLayoutId id="2147485851" r:id="rId2"/>
    <p:sldLayoutId id="2147485852" r:id="rId3"/>
    <p:sldLayoutId id="2147485853" r:id="rId4"/>
    <p:sldLayoutId id="2147485855" r:id="rId5"/>
    <p:sldLayoutId id="2147485856" r:id="rId6"/>
    <p:sldLayoutId id="2147485961" r:id="rId7"/>
    <p:sldLayoutId id="2147485858" r:id="rId8"/>
    <p:sldLayoutId id="2147485861" r:id="rId9"/>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4200" kern="1200">
          <a:solidFill>
            <a:srgbClr val="1F4E79"/>
          </a:solidFill>
          <a:latin typeface="Georgia" panose="02040502050405020303" pitchFamily="18" charset="0"/>
          <a:ea typeface="+mj-ea"/>
          <a:cs typeface="+mj-cs"/>
        </a:defRPr>
      </a:lvl1pPr>
      <a:lvl2pPr algn="l" rtl="0" eaLnBrk="0" fontAlgn="base" hangingPunct="0">
        <a:lnSpc>
          <a:spcPct val="90000"/>
        </a:lnSpc>
        <a:spcBef>
          <a:spcPct val="0"/>
        </a:spcBef>
        <a:spcAft>
          <a:spcPct val="0"/>
        </a:spcAft>
        <a:defRPr sz="4200">
          <a:solidFill>
            <a:srgbClr val="1F4E79"/>
          </a:solidFill>
          <a:latin typeface="Georgia" panose="02040502050405020303" pitchFamily="18" charset="0"/>
        </a:defRPr>
      </a:lvl2pPr>
      <a:lvl3pPr algn="l" rtl="0" eaLnBrk="0" fontAlgn="base" hangingPunct="0">
        <a:lnSpc>
          <a:spcPct val="90000"/>
        </a:lnSpc>
        <a:spcBef>
          <a:spcPct val="0"/>
        </a:spcBef>
        <a:spcAft>
          <a:spcPct val="0"/>
        </a:spcAft>
        <a:defRPr sz="4200">
          <a:solidFill>
            <a:srgbClr val="1F4E79"/>
          </a:solidFill>
          <a:latin typeface="Georgia" panose="02040502050405020303" pitchFamily="18" charset="0"/>
        </a:defRPr>
      </a:lvl3pPr>
      <a:lvl4pPr algn="l" rtl="0" eaLnBrk="0" fontAlgn="base" hangingPunct="0">
        <a:lnSpc>
          <a:spcPct val="90000"/>
        </a:lnSpc>
        <a:spcBef>
          <a:spcPct val="0"/>
        </a:spcBef>
        <a:spcAft>
          <a:spcPct val="0"/>
        </a:spcAft>
        <a:defRPr sz="4200">
          <a:solidFill>
            <a:srgbClr val="1F4E79"/>
          </a:solidFill>
          <a:latin typeface="Georgia" panose="02040502050405020303" pitchFamily="18" charset="0"/>
        </a:defRPr>
      </a:lvl4pPr>
      <a:lvl5pPr algn="l" rtl="0" eaLnBrk="0" fontAlgn="base" hangingPunct="0">
        <a:lnSpc>
          <a:spcPct val="90000"/>
        </a:lnSpc>
        <a:spcBef>
          <a:spcPct val="0"/>
        </a:spcBef>
        <a:spcAft>
          <a:spcPct val="0"/>
        </a:spcAft>
        <a:defRPr sz="4200">
          <a:solidFill>
            <a:srgbClr val="1F4E79"/>
          </a:solidFill>
          <a:latin typeface="Georgia" panose="02040502050405020303" pitchFamily="18" charset="0"/>
        </a:defRPr>
      </a:lvl5pPr>
      <a:lvl6pPr marL="457200" algn="l" rtl="0" fontAlgn="base">
        <a:lnSpc>
          <a:spcPct val="90000"/>
        </a:lnSpc>
        <a:spcBef>
          <a:spcPct val="0"/>
        </a:spcBef>
        <a:spcAft>
          <a:spcPct val="0"/>
        </a:spcAft>
        <a:defRPr sz="4200">
          <a:solidFill>
            <a:srgbClr val="1F4E79"/>
          </a:solidFill>
          <a:latin typeface="Georgia" panose="02040502050405020303" pitchFamily="18" charset="0"/>
        </a:defRPr>
      </a:lvl6pPr>
      <a:lvl7pPr marL="914400" algn="l" rtl="0" fontAlgn="base">
        <a:lnSpc>
          <a:spcPct val="90000"/>
        </a:lnSpc>
        <a:spcBef>
          <a:spcPct val="0"/>
        </a:spcBef>
        <a:spcAft>
          <a:spcPct val="0"/>
        </a:spcAft>
        <a:defRPr sz="4200">
          <a:solidFill>
            <a:srgbClr val="1F4E79"/>
          </a:solidFill>
          <a:latin typeface="Georgia" panose="02040502050405020303" pitchFamily="18" charset="0"/>
        </a:defRPr>
      </a:lvl7pPr>
      <a:lvl8pPr marL="1371600" algn="l" rtl="0" fontAlgn="base">
        <a:lnSpc>
          <a:spcPct val="90000"/>
        </a:lnSpc>
        <a:spcBef>
          <a:spcPct val="0"/>
        </a:spcBef>
        <a:spcAft>
          <a:spcPct val="0"/>
        </a:spcAft>
        <a:defRPr sz="4200">
          <a:solidFill>
            <a:srgbClr val="1F4E79"/>
          </a:solidFill>
          <a:latin typeface="Georgia" panose="02040502050405020303" pitchFamily="18" charset="0"/>
        </a:defRPr>
      </a:lvl8pPr>
      <a:lvl9pPr marL="1828800" algn="l" rtl="0" fontAlgn="base">
        <a:lnSpc>
          <a:spcPct val="90000"/>
        </a:lnSpc>
        <a:spcBef>
          <a:spcPct val="0"/>
        </a:spcBef>
        <a:spcAft>
          <a:spcPct val="0"/>
        </a:spcAft>
        <a:defRPr sz="4200">
          <a:solidFill>
            <a:srgbClr val="1F4E79"/>
          </a:solidFill>
          <a:latin typeface="Georgia" panose="02040502050405020303" pitchFamily="18" charset="0"/>
        </a:defRPr>
      </a:lvl9pPr>
    </p:titleStyle>
    <p:bodyStyle>
      <a:lvl1pPr marL="228600" indent="-228600" algn="l" rtl="0" eaLnBrk="0" fontAlgn="base" hangingPunct="0">
        <a:lnSpc>
          <a:spcPct val="90000"/>
        </a:lnSpc>
        <a:spcBef>
          <a:spcPts val="1000"/>
        </a:spcBef>
        <a:spcAft>
          <a:spcPct val="0"/>
        </a:spcAft>
        <a:buClr>
          <a:schemeClr val="accent1"/>
        </a:buClr>
        <a:buSzPct val="125000"/>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chemeClr val="accent1"/>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Clr>
          <a:schemeClr val="accent1"/>
        </a:buClr>
        <a:buSzPct val="100000"/>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chemeClr val="accent1"/>
        </a:buClr>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7YIDFSBUwtY" TargetMode="External"/><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27.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27.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hyperlink" Target="http://www.stress.org/military/for-practitionersleaders/compassion-fatigue/"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hyperlink" Target="http://www.amazon.com/gp/product/0876307594?ie=UTF8&amp;tag=giftfromwithi-20&amp;linkCode=as2&amp;camp=1789&amp;creative=9325&amp;creativeASIN=0876307594" TargetMode="External"/><Relationship Id="rId4" Type="http://schemas.openxmlformats.org/officeDocument/2006/relationships/hyperlink" Target="http://www.compassionfatigue.or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inclusion.com/"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www.realbuzz.com/articles/10-ways-to-boost-your-happiness/#pagination-top" TargetMode="External"/><Relationship Id="rId5" Type="http://schemas.openxmlformats.org/officeDocument/2006/relationships/hyperlink" Target="https://blog.bufferapp.com/10-scientifically-proven-ways-to-make-yourself-happier" TargetMode="External"/><Relationship Id="rId4" Type="http://schemas.openxmlformats.org/officeDocument/2006/relationships/hyperlink" Target="http://www.who.int/mental_health/media/68.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371600"/>
            <a:ext cx="7772400" cy="2387600"/>
          </a:xfrm>
        </p:spPr>
        <p:txBody>
          <a:bodyPr/>
          <a:lstStyle/>
          <a:p>
            <a:r>
              <a:rPr lang="en-US" sz="4800" dirty="0" smtClean="0"/>
              <a:t>Compassion Fatigue: Looking Out for Yourself and Each Other</a:t>
            </a:r>
            <a:endParaRPr lang="en-US" sz="4800" dirty="0"/>
          </a:p>
        </p:txBody>
      </p:sp>
      <p:sp>
        <p:nvSpPr>
          <p:cNvPr id="3" name="Subtitle 2"/>
          <p:cNvSpPr>
            <a:spLocks noGrp="1"/>
          </p:cNvSpPr>
          <p:nvPr>
            <p:ph type="subTitle" idx="1"/>
          </p:nvPr>
        </p:nvSpPr>
        <p:spPr>
          <a:xfrm>
            <a:off x="304800" y="5029200"/>
            <a:ext cx="4648200" cy="512762"/>
          </a:xfrm>
        </p:spPr>
        <p:txBody>
          <a:bodyPr/>
          <a:lstStyle/>
          <a:p>
            <a:r>
              <a:rPr lang="en-US" dirty="0" smtClean="0"/>
              <a:t>Anastasia Riley, MBA</a:t>
            </a:r>
            <a:r>
              <a:rPr lang="en-US" dirty="0"/>
              <a:t>, </a:t>
            </a:r>
            <a:r>
              <a:rPr lang="en-US" dirty="0" smtClean="0"/>
              <a:t>CBIS</a:t>
            </a:r>
          </a:p>
          <a:p>
            <a:r>
              <a:rPr lang="en-US" dirty="0" smtClean="0"/>
              <a:t>Terry Cunningham, MA, CBIS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C9B28F8-5358-4DA3-858B-92F5869BA90F}" type="slidenum">
              <a:rPr lang="en-US" smtClean="0"/>
              <a:pPr>
                <a:defRPr/>
              </a:pPr>
              <a:t>1</a:t>
            </a:fld>
            <a:endParaRPr lang="en-US" dirty="0"/>
          </a:p>
        </p:txBody>
      </p:sp>
    </p:spTree>
    <p:extLst>
      <p:ext uri="{BB962C8B-B14F-4D97-AF65-F5344CB8AC3E}">
        <p14:creationId xmlns:p14="http://schemas.microsoft.com/office/powerpoint/2010/main" val="15640106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5"/>
            <a:ext cx="8058150" cy="1325563"/>
          </a:xfrm>
        </p:spPr>
        <p:txBody>
          <a:bodyPr/>
          <a:lstStyle/>
          <a:p>
            <a:r>
              <a:rPr lang="en-US" dirty="0" smtClean="0"/>
              <a:t>Self-Assessment: Questionnaires</a:t>
            </a:r>
            <a:endParaRPr lang="en-US" dirty="0"/>
          </a:p>
        </p:txBody>
      </p:sp>
      <p:sp>
        <p:nvSpPr>
          <p:cNvPr id="3" name="Content Placeholder 2"/>
          <p:cNvSpPr>
            <a:spLocks noGrp="1"/>
          </p:cNvSpPr>
          <p:nvPr>
            <p:ph idx="1"/>
          </p:nvPr>
        </p:nvSpPr>
        <p:spPr/>
        <p:txBody>
          <a:bodyPr/>
          <a:lstStyle/>
          <a:p>
            <a:pPr marL="0" indent="0">
              <a:buNone/>
            </a:pPr>
            <a:r>
              <a:rPr lang="en-US" dirty="0" smtClean="0"/>
              <a:t>See handouts:</a:t>
            </a:r>
          </a:p>
          <a:p>
            <a:pPr marL="0" indent="0">
              <a:buNone/>
            </a:pPr>
            <a:endParaRPr lang="en-US" dirty="0"/>
          </a:p>
          <a:p>
            <a:r>
              <a:rPr lang="en-US" dirty="0" smtClean="0"/>
              <a:t>Compassion Fatigue Self-Test: An Assessment (Portnoy, 1996)</a:t>
            </a:r>
          </a:p>
          <a:p>
            <a:pPr lvl="1"/>
            <a:r>
              <a:rPr lang="en-US" dirty="0" smtClean="0"/>
              <a:t>40 items, scored on a 3-point scale</a:t>
            </a:r>
          </a:p>
          <a:p>
            <a:r>
              <a:rPr lang="en-US" dirty="0" smtClean="0"/>
              <a:t>Professional Quality of Life Scale (PROQOL, Version 5; </a:t>
            </a:r>
            <a:r>
              <a:rPr lang="en-US" dirty="0" err="1" smtClean="0"/>
              <a:t>Stamm</a:t>
            </a:r>
            <a:r>
              <a:rPr lang="en-US" dirty="0" smtClean="0"/>
              <a:t>, 2009)</a:t>
            </a:r>
          </a:p>
          <a:p>
            <a:pPr lvl="1"/>
            <a:r>
              <a:rPr lang="en-US" dirty="0" smtClean="0"/>
              <a:t>30 items, scored on a 5-point scale</a:t>
            </a:r>
          </a:p>
        </p:txBody>
      </p:sp>
      <p:sp>
        <p:nvSpPr>
          <p:cNvPr id="5" name="Slide Number Placeholder 4"/>
          <p:cNvSpPr>
            <a:spLocks noGrp="1"/>
          </p:cNvSpPr>
          <p:nvPr>
            <p:ph type="sldNum" sz="quarter" idx="11"/>
          </p:nvPr>
        </p:nvSpPr>
        <p:spPr/>
        <p:txBody>
          <a:bodyPr/>
          <a:lstStyle/>
          <a:p>
            <a:pPr>
              <a:defRPr/>
            </a:pPr>
            <a:fld id="{6997121A-9131-4356-A15F-98B37E944685}" type="slidenum">
              <a:rPr lang="en-US" smtClean="0"/>
              <a:pPr>
                <a:defRPr/>
              </a:pPr>
              <a:t>10</a:t>
            </a:fld>
            <a:endParaRPr lang="en-US" dirty="0"/>
          </a:p>
        </p:txBody>
      </p:sp>
      <p:sp>
        <p:nvSpPr>
          <p:cNvPr id="6"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27875546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3505200" y="6305549"/>
            <a:ext cx="2057400" cy="365125"/>
          </a:xfrm>
        </p:spPr>
        <p:txBody>
          <a:bodyPr/>
          <a:lstStyle/>
          <a:p>
            <a:fld id="{DA886501-7137-4A83-B6D6-B63D25D68FD2}" type="slidenum">
              <a:rPr lang="en-US" smtClean="0">
                <a:solidFill>
                  <a:srgbClr val="5B9BD5">
                    <a:lumMod val="50000"/>
                  </a:srgbClr>
                </a:solidFill>
              </a:rPr>
              <a:pPr/>
              <a:t>11</a:t>
            </a:fld>
            <a:endParaRPr lang="en-US" dirty="0">
              <a:solidFill>
                <a:srgbClr val="5B9BD5">
                  <a:lumMod val="50000"/>
                </a:srgbClr>
              </a:solidFill>
            </a:endParaRPr>
          </a:p>
        </p:txBody>
      </p:sp>
      <p:sp>
        <p:nvSpPr>
          <p:cNvPr id="2" name="Rectangle 1"/>
          <p:cNvSpPr/>
          <p:nvPr/>
        </p:nvSpPr>
        <p:spPr>
          <a:xfrm>
            <a:off x="0" y="1"/>
            <a:ext cx="2895600" cy="601979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200" y="1219200"/>
            <a:ext cx="2514600" cy="2862322"/>
          </a:xfrm>
          <a:prstGeom prst="rect">
            <a:avLst/>
          </a:prstGeom>
          <a:noFill/>
        </p:spPr>
        <p:txBody>
          <a:bodyPr wrap="square" rtlCol="0">
            <a:spAutoFit/>
          </a:bodyPr>
          <a:lstStyle/>
          <a:p>
            <a:pPr algn="ctr"/>
            <a:r>
              <a:rPr lang="en-US" sz="3600" b="1" dirty="0" smtClean="0">
                <a:solidFill>
                  <a:schemeClr val="bg1"/>
                </a:solidFill>
                <a:latin typeface="+mn-lt"/>
              </a:rPr>
              <a:t>ACTIVITY:</a:t>
            </a:r>
          </a:p>
          <a:p>
            <a:pPr algn="ctr"/>
            <a:endParaRPr lang="en-US" sz="3600" b="1" dirty="0">
              <a:solidFill>
                <a:schemeClr val="bg1"/>
              </a:solidFill>
              <a:latin typeface="+mn-lt"/>
            </a:endParaRPr>
          </a:p>
          <a:p>
            <a:pPr algn="ctr"/>
            <a:r>
              <a:rPr lang="en-US" sz="3600" b="1" dirty="0" smtClean="0">
                <a:solidFill>
                  <a:schemeClr val="bg1"/>
                </a:solidFill>
                <a:latin typeface="+mn-lt"/>
              </a:rPr>
              <a:t>Compassion Fatigue Self-Test</a:t>
            </a:r>
            <a:endParaRPr lang="en-US" sz="3600" b="1" dirty="0">
              <a:solidFill>
                <a:schemeClr val="bg1"/>
              </a:solidFill>
              <a:latin typeface="+mn-lt"/>
            </a:endParaRPr>
          </a:p>
        </p:txBody>
      </p:sp>
      <p:sp>
        <p:nvSpPr>
          <p:cNvPr id="7"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pic>
        <p:nvPicPr>
          <p:cNvPr id="4" name="Picture 3"/>
          <p:cNvPicPr>
            <a:picLocks noChangeAspect="1"/>
          </p:cNvPicPr>
          <p:nvPr/>
        </p:nvPicPr>
        <p:blipFill rotWithShape="1">
          <a:blip r:embed="rId3"/>
          <a:srcRect l="4938" t="19812" r="23461" b="5130"/>
          <a:stretch/>
        </p:blipFill>
        <p:spPr>
          <a:xfrm>
            <a:off x="2967348" y="685800"/>
            <a:ext cx="6092431" cy="4648199"/>
          </a:xfrm>
          <a:prstGeom prst="rect">
            <a:avLst/>
          </a:prstGeom>
        </p:spPr>
      </p:pic>
    </p:spTree>
    <p:extLst>
      <p:ext uri="{BB962C8B-B14F-4D97-AF65-F5344CB8AC3E}">
        <p14:creationId xmlns:p14="http://schemas.microsoft.com/office/powerpoint/2010/main" val="14988038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5"/>
            <a:ext cx="8305800" cy="1325563"/>
          </a:xfrm>
        </p:spPr>
        <p:txBody>
          <a:bodyPr/>
          <a:lstStyle/>
          <a:p>
            <a:r>
              <a:rPr lang="en-US" dirty="0" smtClean="0"/>
              <a:t>Cut-off Levels of Possible Concern</a:t>
            </a:r>
            <a:endParaRPr lang="en-US" dirty="0"/>
          </a:p>
        </p:txBody>
      </p:sp>
      <p:sp>
        <p:nvSpPr>
          <p:cNvPr id="3" name="Content Placeholder 2"/>
          <p:cNvSpPr>
            <a:spLocks noGrp="1"/>
          </p:cNvSpPr>
          <p:nvPr>
            <p:ph idx="1"/>
          </p:nvPr>
        </p:nvSpPr>
        <p:spPr>
          <a:xfrm>
            <a:off x="640080" y="1348184"/>
            <a:ext cx="7886700" cy="4351338"/>
          </a:xfrm>
        </p:spPr>
        <p:txBody>
          <a:bodyPr/>
          <a:lstStyle/>
          <a:p>
            <a:pPr marL="0" indent="0">
              <a:buNone/>
            </a:pPr>
            <a:endParaRPr lang="en-US" dirty="0"/>
          </a:p>
          <a:p>
            <a:r>
              <a:rPr lang="en-US" dirty="0" smtClean="0"/>
              <a:t>Compassion Fatigue Self-Test</a:t>
            </a:r>
          </a:p>
          <a:p>
            <a:pPr lvl="1"/>
            <a:r>
              <a:rPr lang="en-US" dirty="0" smtClean="0"/>
              <a:t>Answered “1 (Very True)” to </a:t>
            </a:r>
            <a:r>
              <a:rPr lang="en-US" u="sng" dirty="0" smtClean="0"/>
              <a:t>15 or more</a:t>
            </a:r>
            <a:r>
              <a:rPr lang="en-US" dirty="0" smtClean="0"/>
              <a:t> items</a:t>
            </a:r>
          </a:p>
          <a:p>
            <a:pPr marL="457200" lvl="1" indent="0">
              <a:buNone/>
            </a:pPr>
            <a:endParaRPr lang="en-US" dirty="0" smtClean="0"/>
          </a:p>
          <a:p>
            <a:r>
              <a:rPr lang="en-US" dirty="0" smtClean="0"/>
              <a:t>PROQOL, Version 5</a:t>
            </a:r>
          </a:p>
          <a:p>
            <a:pPr lvl="1"/>
            <a:r>
              <a:rPr lang="en-US" dirty="0" smtClean="0"/>
              <a:t>Compassion Satisfaction Scale</a:t>
            </a:r>
          </a:p>
          <a:p>
            <a:pPr lvl="1"/>
            <a:r>
              <a:rPr lang="en-US" dirty="0" smtClean="0"/>
              <a:t>Burnout Scale (remember to reverse * items)</a:t>
            </a:r>
          </a:p>
          <a:p>
            <a:pPr lvl="1"/>
            <a:r>
              <a:rPr lang="en-US" dirty="0" smtClean="0"/>
              <a:t>Secondary Traumatic Scale</a:t>
            </a:r>
          </a:p>
          <a:p>
            <a:pPr lvl="2"/>
            <a:r>
              <a:rPr lang="en-US" dirty="0" smtClean="0"/>
              <a:t>Scores </a:t>
            </a:r>
            <a:r>
              <a:rPr lang="en-US" u="sng" dirty="0" smtClean="0"/>
              <a:t>above 42</a:t>
            </a:r>
            <a:r>
              <a:rPr lang="en-US" dirty="0" smtClean="0"/>
              <a:t> are in the top 25% of those who complete the PROQOL</a:t>
            </a:r>
          </a:p>
        </p:txBody>
      </p:sp>
      <p:sp>
        <p:nvSpPr>
          <p:cNvPr id="5" name="Slide Number Placeholder 4"/>
          <p:cNvSpPr>
            <a:spLocks noGrp="1"/>
          </p:cNvSpPr>
          <p:nvPr>
            <p:ph type="sldNum" sz="quarter" idx="11"/>
          </p:nvPr>
        </p:nvSpPr>
        <p:spPr/>
        <p:txBody>
          <a:bodyPr/>
          <a:lstStyle/>
          <a:p>
            <a:pPr>
              <a:defRPr/>
            </a:pPr>
            <a:fld id="{6997121A-9131-4356-A15F-98B37E944685}" type="slidenum">
              <a:rPr lang="en-US" smtClean="0"/>
              <a:pPr>
                <a:defRPr/>
              </a:pPr>
              <a:t>12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8060" y="3523853"/>
            <a:ext cx="1371600" cy="1228725"/>
          </a:xfrm>
          <a:prstGeom prst="rect">
            <a:avLst/>
          </a:prstGeom>
        </p:spPr>
      </p:pic>
      <p:sp>
        <p:nvSpPr>
          <p:cNvPr id="7"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1767597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2"/>
          <p:cNvSpPr>
            <a:spLocks noGrp="1"/>
          </p:cNvSpPr>
          <p:nvPr>
            <p:ph type="title"/>
          </p:nvPr>
        </p:nvSpPr>
        <p:spPr>
          <a:xfrm>
            <a:off x="647700" y="203688"/>
            <a:ext cx="8001000" cy="990600"/>
          </a:xfrm>
        </p:spPr>
        <p:txBody>
          <a:bodyPr/>
          <a:lstStyle/>
          <a:p>
            <a:pPr algn="ctr"/>
            <a:r>
              <a:rPr lang="en-US" altLang="en-US" sz="4200" dirty="0" smtClean="0"/>
              <a:t>Compassion Fatigue vs. Burnout</a:t>
            </a:r>
          </a:p>
        </p:txBody>
      </p:sp>
      <p:sp>
        <p:nvSpPr>
          <p:cNvPr id="93187" name="Text Placeholder 1"/>
          <p:cNvSpPr>
            <a:spLocks noGrp="1"/>
          </p:cNvSpPr>
          <p:nvPr>
            <p:ph type="body" idx="1"/>
          </p:nvPr>
        </p:nvSpPr>
        <p:spPr>
          <a:xfrm>
            <a:off x="0" y="1194288"/>
            <a:ext cx="4481512" cy="4482856"/>
          </a:xfrm>
        </p:spPr>
        <p:txBody>
          <a:bodyPr/>
          <a:lstStyle/>
          <a:p>
            <a:pPr lvl="1" indent="0">
              <a:buFont typeface="Wingdings" panose="05000000000000000000" pitchFamily="2" charset="2"/>
              <a:buNone/>
            </a:pPr>
            <a:r>
              <a:rPr lang="en-US" altLang="en-US" sz="2400" b="1" dirty="0" smtClean="0">
                <a:solidFill>
                  <a:schemeClr val="tx1"/>
                </a:solidFill>
                <a:latin typeface="Calibri" panose="020F0502020204030204" pitchFamily="34" charset="0"/>
              </a:rPr>
              <a:t>Compassion Fatigue</a:t>
            </a:r>
          </a:p>
          <a:p>
            <a:pPr lvl="1" indent="0">
              <a:buFont typeface="Wingdings" panose="05000000000000000000" pitchFamily="2" charset="2"/>
              <a:buNone/>
            </a:pPr>
            <a:r>
              <a:rPr lang="en-US" altLang="en-US" sz="2400" b="1" dirty="0" smtClean="0">
                <a:solidFill>
                  <a:schemeClr val="accent5">
                    <a:lumMod val="75000"/>
                  </a:schemeClr>
                </a:solidFill>
                <a:latin typeface="Calibri" panose="020F0502020204030204" pitchFamily="34" charset="0"/>
              </a:rPr>
              <a:t>Highly Variable in Onset:</a:t>
            </a:r>
          </a:p>
          <a:p>
            <a:pPr lvl="1" indent="0">
              <a:buFont typeface="Wingdings" panose="05000000000000000000" pitchFamily="2" charset="2"/>
              <a:buNone/>
            </a:pPr>
            <a:r>
              <a:rPr lang="en-US" altLang="en-US" sz="2400" dirty="0" smtClean="0">
                <a:solidFill>
                  <a:schemeClr val="tx1"/>
                </a:solidFill>
                <a:latin typeface="Calibri" panose="020F0502020204030204" pitchFamily="34" charset="0"/>
              </a:rPr>
              <a:t>Can develop in a rapid or more gradual manner</a:t>
            </a:r>
          </a:p>
          <a:p>
            <a:pPr lvl="1" indent="0">
              <a:buFont typeface="Wingdings" panose="05000000000000000000" pitchFamily="2" charset="2"/>
              <a:buNone/>
            </a:pPr>
            <a:endParaRPr lang="en-US" altLang="en-US" sz="2400" dirty="0">
              <a:solidFill>
                <a:schemeClr val="tx1"/>
              </a:solidFill>
              <a:latin typeface="Calibri" panose="020F0502020204030204" pitchFamily="34" charset="0"/>
            </a:endParaRPr>
          </a:p>
          <a:p>
            <a:pPr lvl="1" indent="0">
              <a:buFont typeface="Wingdings" panose="05000000000000000000" pitchFamily="2" charset="2"/>
              <a:buNone/>
            </a:pPr>
            <a:r>
              <a:rPr lang="en-US" altLang="en-US" sz="2400" dirty="0" smtClean="0">
                <a:solidFill>
                  <a:schemeClr val="tx1"/>
                </a:solidFill>
                <a:latin typeface="Calibri" panose="020F0502020204030204" pitchFamily="34" charset="0"/>
              </a:rPr>
              <a:t>Directly related to the nature of the work and “overuse” of compassion skills</a:t>
            </a:r>
          </a:p>
          <a:p>
            <a:pPr lvl="1" indent="0">
              <a:buFont typeface="Wingdings" panose="05000000000000000000" pitchFamily="2" charset="2"/>
              <a:buNone/>
            </a:pPr>
            <a:endParaRPr lang="en-US" altLang="en-US" sz="2400" dirty="0">
              <a:solidFill>
                <a:schemeClr val="tx1"/>
              </a:solidFill>
              <a:latin typeface="Calibri" panose="020F0502020204030204" pitchFamily="34" charset="0"/>
            </a:endParaRPr>
          </a:p>
          <a:p>
            <a:pPr lvl="1" indent="0">
              <a:buFont typeface="Wingdings" panose="05000000000000000000" pitchFamily="2" charset="2"/>
              <a:buNone/>
            </a:pPr>
            <a:r>
              <a:rPr lang="en-US" altLang="en-US" sz="2400" dirty="0" smtClean="0">
                <a:solidFill>
                  <a:schemeClr val="tx1"/>
                </a:solidFill>
                <a:latin typeface="Calibri" panose="020F0502020204030204" pitchFamily="34" charset="0"/>
              </a:rPr>
              <a:t>Faster recovery time (if recognized and managed early) </a:t>
            </a:r>
          </a:p>
        </p:txBody>
      </p:sp>
      <p:sp>
        <p:nvSpPr>
          <p:cNvPr id="93188" name="TextBox 3"/>
          <p:cNvSpPr txBox="1">
            <a:spLocks noChangeArrowheads="1"/>
          </p:cNvSpPr>
          <p:nvPr/>
        </p:nvSpPr>
        <p:spPr bwMode="auto">
          <a:xfrm>
            <a:off x="4648200" y="1194288"/>
            <a:ext cx="43434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r>
              <a:rPr lang="en-US" altLang="en-US" sz="2400" b="1" dirty="0" smtClean="0">
                <a:latin typeface="Calibri" panose="020F0502020204030204" pitchFamily="34" charset="0"/>
              </a:rPr>
              <a:t>Burnout</a:t>
            </a:r>
            <a:endParaRPr lang="en-US" altLang="en-US" sz="2400" b="1" dirty="0">
              <a:latin typeface="Calibri" panose="020F0502020204030204" pitchFamily="34" charset="0"/>
            </a:endParaRPr>
          </a:p>
          <a:p>
            <a:r>
              <a:rPr lang="en-US" altLang="en-US" sz="2400" b="1" dirty="0" smtClean="0">
                <a:solidFill>
                  <a:schemeClr val="accent5">
                    <a:lumMod val="75000"/>
                  </a:schemeClr>
                </a:solidFill>
                <a:latin typeface="Calibri" panose="020F0502020204030204" pitchFamily="34" charset="0"/>
              </a:rPr>
              <a:t>More Stable in Onset:</a:t>
            </a:r>
            <a:endParaRPr lang="en-US" altLang="en-US" sz="2400" b="1" dirty="0">
              <a:solidFill>
                <a:schemeClr val="accent5">
                  <a:lumMod val="75000"/>
                </a:schemeClr>
              </a:solidFill>
              <a:latin typeface="Calibri" panose="020F0502020204030204" pitchFamily="34" charset="0"/>
            </a:endParaRPr>
          </a:p>
          <a:p>
            <a:r>
              <a:rPr lang="en-US" altLang="en-US" sz="2400" dirty="0" smtClean="0">
                <a:latin typeface="Calibri" panose="020F0502020204030204" pitchFamily="34" charset="0"/>
              </a:rPr>
              <a:t>A </a:t>
            </a:r>
            <a:r>
              <a:rPr lang="en-US" altLang="en-US" sz="2400" i="1" dirty="0" smtClean="0">
                <a:latin typeface="Calibri" panose="020F0502020204030204" pitchFamily="34" charset="0"/>
              </a:rPr>
              <a:t>cumulative, more gradual process</a:t>
            </a:r>
            <a:r>
              <a:rPr lang="en-US" altLang="en-US" sz="2400" dirty="0" smtClean="0">
                <a:latin typeface="Calibri" panose="020F0502020204030204" pitchFamily="34" charset="0"/>
              </a:rPr>
              <a:t> marked by exhaustion and withdrawal</a:t>
            </a:r>
          </a:p>
          <a:p>
            <a:endParaRPr lang="en-US" altLang="en-US" sz="2400" dirty="0">
              <a:latin typeface="Calibri" panose="020F0502020204030204" pitchFamily="34" charset="0"/>
            </a:endParaRPr>
          </a:p>
          <a:p>
            <a:r>
              <a:rPr lang="en-US" altLang="en-US" sz="2400" b="1" dirty="0">
                <a:solidFill>
                  <a:schemeClr val="accent5">
                    <a:lumMod val="75000"/>
                  </a:schemeClr>
                </a:solidFill>
                <a:latin typeface="Calibri" panose="020F0502020204030204" pitchFamily="34" charset="0"/>
              </a:rPr>
              <a:t>Typical Progression in Stages:</a:t>
            </a:r>
          </a:p>
          <a:p>
            <a:r>
              <a:rPr lang="en-US" altLang="en-US" sz="2400" dirty="0" err="1">
                <a:latin typeface="Calibri" panose="020F0502020204030204" pitchFamily="34" charset="0"/>
              </a:rPr>
              <a:t>Enthusiasm→Stagnation</a:t>
            </a:r>
            <a:r>
              <a:rPr lang="en-US" altLang="en-US" sz="2400" dirty="0">
                <a:latin typeface="Calibri" panose="020F0502020204030204" pitchFamily="34" charset="0"/>
              </a:rPr>
              <a:t>→</a:t>
            </a:r>
          </a:p>
          <a:p>
            <a:r>
              <a:rPr lang="en-US" altLang="en-US" sz="2400" dirty="0">
                <a:latin typeface="Calibri" panose="020F0502020204030204" pitchFamily="34" charset="0"/>
              </a:rPr>
              <a:t>    </a:t>
            </a:r>
            <a:r>
              <a:rPr lang="en-US" altLang="en-US" sz="2400" dirty="0" err="1">
                <a:latin typeface="Calibri" panose="020F0502020204030204" pitchFamily="34" charset="0"/>
              </a:rPr>
              <a:t>Frustration→Apathy</a:t>
            </a:r>
            <a:endParaRPr lang="en-US" altLang="en-US" sz="2400" dirty="0">
              <a:latin typeface="Calibri" panose="020F0502020204030204" pitchFamily="34" charset="0"/>
            </a:endParaRPr>
          </a:p>
          <a:p>
            <a:endParaRPr lang="en-US" altLang="en-US" sz="2400" dirty="0" smtClean="0">
              <a:latin typeface="Calibri" panose="020F0502020204030204" pitchFamily="34" charset="0"/>
            </a:endParaRPr>
          </a:p>
          <a:p>
            <a:r>
              <a:rPr lang="en-US" altLang="en-US" sz="2400" dirty="0" smtClean="0">
                <a:latin typeface="Calibri" panose="020F0502020204030204" pitchFamily="34" charset="0"/>
              </a:rPr>
              <a:t>Associated with the stress of the </a:t>
            </a:r>
            <a:r>
              <a:rPr lang="en-US" altLang="en-US" sz="2400" i="1" dirty="0" smtClean="0">
                <a:latin typeface="Calibri" panose="020F0502020204030204" pitchFamily="34" charset="0"/>
              </a:rPr>
              <a:t>workload</a:t>
            </a:r>
            <a:r>
              <a:rPr lang="en-US" altLang="en-US" sz="2400" dirty="0" smtClean="0">
                <a:latin typeface="Calibri" panose="020F0502020204030204" pitchFamily="34" charset="0"/>
              </a:rPr>
              <a:t> and </a:t>
            </a:r>
            <a:r>
              <a:rPr lang="en-US" altLang="en-US" sz="2400" i="1" dirty="0" smtClean="0">
                <a:latin typeface="Calibri" panose="020F0502020204030204" pitchFamily="34" charset="0"/>
              </a:rPr>
              <a:t>institution</a:t>
            </a:r>
            <a:r>
              <a:rPr lang="en-US" altLang="en-US" sz="2400" dirty="0" smtClean="0">
                <a:latin typeface="Calibri" panose="020F0502020204030204" pitchFamily="34" charset="0"/>
              </a:rPr>
              <a:t>, NOT the nature of the work</a:t>
            </a:r>
            <a:endParaRPr lang="en-US" altLang="en-US" sz="2400" dirty="0">
              <a:latin typeface="Calibri" panose="020F0502020204030204" pitchFamily="34" charset="0"/>
            </a:endParaRPr>
          </a:p>
          <a:p>
            <a:endParaRPr lang="en-US" altLang="en-US" sz="2400" dirty="0">
              <a:solidFill>
                <a:schemeClr val="accent5">
                  <a:lumMod val="75000"/>
                </a:schemeClr>
              </a:solidFill>
              <a:latin typeface="Calibri" panose="020F0502020204030204" pitchFamily="34" charset="0"/>
            </a:endParaRPr>
          </a:p>
        </p:txBody>
      </p:sp>
      <p:sp>
        <p:nvSpPr>
          <p:cNvPr id="93189" name="Rectangle 1"/>
          <p:cNvSpPr>
            <a:spLocks noChangeArrowheads="1"/>
          </p:cNvSpPr>
          <p:nvPr/>
        </p:nvSpPr>
        <p:spPr bwMode="auto">
          <a:xfrm>
            <a:off x="4354203" y="6365487"/>
            <a:ext cx="5879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fld id="{0F074A43-C63A-47C1-8565-1EF67C7DF7F0}" type="slidenum">
              <a:rPr lang="en-US" altLang="en-US" sz="1200" b="1">
                <a:solidFill>
                  <a:srgbClr val="1F4E79"/>
                </a:solidFill>
              </a:rPr>
              <a:pPr/>
              <a:t>13</a:t>
            </a:fld>
            <a:endParaRPr lang="en-US" altLang="en-US" sz="1200" b="1" dirty="0"/>
          </a:p>
        </p:txBody>
      </p:sp>
      <p:sp>
        <p:nvSpPr>
          <p:cNvPr id="7" name="Footer Placeholder 3"/>
          <p:cNvSpPr txBox="1">
            <a:spLocks/>
          </p:cNvSpPr>
          <p:nvPr/>
        </p:nvSpPr>
        <p:spPr>
          <a:xfrm>
            <a:off x="4956175" y="6172200"/>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2"/>
          <p:cNvSpPr>
            <a:spLocks noGrp="1"/>
          </p:cNvSpPr>
          <p:nvPr>
            <p:ph type="title"/>
          </p:nvPr>
        </p:nvSpPr>
        <p:spPr>
          <a:xfrm>
            <a:off x="647700" y="203688"/>
            <a:ext cx="8001000" cy="990600"/>
          </a:xfrm>
        </p:spPr>
        <p:txBody>
          <a:bodyPr/>
          <a:lstStyle/>
          <a:p>
            <a:pPr algn="ctr"/>
            <a:r>
              <a:rPr lang="en-US" altLang="en-US" sz="4200" dirty="0" smtClean="0"/>
              <a:t>Compassion Fatigue vs. Burnout</a:t>
            </a:r>
          </a:p>
        </p:txBody>
      </p:sp>
      <p:sp>
        <p:nvSpPr>
          <p:cNvPr id="93188" name="TextBox 3"/>
          <p:cNvSpPr txBox="1">
            <a:spLocks noChangeArrowheads="1"/>
          </p:cNvSpPr>
          <p:nvPr/>
        </p:nvSpPr>
        <p:spPr bwMode="auto">
          <a:xfrm>
            <a:off x="381000" y="1564991"/>
            <a:ext cx="84582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r>
              <a:rPr lang="en-US" altLang="en-US" sz="2400" dirty="0" smtClean="0">
                <a:latin typeface="Calibri" panose="020F0502020204030204" pitchFamily="34" charset="0"/>
              </a:rPr>
              <a:t>Similar symptoms can exist in both conditions.  These include:</a:t>
            </a:r>
          </a:p>
          <a:p>
            <a:endParaRPr lang="en-US" altLang="en-US" sz="2400" b="1" dirty="0">
              <a:latin typeface="Calibri" panose="020F0502020204030204" pitchFamily="34" charset="0"/>
            </a:endParaRPr>
          </a:p>
          <a:p>
            <a:pPr marL="342900" indent="-342900">
              <a:buClr>
                <a:srgbClr val="0070C0"/>
              </a:buClr>
              <a:buSzPct val="125000"/>
              <a:buFont typeface="Arial" panose="020B0604020202020204" pitchFamily="34" charset="0"/>
              <a:buChar char="•"/>
            </a:pPr>
            <a:r>
              <a:rPr lang="en-US" altLang="en-US" sz="2400" dirty="0" smtClean="0">
                <a:latin typeface="Calibri" panose="020F0502020204030204" pitchFamily="34" charset="0"/>
              </a:rPr>
              <a:t>Emotional exhaustion</a:t>
            </a:r>
          </a:p>
          <a:p>
            <a:pPr marL="342900" indent="-342900">
              <a:buClr>
                <a:srgbClr val="0070C0"/>
              </a:buClr>
              <a:buSzPct val="125000"/>
              <a:buFont typeface="Arial" panose="020B0604020202020204" pitchFamily="34" charset="0"/>
              <a:buChar char="•"/>
            </a:pPr>
            <a:r>
              <a:rPr lang="en-US" altLang="en-US" sz="2400" dirty="0" smtClean="0">
                <a:latin typeface="Calibri" panose="020F0502020204030204" pitchFamily="34" charset="0"/>
              </a:rPr>
              <a:t>Reduced sense of personal accomplishment</a:t>
            </a:r>
          </a:p>
          <a:p>
            <a:pPr marL="342900" indent="-342900">
              <a:buClr>
                <a:srgbClr val="0070C0"/>
              </a:buClr>
              <a:buSzPct val="125000"/>
              <a:buFont typeface="Arial" panose="020B0604020202020204" pitchFamily="34" charset="0"/>
              <a:buChar char="•"/>
            </a:pPr>
            <a:r>
              <a:rPr lang="en-US" altLang="en-US" sz="2400" dirty="0" smtClean="0">
                <a:latin typeface="Calibri" panose="020F0502020204030204" pitchFamily="34" charset="0"/>
              </a:rPr>
              <a:t>Mental exhaustion</a:t>
            </a:r>
          </a:p>
          <a:p>
            <a:pPr marL="342900" indent="-342900">
              <a:buClr>
                <a:srgbClr val="0070C0"/>
              </a:buClr>
              <a:buSzPct val="125000"/>
              <a:buFont typeface="Arial" panose="020B0604020202020204" pitchFamily="34" charset="0"/>
              <a:buChar char="•"/>
            </a:pPr>
            <a:r>
              <a:rPr lang="en-US" altLang="en-US" sz="2400" dirty="0" smtClean="0">
                <a:latin typeface="Calibri" panose="020F0502020204030204" pitchFamily="34" charset="0"/>
              </a:rPr>
              <a:t>Decreased interactions with others (isolation)</a:t>
            </a:r>
          </a:p>
          <a:p>
            <a:pPr marL="342900" indent="-342900">
              <a:buClr>
                <a:srgbClr val="0070C0"/>
              </a:buClr>
              <a:buSzPct val="125000"/>
              <a:buFont typeface="Arial" panose="020B0604020202020204" pitchFamily="34" charset="0"/>
              <a:buChar char="•"/>
            </a:pPr>
            <a:r>
              <a:rPr lang="en-US" altLang="en-US" sz="2400" dirty="0" smtClean="0">
                <a:latin typeface="Calibri" panose="020F0502020204030204" pitchFamily="34" charset="0"/>
              </a:rPr>
              <a:t>Depersonalization</a:t>
            </a:r>
          </a:p>
          <a:p>
            <a:pPr marL="342900" indent="-342900">
              <a:buClr>
                <a:srgbClr val="0070C0"/>
              </a:buClr>
              <a:buSzPct val="125000"/>
              <a:buFont typeface="Arial" panose="020B0604020202020204" pitchFamily="34" charset="0"/>
              <a:buChar char="•"/>
            </a:pPr>
            <a:r>
              <a:rPr lang="en-US" altLang="en-US" sz="2400" dirty="0" smtClean="0">
                <a:latin typeface="Calibri" panose="020F0502020204030204" pitchFamily="34" charset="0"/>
              </a:rPr>
              <a:t>Physical exhaustion</a:t>
            </a:r>
          </a:p>
          <a:p>
            <a:pPr marL="342900" indent="-342900">
              <a:buClr>
                <a:srgbClr val="0070C0"/>
              </a:buClr>
              <a:buSzPct val="125000"/>
              <a:buFont typeface="Arial" panose="020B0604020202020204" pitchFamily="34" charset="0"/>
              <a:buChar char="•"/>
            </a:pPr>
            <a:endParaRPr lang="en-US" altLang="en-US" sz="2400" dirty="0">
              <a:latin typeface="Calibri" panose="020F0502020204030204" pitchFamily="34" charset="0"/>
            </a:endParaRPr>
          </a:p>
          <a:p>
            <a:pPr lvl="0" algn="r" eaLnBrk="1" fontAlgn="auto" hangingPunct="1">
              <a:spcBef>
                <a:spcPts val="0"/>
              </a:spcBef>
              <a:spcAft>
                <a:spcPts val="0"/>
              </a:spcAft>
            </a:pPr>
            <a:endParaRPr lang="en-US" sz="2200" b="1" dirty="0" smtClean="0">
              <a:solidFill>
                <a:prstClr val="black"/>
              </a:solidFill>
              <a:latin typeface="Calibri" panose="020F0502020204030204" pitchFamily="34" charset="0"/>
            </a:endParaRPr>
          </a:p>
          <a:p>
            <a:pPr lvl="0" algn="r" eaLnBrk="1" fontAlgn="auto" hangingPunct="1">
              <a:spcBef>
                <a:spcPts val="0"/>
              </a:spcBef>
              <a:spcAft>
                <a:spcPts val="0"/>
              </a:spcAft>
            </a:pPr>
            <a:endParaRPr lang="en-US" sz="2200" b="1" dirty="0">
              <a:solidFill>
                <a:prstClr val="black"/>
              </a:solidFill>
              <a:latin typeface="Calibri" panose="020F0502020204030204" pitchFamily="34" charset="0"/>
            </a:endParaRPr>
          </a:p>
          <a:p>
            <a:pPr lvl="0" algn="r" eaLnBrk="1" fontAlgn="auto" hangingPunct="1">
              <a:spcBef>
                <a:spcPts val="0"/>
              </a:spcBef>
              <a:spcAft>
                <a:spcPts val="0"/>
              </a:spcAft>
            </a:pPr>
            <a:r>
              <a:rPr lang="en-US" sz="2200" b="1" dirty="0" smtClean="0">
                <a:solidFill>
                  <a:prstClr val="black"/>
                </a:solidFill>
                <a:latin typeface="Calibri" panose="020F0502020204030204" pitchFamily="34" charset="0"/>
              </a:rPr>
              <a:t>  The </a:t>
            </a:r>
            <a:r>
              <a:rPr lang="en-US" sz="2200" b="1" dirty="0">
                <a:solidFill>
                  <a:prstClr val="black"/>
                </a:solidFill>
                <a:latin typeface="Calibri" panose="020F0502020204030204" pitchFamily="34" charset="0"/>
              </a:rPr>
              <a:t>American Institute of Stress</a:t>
            </a:r>
            <a:endParaRPr lang="en-US" sz="2200" dirty="0">
              <a:solidFill>
                <a:prstClr val="black"/>
              </a:solidFill>
              <a:latin typeface="Calibri" panose="020F0502020204030204" pitchFamily="34" charset="0"/>
            </a:endParaRPr>
          </a:p>
          <a:p>
            <a:pPr algn="r">
              <a:buClr>
                <a:srgbClr val="0070C0"/>
              </a:buClr>
              <a:buSzPct val="125000"/>
            </a:pPr>
            <a:endParaRPr lang="en-US" altLang="en-US" sz="2400" dirty="0" smtClean="0">
              <a:latin typeface="Calibri" panose="020F0502020204030204" pitchFamily="34" charset="0"/>
            </a:endParaRPr>
          </a:p>
        </p:txBody>
      </p:sp>
      <p:sp>
        <p:nvSpPr>
          <p:cNvPr id="93189" name="Rectangle 1"/>
          <p:cNvSpPr>
            <a:spLocks noChangeArrowheads="1"/>
          </p:cNvSpPr>
          <p:nvPr/>
        </p:nvSpPr>
        <p:spPr bwMode="auto">
          <a:xfrm>
            <a:off x="4354203" y="6365487"/>
            <a:ext cx="5879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fld id="{0F074A43-C63A-47C1-8565-1EF67C7DF7F0}" type="slidenum">
              <a:rPr lang="en-US" altLang="en-US" sz="1200" b="1">
                <a:solidFill>
                  <a:srgbClr val="1F4E79"/>
                </a:solidFill>
              </a:rPr>
              <a:pPr/>
              <a:t>14</a:t>
            </a:fld>
            <a:endParaRPr lang="en-US" altLang="en-US" sz="1200" b="1" dirty="0"/>
          </a:p>
        </p:txBody>
      </p:sp>
      <p:sp>
        <p:nvSpPr>
          <p:cNvPr id="7"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41030433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2"/>
          <p:cNvSpPr>
            <a:spLocks noGrp="1"/>
          </p:cNvSpPr>
          <p:nvPr>
            <p:ph type="title"/>
          </p:nvPr>
        </p:nvSpPr>
        <p:spPr>
          <a:xfrm>
            <a:off x="12032" y="1"/>
            <a:ext cx="9131968" cy="762000"/>
          </a:xfrm>
        </p:spPr>
        <p:txBody>
          <a:bodyPr/>
          <a:lstStyle/>
          <a:p>
            <a:pPr algn="ctr"/>
            <a:r>
              <a:rPr lang="en-US" altLang="en-US" sz="3600" dirty="0" smtClean="0"/>
              <a:t>Who is Vulnerable to CF? (</a:t>
            </a:r>
            <a:r>
              <a:rPr lang="en-US" altLang="en-US" sz="3600" dirty="0" err="1" smtClean="0"/>
              <a:t>Figley</a:t>
            </a:r>
            <a:r>
              <a:rPr lang="en-US" altLang="en-US" sz="3600" dirty="0" smtClean="0"/>
              <a:t>, 2012)</a:t>
            </a:r>
          </a:p>
        </p:txBody>
      </p:sp>
      <p:sp>
        <p:nvSpPr>
          <p:cNvPr id="93189" name="Rectangle 1"/>
          <p:cNvSpPr>
            <a:spLocks noChangeArrowheads="1"/>
          </p:cNvSpPr>
          <p:nvPr/>
        </p:nvSpPr>
        <p:spPr bwMode="auto">
          <a:xfrm>
            <a:off x="4354203" y="6365487"/>
            <a:ext cx="5879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fld id="{0F074A43-C63A-47C1-8565-1EF67C7DF7F0}" type="slidenum">
              <a:rPr lang="en-US" altLang="en-US" sz="1200" b="1">
                <a:solidFill>
                  <a:srgbClr val="1F4E79"/>
                </a:solidFill>
              </a:rPr>
              <a:pPr/>
              <a:t>15</a:t>
            </a:fld>
            <a:endParaRPr lang="en-US" altLang="en-US" sz="1200" b="1" dirty="0"/>
          </a:p>
        </p:txBody>
      </p:sp>
      <p:pic>
        <p:nvPicPr>
          <p:cNvPr id="4" name="Compassion Fatigue Exists in All the Professio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4863" y="697909"/>
            <a:ext cx="8206674" cy="5471116"/>
          </a:xfrm>
          <a:prstGeom prst="rect">
            <a:avLst/>
          </a:prstGeom>
        </p:spPr>
      </p:pic>
      <p:sp>
        <p:nvSpPr>
          <p:cNvPr id="2" name="TextBox 1"/>
          <p:cNvSpPr txBox="1"/>
          <p:nvPr/>
        </p:nvSpPr>
        <p:spPr>
          <a:xfrm>
            <a:off x="838200" y="6365487"/>
            <a:ext cx="4544028" cy="553998"/>
          </a:xfrm>
          <a:prstGeom prst="rect">
            <a:avLst/>
          </a:prstGeom>
          <a:noFill/>
        </p:spPr>
        <p:txBody>
          <a:bodyPr wrap="square" rtlCol="0">
            <a:spAutoFit/>
          </a:bodyPr>
          <a:lstStyle/>
          <a:p>
            <a:r>
              <a:rPr lang="en-US" altLang="en-US" sz="1200" dirty="0">
                <a:hlinkClick r:id="rId6"/>
              </a:rPr>
              <a:t>https://</a:t>
            </a:r>
            <a:r>
              <a:rPr lang="en-US" altLang="en-US" sz="1200" dirty="0" smtClean="0">
                <a:hlinkClick r:id="rId6"/>
              </a:rPr>
              <a:t>www.youtube.com/watch?v=7YIDFSBUwtY</a:t>
            </a:r>
            <a:endParaRPr lang="en-US" altLang="en-US" sz="1200" dirty="0" smtClean="0"/>
          </a:p>
          <a:p>
            <a:endParaRPr lang="en-US" altLang="en-US" dirty="0"/>
          </a:p>
        </p:txBody>
      </p:sp>
      <p:sp>
        <p:nvSpPr>
          <p:cNvPr id="7"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2415980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EM everybody hurts sometimes vide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038" y="3986387"/>
            <a:ext cx="2582804" cy="1937103"/>
          </a:xfrm>
          <a:prstGeom prst="rect">
            <a:avLst/>
          </a:prstGeom>
        </p:spPr>
      </p:pic>
      <p:sp>
        <p:nvSpPr>
          <p:cNvPr id="93189" name="Rectangle 1"/>
          <p:cNvSpPr>
            <a:spLocks noChangeArrowheads="1"/>
          </p:cNvSpPr>
          <p:nvPr/>
        </p:nvSpPr>
        <p:spPr bwMode="auto">
          <a:xfrm>
            <a:off x="4354203" y="6365487"/>
            <a:ext cx="5879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fld id="{0F074A43-C63A-47C1-8565-1EF67C7DF7F0}" type="slidenum">
              <a:rPr lang="en-US" altLang="en-US" sz="1200" b="1">
                <a:solidFill>
                  <a:srgbClr val="1F4E79"/>
                </a:solidFill>
              </a:rPr>
              <a:pPr/>
              <a:t>16</a:t>
            </a:fld>
            <a:endParaRPr lang="en-US" altLang="en-US" sz="1200" b="1" dirty="0"/>
          </a:p>
        </p:txBody>
      </p:sp>
      <p:pic>
        <p:nvPicPr>
          <p:cNvPr id="5" name="Picture 4" descr="fire fighter crying"/>
          <p:cNvPicPr>
            <a:picLocks noChangeAspect="1"/>
          </p:cNvPicPr>
          <p:nvPr/>
        </p:nvPicPr>
        <p:blipFill>
          <a:blip r:embed="rId4"/>
          <a:stretch>
            <a:fillRect/>
          </a:stretch>
        </p:blipFill>
        <p:spPr>
          <a:xfrm>
            <a:off x="887879" y="477698"/>
            <a:ext cx="2973246" cy="1957387"/>
          </a:xfrm>
          <a:prstGeom prst="rect">
            <a:avLst/>
          </a:prstGeom>
        </p:spPr>
      </p:pic>
      <p:pic>
        <p:nvPicPr>
          <p:cNvPr id="7" name="Picture 6" descr="woman helping a beached whale"/>
          <p:cNvPicPr>
            <a:picLocks noChangeAspect="1"/>
          </p:cNvPicPr>
          <p:nvPr/>
        </p:nvPicPr>
        <p:blipFill>
          <a:blip r:embed="rId5"/>
          <a:stretch>
            <a:fillRect/>
          </a:stretch>
        </p:blipFill>
        <p:spPr>
          <a:xfrm>
            <a:off x="381000" y="2807087"/>
            <a:ext cx="3171825" cy="2046177"/>
          </a:xfrm>
          <a:prstGeom prst="rect">
            <a:avLst/>
          </a:prstGeom>
        </p:spPr>
      </p:pic>
      <p:pic>
        <p:nvPicPr>
          <p:cNvPr id="8" name="Picture 7" descr="soldier giving a girl high five"/>
          <p:cNvPicPr>
            <a:picLocks noChangeAspect="1"/>
          </p:cNvPicPr>
          <p:nvPr/>
        </p:nvPicPr>
        <p:blipFill>
          <a:blip r:embed="rId6"/>
          <a:stretch>
            <a:fillRect/>
          </a:stretch>
        </p:blipFill>
        <p:spPr>
          <a:xfrm>
            <a:off x="5562600" y="2540213"/>
            <a:ext cx="3028950" cy="2190750"/>
          </a:xfrm>
          <a:prstGeom prst="rect">
            <a:avLst/>
          </a:prstGeom>
        </p:spPr>
      </p:pic>
      <p:pic>
        <p:nvPicPr>
          <p:cNvPr id="9" name="Picture 8" descr="chaplain in prayer"/>
          <p:cNvPicPr>
            <a:picLocks noChangeAspect="1"/>
          </p:cNvPicPr>
          <p:nvPr/>
        </p:nvPicPr>
        <p:blipFill>
          <a:blip r:embed="rId7"/>
          <a:stretch>
            <a:fillRect/>
          </a:stretch>
        </p:blipFill>
        <p:spPr>
          <a:xfrm>
            <a:off x="5334000" y="477698"/>
            <a:ext cx="2762250" cy="1619250"/>
          </a:xfrm>
          <a:prstGeom prst="rect">
            <a:avLst/>
          </a:prstGeom>
        </p:spPr>
      </p:pic>
      <p:pic>
        <p:nvPicPr>
          <p:cNvPr id="3" name="Picture 2" descr="saintly nurse feeding a child"/>
          <p:cNvPicPr>
            <a:picLocks noChangeAspect="1"/>
          </p:cNvPicPr>
          <p:nvPr/>
        </p:nvPicPr>
        <p:blipFill>
          <a:blip r:embed="rId8"/>
          <a:stretch>
            <a:fillRect/>
          </a:stretch>
        </p:blipFill>
        <p:spPr>
          <a:xfrm>
            <a:off x="2660565" y="1668499"/>
            <a:ext cx="2902035" cy="1945886"/>
          </a:xfrm>
          <a:prstGeom prst="rect">
            <a:avLst/>
          </a:prstGeom>
        </p:spPr>
      </p:pic>
      <p:sp>
        <p:nvSpPr>
          <p:cNvPr id="10"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16570248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lgn="r" fontAlgn="base">
              <a:spcBef>
                <a:spcPct val="0"/>
              </a:spcBef>
              <a:spcAft>
                <a:spcPct val="0"/>
              </a:spcAft>
              <a:defRPr/>
            </a:pPr>
            <a:r>
              <a:rPr lang="en-US" altLang="en-US" sz="2000" b="1" smtClean="0">
                <a:solidFill>
                  <a:srgbClr val="5B9BD5">
                    <a:lumMod val="50000"/>
                  </a:srgbClr>
                </a:solidFill>
                <a:latin typeface="Arial Narrow" pitchFamily="34" charset="0"/>
              </a:rPr>
              <a:t>Center for Excellence in Disabilities Positive Behavior Support</a:t>
            </a:r>
            <a:endParaRPr lang="en-US" dirty="0">
              <a:solidFill>
                <a:srgbClr val="5B9BD5">
                  <a:lumMod val="50000"/>
                </a:srgbClr>
              </a:solidFill>
            </a:endParaRPr>
          </a:p>
        </p:txBody>
      </p:sp>
      <p:sp>
        <p:nvSpPr>
          <p:cNvPr id="5" name="Slide Number Placeholder 4"/>
          <p:cNvSpPr>
            <a:spLocks noGrp="1"/>
          </p:cNvSpPr>
          <p:nvPr>
            <p:ph type="sldNum" sz="quarter" idx="11"/>
          </p:nvPr>
        </p:nvSpPr>
        <p:spPr>
          <a:xfrm>
            <a:off x="3505200" y="6305549"/>
            <a:ext cx="2057400" cy="365125"/>
          </a:xfrm>
        </p:spPr>
        <p:txBody>
          <a:bodyPr/>
          <a:lstStyle/>
          <a:p>
            <a:fld id="{DA886501-7137-4A83-B6D6-B63D25D68FD2}" type="slidenum">
              <a:rPr lang="en-US" smtClean="0">
                <a:solidFill>
                  <a:srgbClr val="5B9BD5">
                    <a:lumMod val="50000"/>
                  </a:srgbClr>
                </a:solidFill>
              </a:rPr>
              <a:pPr/>
              <a:t>17</a:t>
            </a:fld>
            <a:endParaRPr lang="en-US" dirty="0">
              <a:solidFill>
                <a:srgbClr val="5B9BD5">
                  <a:lumMod val="50000"/>
                </a:srgbClr>
              </a:solidFill>
            </a:endParaRPr>
          </a:p>
        </p:txBody>
      </p:sp>
      <p:sp>
        <p:nvSpPr>
          <p:cNvPr id="2" name="Rectangle 1"/>
          <p:cNvSpPr/>
          <p:nvPr/>
        </p:nvSpPr>
        <p:spPr>
          <a:xfrm>
            <a:off x="0" y="1"/>
            <a:ext cx="2895600" cy="601979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1219200"/>
            <a:ext cx="2895600" cy="3970318"/>
          </a:xfrm>
          <a:prstGeom prst="rect">
            <a:avLst/>
          </a:prstGeom>
          <a:noFill/>
        </p:spPr>
        <p:txBody>
          <a:bodyPr wrap="square" rtlCol="0">
            <a:spAutoFit/>
          </a:bodyPr>
          <a:lstStyle/>
          <a:p>
            <a:pPr algn="ctr"/>
            <a:r>
              <a:rPr lang="en-US" sz="3600" b="1" dirty="0" smtClean="0">
                <a:solidFill>
                  <a:schemeClr val="bg1"/>
                </a:solidFill>
                <a:latin typeface="+mn-lt"/>
              </a:rPr>
              <a:t>ACTIVITY:</a:t>
            </a:r>
          </a:p>
          <a:p>
            <a:pPr algn="ctr"/>
            <a:endParaRPr lang="en-US" sz="3600" b="1" dirty="0">
              <a:solidFill>
                <a:schemeClr val="bg1"/>
              </a:solidFill>
              <a:latin typeface="+mn-lt"/>
            </a:endParaRPr>
          </a:p>
          <a:p>
            <a:pPr algn="ctr"/>
            <a:r>
              <a:rPr lang="en-US" sz="3600" b="1" dirty="0" smtClean="0">
                <a:solidFill>
                  <a:schemeClr val="bg1"/>
                </a:solidFill>
                <a:latin typeface="+mn-lt"/>
              </a:rPr>
              <a:t>WORKBOOK</a:t>
            </a:r>
          </a:p>
          <a:p>
            <a:pPr algn="ctr"/>
            <a:r>
              <a:rPr lang="en-US" sz="3600" b="1" dirty="0" smtClean="0">
                <a:solidFill>
                  <a:schemeClr val="bg1"/>
                </a:solidFill>
                <a:latin typeface="+mn-lt"/>
              </a:rPr>
              <a:t>Rewards/</a:t>
            </a:r>
          </a:p>
          <a:p>
            <a:pPr algn="ctr"/>
            <a:r>
              <a:rPr lang="en-US" sz="3600" b="1" dirty="0" smtClean="0">
                <a:solidFill>
                  <a:schemeClr val="bg1"/>
                </a:solidFill>
                <a:latin typeface="+mn-lt"/>
              </a:rPr>
              <a:t>Challenges</a:t>
            </a:r>
          </a:p>
          <a:p>
            <a:pPr algn="ctr"/>
            <a:r>
              <a:rPr lang="en-US" sz="3600" b="1" dirty="0" smtClean="0">
                <a:solidFill>
                  <a:schemeClr val="bg1"/>
                </a:solidFill>
                <a:latin typeface="+mn-lt"/>
              </a:rPr>
              <a:t>of</a:t>
            </a:r>
          </a:p>
          <a:p>
            <a:pPr algn="ctr"/>
            <a:r>
              <a:rPr lang="en-US" sz="3600" b="1" dirty="0" smtClean="0">
                <a:solidFill>
                  <a:schemeClr val="bg1"/>
                </a:solidFill>
                <a:latin typeface="+mn-lt"/>
              </a:rPr>
              <a:t>Caregiving</a:t>
            </a:r>
            <a:endParaRPr lang="en-US" sz="3600" b="1" dirty="0">
              <a:solidFill>
                <a:schemeClr val="bg1"/>
              </a:solidFill>
              <a:latin typeface="+mn-lt"/>
            </a:endParaRPr>
          </a:p>
        </p:txBody>
      </p:sp>
      <p:sp>
        <p:nvSpPr>
          <p:cNvPr id="6" name="TextBox 5"/>
          <p:cNvSpPr txBox="1"/>
          <p:nvPr/>
        </p:nvSpPr>
        <p:spPr>
          <a:xfrm>
            <a:off x="2895600" y="609600"/>
            <a:ext cx="6248400" cy="4483279"/>
          </a:xfrm>
          <a:prstGeom prst="rect">
            <a:avLst/>
          </a:prstGeom>
          <a:noFill/>
        </p:spPr>
        <p:txBody>
          <a:bodyPr wrap="square" rtlCol="0">
            <a:spAutoFit/>
          </a:bodyPr>
          <a:lstStyle/>
          <a:p>
            <a:pPr marL="228600" lvl="0" indent="-228600">
              <a:lnSpc>
                <a:spcPct val="90000"/>
              </a:lnSpc>
              <a:spcBef>
                <a:spcPts val="1000"/>
              </a:spcBef>
              <a:buClr>
                <a:srgbClr val="5B9BD5"/>
              </a:buClr>
              <a:buSzPct val="125000"/>
              <a:buFont typeface="Arial" panose="020B0604020202020204" pitchFamily="34" charset="0"/>
              <a:buChar char="•"/>
            </a:pPr>
            <a:endParaRPr lang="en-US" sz="2800" dirty="0" smtClean="0">
              <a:solidFill>
                <a:prstClr val="black"/>
              </a:solidFill>
              <a:latin typeface="Calibri" panose="020F0502020204030204"/>
            </a:endParaRPr>
          </a:p>
          <a:p>
            <a:pPr marL="228600" lvl="0" indent="-228600">
              <a:lnSpc>
                <a:spcPct val="90000"/>
              </a:lnSpc>
              <a:spcBef>
                <a:spcPts val="1000"/>
              </a:spcBef>
              <a:buClr>
                <a:srgbClr val="5B9BD5"/>
              </a:buClr>
              <a:buSzPct val="125000"/>
              <a:buFont typeface="Arial" panose="020B0604020202020204" pitchFamily="34" charset="0"/>
              <a:buChar char="•"/>
            </a:pPr>
            <a:r>
              <a:rPr lang="en-US" sz="2800" dirty="0" smtClean="0">
                <a:solidFill>
                  <a:prstClr val="black"/>
                </a:solidFill>
                <a:latin typeface="Calibri" panose="020F0502020204030204"/>
              </a:rPr>
              <a:t>You </a:t>
            </a:r>
            <a:r>
              <a:rPr lang="en-US" sz="2800" dirty="0">
                <a:solidFill>
                  <a:prstClr val="black"/>
                </a:solidFill>
                <a:latin typeface="Calibri" panose="020F0502020204030204"/>
              </a:rPr>
              <a:t>have been given a workbook with several sections that cover various areas of your helping profession, family life, or other caregiving.  </a:t>
            </a:r>
            <a:endParaRPr lang="en-US" sz="2800" b="1" dirty="0" smtClean="0">
              <a:solidFill>
                <a:prstClr val="black"/>
              </a:solidFill>
              <a:latin typeface="Calibri" panose="020F0502020204030204"/>
            </a:endParaRPr>
          </a:p>
          <a:p>
            <a:pPr marL="228600" lvl="0" indent="-228600">
              <a:lnSpc>
                <a:spcPct val="90000"/>
              </a:lnSpc>
              <a:spcBef>
                <a:spcPts val="1000"/>
              </a:spcBef>
              <a:buClr>
                <a:srgbClr val="5B9BD5"/>
              </a:buClr>
              <a:buSzPct val="125000"/>
              <a:buFont typeface="Arial" panose="020B0604020202020204" pitchFamily="34" charset="0"/>
              <a:buChar char="•"/>
            </a:pPr>
            <a:endParaRPr lang="en-US" sz="2800" b="1" dirty="0" smtClean="0">
              <a:solidFill>
                <a:prstClr val="black"/>
              </a:solidFill>
              <a:latin typeface="Calibri" panose="020F0502020204030204"/>
            </a:endParaRPr>
          </a:p>
          <a:p>
            <a:pPr lvl="0">
              <a:lnSpc>
                <a:spcPct val="90000"/>
              </a:lnSpc>
              <a:spcBef>
                <a:spcPts val="1000"/>
              </a:spcBef>
              <a:buClr>
                <a:srgbClr val="5B9BD5"/>
              </a:buClr>
              <a:buSzPct val="125000"/>
            </a:pPr>
            <a:endParaRPr lang="en-US" sz="2800" b="1" dirty="0">
              <a:solidFill>
                <a:prstClr val="black"/>
              </a:solidFill>
              <a:latin typeface="Calibri" panose="020F0502020204030204"/>
            </a:endParaRPr>
          </a:p>
          <a:p>
            <a:pPr marL="228600" lvl="0" indent="-228600">
              <a:lnSpc>
                <a:spcPct val="90000"/>
              </a:lnSpc>
              <a:spcBef>
                <a:spcPts val="1000"/>
              </a:spcBef>
              <a:buClr>
                <a:srgbClr val="5B9BD5"/>
              </a:buClr>
              <a:buSzPct val="125000"/>
              <a:buFont typeface="Arial" panose="020B0604020202020204" pitchFamily="34" charset="0"/>
              <a:buChar char="•"/>
            </a:pPr>
            <a:r>
              <a:rPr lang="en-US" sz="2800" dirty="0" smtClean="0">
                <a:solidFill>
                  <a:prstClr val="black"/>
                </a:solidFill>
                <a:latin typeface="Calibri" panose="020F0502020204030204"/>
              </a:rPr>
              <a:t>We </a:t>
            </a:r>
            <a:r>
              <a:rPr lang="en-US" sz="2800" dirty="0">
                <a:solidFill>
                  <a:prstClr val="black"/>
                </a:solidFill>
                <a:latin typeface="Calibri" panose="020F0502020204030204"/>
              </a:rPr>
              <a:t>will complete portions of this workbook together, and others you can complete later on your own.</a:t>
            </a:r>
          </a:p>
        </p:txBody>
      </p:sp>
    </p:spTree>
    <p:extLst>
      <p:ext uri="{BB962C8B-B14F-4D97-AF65-F5344CB8AC3E}">
        <p14:creationId xmlns:p14="http://schemas.microsoft.com/office/powerpoint/2010/main" val="20870995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123031"/>
            <a:ext cx="7886700" cy="1325563"/>
          </a:xfrm>
        </p:spPr>
        <p:txBody>
          <a:bodyPr/>
          <a:lstStyle/>
          <a:p>
            <a:r>
              <a:rPr lang="en-US" dirty="0" smtClean="0"/>
              <a:t>Effects of CF on the Individual</a:t>
            </a:r>
            <a:endParaRPr lang="en-US" dirty="0"/>
          </a:p>
        </p:txBody>
      </p:sp>
      <p:sp>
        <p:nvSpPr>
          <p:cNvPr id="3" name="Content Placeholder 2"/>
          <p:cNvSpPr>
            <a:spLocks noGrp="1"/>
          </p:cNvSpPr>
          <p:nvPr>
            <p:ph idx="1"/>
          </p:nvPr>
        </p:nvSpPr>
        <p:spPr>
          <a:xfrm>
            <a:off x="228600" y="1371600"/>
            <a:ext cx="8534400" cy="4351338"/>
          </a:xfrm>
        </p:spPr>
        <p:txBody>
          <a:bodyPr/>
          <a:lstStyle/>
          <a:p>
            <a:r>
              <a:rPr lang="en-US" dirty="0" smtClean="0"/>
              <a:t>Excessive </a:t>
            </a:r>
            <a:r>
              <a:rPr lang="en-US" dirty="0"/>
              <a:t>blaming</a:t>
            </a:r>
          </a:p>
          <a:p>
            <a:r>
              <a:rPr lang="en-US" dirty="0" smtClean="0"/>
              <a:t>Bottled </a:t>
            </a:r>
            <a:r>
              <a:rPr lang="en-US" dirty="0"/>
              <a:t>up </a:t>
            </a:r>
            <a:r>
              <a:rPr lang="en-US" dirty="0" smtClean="0"/>
              <a:t>emotions</a:t>
            </a:r>
            <a:endParaRPr lang="en-US" dirty="0"/>
          </a:p>
          <a:p>
            <a:r>
              <a:rPr lang="en-US" dirty="0" smtClean="0"/>
              <a:t>Isolation </a:t>
            </a:r>
            <a:r>
              <a:rPr lang="en-US" dirty="0"/>
              <a:t>from others</a:t>
            </a:r>
          </a:p>
          <a:p>
            <a:r>
              <a:rPr lang="en-US" dirty="0" smtClean="0"/>
              <a:t>Receives </a:t>
            </a:r>
            <a:r>
              <a:rPr lang="en-US" dirty="0"/>
              <a:t>unusual amount of complaints from others</a:t>
            </a:r>
          </a:p>
          <a:p>
            <a:r>
              <a:rPr lang="en-US" dirty="0" smtClean="0"/>
              <a:t>Voices </a:t>
            </a:r>
            <a:r>
              <a:rPr lang="en-US" dirty="0"/>
              <a:t>excessive complaints about administrative functions</a:t>
            </a:r>
          </a:p>
          <a:p>
            <a:r>
              <a:rPr lang="en-US" dirty="0" smtClean="0"/>
              <a:t>Substance </a:t>
            </a:r>
            <a:r>
              <a:rPr lang="en-US" dirty="0"/>
              <a:t>abuse used to mask feelings </a:t>
            </a:r>
          </a:p>
          <a:p>
            <a:r>
              <a:rPr lang="en-US" dirty="0" smtClean="0"/>
              <a:t>Compulsive </a:t>
            </a:r>
            <a:r>
              <a:rPr lang="en-US" dirty="0"/>
              <a:t>behaviors </a:t>
            </a:r>
            <a:r>
              <a:rPr lang="en-US" dirty="0" smtClean="0"/>
              <a:t>(such </a:t>
            </a:r>
            <a:r>
              <a:rPr lang="en-US" dirty="0"/>
              <a:t>as overspending, overeating, gambling, sexual </a:t>
            </a:r>
            <a:r>
              <a:rPr lang="en-US" dirty="0" smtClean="0"/>
              <a:t>addictions)</a:t>
            </a:r>
            <a:endParaRPr lang="en-US" dirty="0"/>
          </a:p>
          <a:p>
            <a:endParaRPr lang="en-US" dirty="0"/>
          </a:p>
        </p:txBody>
      </p:sp>
      <p:sp>
        <p:nvSpPr>
          <p:cNvPr id="5" name="Slide Number Placeholder 4"/>
          <p:cNvSpPr>
            <a:spLocks noGrp="1"/>
          </p:cNvSpPr>
          <p:nvPr>
            <p:ph type="sldNum" sz="quarter" idx="11"/>
          </p:nvPr>
        </p:nvSpPr>
        <p:spPr/>
        <p:txBody>
          <a:bodyPr/>
          <a:lstStyle/>
          <a:p>
            <a:pPr>
              <a:defRPr/>
            </a:pPr>
            <a:fld id="{6997121A-9131-4356-A15F-98B37E944685}" type="slidenum">
              <a:rPr lang="en-US" smtClean="0"/>
              <a:pPr>
                <a:defRPr/>
              </a:pPr>
              <a:t>18</a:t>
            </a:fld>
            <a:endParaRPr lang="en-US" dirty="0"/>
          </a:p>
        </p:txBody>
      </p:sp>
      <p:sp>
        <p:nvSpPr>
          <p:cNvPr id="7" name="TextBox 6"/>
          <p:cNvSpPr txBox="1"/>
          <p:nvPr/>
        </p:nvSpPr>
        <p:spPr>
          <a:xfrm>
            <a:off x="5781675" y="5547559"/>
            <a:ext cx="3048000" cy="369332"/>
          </a:xfrm>
          <a:prstGeom prst="rect">
            <a:avLst/>
          </a:prstGeom>
          <a:noFill/>
        </p:spPr>
        <p:txBody>
          <a:bodyPr wrap="square" rtlCol="0">
            <a:spAutoFit/>
          </a:bodyPr>
          <a:lstStyle/>
          <a:p>
            <a:pPr marL="0" lvl="0" indent="0" algn="r" eaLnBrk="1" fontAlgn="auto" hangingPunct="1">
              <a:lnSpc>
                <a:spcPct val="100000"/>
              </a:lnSpc>
              <a:spcBef>
                <a:spcPts val="0"/>
              </a:spcBef>
              <a:spcAft>
                <a:spcPts val="0"/>
              </a:spcAft>
              <a:buClrTx/>
              <a:buSzTx/>
              <a:buNone/>
            </a:pPr>
            <a:r>
              <a:rPr lang="en-US" b="1">
                <a:solidFill>
                  <a:prstClr val="black"/>
                </a:solidFill>
                <a:latin typeface="Calibri" panose="020F0502020204030204" pitchFamily="34" charset="0"/>
              </a:rPr>
              <a:t>Compassion Fatigue Project</a:t>
            </a:r>
            <a:endParaRPr lang="en-US" dirty="0">
              <a:solidFill>
                <a:prstClr val="black"/>
              </a:solidFill>
            </a:endParaRPr>
          </a:p>
        </p:txBody>
      </p:sp>
      <p:sp>
        <p:nvSpPr>
          <p:cNvPr id="8"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40151925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of CF on the Individual (continued)</a:t>
            </a:r>
            <a:endParaRPr lang="en-US" dirty="0"/>
          </a:p>
        </p:txBody>
      </p:sp>
      <p:sp>
        <p:nvSpPr>
          <p:cNvPr id="3" name="Content Placeholder 2"/>
          <p:cNvSpPr>
            <a:spLocks noGrp="1"/>
          </p:cNvSpPr>
          <p:nvPr>
            <p:ph idx="1"/>
          </p:nvPr>
        </p:nvSpPr>
        <p:spPr>
          <a:xfrm>
            <a:off x="152400" y="1825625"/>
            <a:ext cx="8839200" cy="4351338"/>
          </a:xfrm>
        </p:spPr>
        <p:txBody>
          <a:bodyPr/>
          <a:lstStyle/>
          <a:p>
            <a:r>
              <a:rPr lang="en-US" dirty="0" smtClean="0"/>
              <a:t>Poor </a:t>
            </a:r>
            <a:r>
              <a:rPr lang="en-US" dirty="0"/>
              <a:t>self-care (i.e., hygiene, appearance)</a:t>
            </a:r>
          </a:p>
          <a:p>
            <a:r>
              <a:rPr lang="en-US" dirty="0" smtClean="0"/>
              <a:t>Legal </a:t>
            </a:r>
            <a:r>
              <a:rPr lang="en-US" dirty="0"/>
              <a:t>problems, indebtedness</a:t>
            </a:r>
          </a:p>
          <a:p>
            <a:r>
              <a:rPr lang="en-US" dirty="0" smtClean="0"/>
              <a:t>Reoccurrence </a:t>
            </a:r>
            <a:r>
              <a:rPr lang="en-US" dirty="0"/>
              <a:t>of nightmares and flashbacks to traumatic event</a:t>
            </a:r>
          </a:p>
          <a:p>
            <a:r>
              <a:rPr lang="en-US" dirty="0" smtClean="0"/>
              <a:t>Chronic </a:t>
            </a:r>
            <a:r>
              <a:rPr lang="en-US" dirty="0"/>
              <a:t>physical ailments such as gastrointestinal problems and recurrent colds</a:t>
            </a:r>
          </a:p>
          <a:p>
            <a:r>
              <a:rPr lang="en-US" dirty="0" smtClean="0"/>
              <a:t>Apathy</a:t>
            </a:r>
            <a:r>
              <a:rPr lang="en-US" dirty="0"/>
              <a:t>, </a:t>
            </a:r>
            <a:r>
              <a:rPr lang="en-US" dirty="0" smtClean="0"/>
              <a:t>sadness, loss of pleasure</a:t>
            </a:r>
            <a:endParaRPr lang="en-US" dirty="0"/>
          </a:p>
          <a:p>
            <a:r>
              <a:rPr lang="en-US" dirty="0" smtClean="0"/>
              <a:t>Difficulty </a:t>
            </a:r>
            <a:r>
              <a:rPr lang="en-US" dirty="0"/>
              <a:t>concentrating</a:t>
            </a:r>
          </a:p>
          <a:p>
            <a:pPr marL="0" indent="0">
              <a:buNone/>
            </a:pPr>
            <a:endParaRPr lang="en-US" dirty="0"/>
          </a:p>
        </p:txBody>
      </p:sp>
      <p:sp>
        <p:nvSpPr>
          <p:cNvPr id="5" name="Slide Number Placeholder 4"/>
          <p:cNvSpPr>
            <a:spLocks noGrp="1"/>
          </p:cNvSpPr>
          <p:nvPr>
            <p:ph type="sldNum" sz="quarter" idx="11"/>
          </p:nvPr>
        </p:nvSpPr>
        <p:spPr/>
        <p:txBody>
          <a:bodyPr/>
          <a:lstStyle/>
          <a:p>
            <a:pPr>
              <a:defRPr/>
            </a:pPr>
            <a:fld id="{6997121A-9131-4356-A15F-98B37E944685}" type="slidenum">
              <a:rPr lang="en-US" smtClean="0"/>
              <a:pPr>
                <a:defRPr/>
              </a:pPr>
              <a:t>19</a:t>
            </a:fld>
            <a:endParaRPr lang="en-US" dirty="0"/>
          </a:p>
        </p:txBody>
      </p:sp>
      <p:sp>
        <p:nvSpPr>
          <p:cNvPr id="7" name="TextBox 6"/>
          <p:cNvSpPr txBox="1"/>
          <p:nvPr/>
        </p:nvSpPr>
        <p:spPr>
          <a:xfrm>
            <a:off x="5781675" y="5547559"/>
            <a:ext cx="3048000" cy="369332"/>
          </a:xfrm>
          <a:prstGeom prst="rect">
            <a:avLst/>
          </a:prstGeom>
          <a:noFill/>
        </p:spPr>
        <p:txBody>
          <a:bodyPr wrap="square" rtlCol="0">
            <a:spAutoFit/>
          </a:bodyPr>
          <a:lstStyle/>
          <a:p>
            <a:pPr marL="0" lvl="0" indent="0" algn="r" eaLnBrk="1" fontAlgn="auto" hangingPunct="1">
              <a:lnSpc>
                <a:spcPct val="100000"/>
              </a:lnSpc>
              <a:spcBef>
                <a:spcPts val="0"/>
              </a:spcBef>
              <a:spcAft>
                <a:spcPts val="0"/>
              </a:spcAft>
              <a:buClrTx/>
              <a:buSzTx/>
              <a:buNone/>
            </a:pPr>
            <a:r>
              <a:rPr lang="en-US" b="1">
                <a:solidFill>
                  <a:prstClr val="black"/>
                </a:solidFill>
                <a:latin typeface="Calibri" panose="020F0502020204030204" pitchFamily="34" charset="0"/>
              </a:rPr>
              <a:t>Compassion Fatigue Project</a:t>
            </a:r>
            <a:endParaRPr lang="en-US" dirty="0">
              <a:solidFill>
                <a:prstClr val="black"/>
              </a:solidFill>
            </a:endParaRPr>
          </a:p>
        </p:txBody>
      </p:sp>
      <p:sp>
        <p:nvSpPr>
          <p:cNvPr id="8"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1001012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title="Buildings on WVU's campus"/>
          <p:cNvPicPr>
            <a:picLocks noChangeAspect="1" noChangeArrowheads="1"/>
          </p:cNvPicPr>
          <p:nvPr/>
        </p:nvPicPr>
        <p:blipFill rotWithShape="1">
          <a:blip r:embed="rId3">
            <a:extLst>
              <a:ext uri="{28A0092B-C50C-407E-A947-70E740481C1C}">
                <a14:useLocalDpi xmlns:a14="http://schemas.microsoft.com/office/drawing/2010/main" val="0"/>
              </a:ext>
            </a:extLst>
          </a:blip>
          <a:srcRect t="24135" b="2941"/>
          <a:stretch/>
        </p:blipFill>
        <p:spPr bwMode="auto">
          <a:xfrm>
            <a:off x="0" y="688574"/>
            <a:ext cx="9144000" cy="4728378"/>
          </a:xfrm>
          <a:prstGeom prst="rect">
            <a:avLst/>
          </a:prstGeom>
          <a:noFill/>
          <a:extLst>
            <a:ext uri="{909E8E84-426E-40dd-AFC4-6F175D3DCCD1}">
              <a14:hiddenFill xmlns:a14="http://schemas.microsoft.com/office/drawing/2010/main" xmlns="">
                <a:solidFill>
                  <a:srgbClr val="FFFFFF"/>
                </a:solidFill>
              </a14:hiddenFill>
            </a:ext>
          </a:extLst>
        </p:spPr>
      </p:pic>
      <p:sp>
        <p:nvSpPr>
          <p:cNvPr id="18435" name="Title 3"/>
          <p:cNvSpPr>
            <a:spLocks noGrp="1"/>
          </p:cNvSpPr>
          <p:nvPr>
            <p:ph type="title" idx="4294967295"/>
          </p:nvPr>
        </p:nvSpPr>
        <p:spPr>
          <a:xfrm>
            <a:off x="-17463" y="-6752"/>
            <a:ext cx="9161463" cy="695326"/>
          </a:xfrm>
          <a:solidFill>
            <a:schemeClr val="accent4"/>
          </a:solidFill>
        </p:spPr>
        <p:txBody>
          <a:bodyPr>
            <a:noAutofit/>
          </a:bodyPr>
          <a:lstStyle/>
          <a:p>
            <a:pPr algn="ctr"/>
            <a:r>
              <a:rPr lang="en-US" altLang="en-US" sz="2400" dirty="0">
                <a:latin typeface="Arial" panose="020B0604020202020204" pitchFamily="34" charset="0"/>
                <a:cs typeface="Arial" panose="020B0604020202020204" pitchFamily="34" charset="0"/>
              </a:rPr>
              <a:t>A part of West Virginia University &amp; WVU Health Sciences Center</a:t>
            </a:r>
          </a:p>
        </p:txBody>
      </p:sp>
      <p:pic>
        <p:nvPicPr>
          <p:cNvPr id="2" name="Picture 1"/>
          <p:cNvPicPr>
            <a:picLocks noChangeAspect="1"/>
          </p:cNvPicPr>
          <p:nvPr/>
        </p:nvPicPr>
        <p:blipFill>
          <a:blip r:embed="rId4"/>
          <a:stretch>
            <a:fillRect/>
          </a:stretch>
        </p:blipFill>
        <p:spPr>
          <a:xfrm>
            <a:off x="295698" y="5416952"/>
            <a:ext cx="8535140" cy="768163"/>
          </a:xfrm>
          <a:prstGeom prst="rect">
            <a:avLst/>
          </a:prstGeom>
        </p:spPr>
      </p:pic>
      <p:sp>
        <p:nvSpPr>
          <p:cNvPr id="5"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
        <p:nvSpPr>
          <p:cNvPr id="7" name="Slide Number Placeholder 4"/>
          <p:cNvSpPr>
            <a:spLocks noGrp="1"/>
          </p:cNvSpPr>
          <p:nvPr>
            <p:ph type="sldNum" sz="quarter" idx="4294967295"/>
          </p:nvPr>
        </p:nvSpPr>
        <p:spPr>
          <a:xfrm>
            <a:off x="3543300" y="6309497"/>
            <a:ext cx="2057400" cy="365125"/>
          </a:xfrm>
          <a:prstGeom prst="rect">
            <a:avLst/>
          </a:prstGeom>
        </p:spPr>
        <p:txBody>
          <a:bodyPr/>
          <a:lstStyle/>
          <a:p>
            <a:pPr algn="ctr"/>
            <a:r>
              <a:rPr lang="en-US" sz="1200" b="1" dirty="0" smtClean="0">
                <a:solidFill>
                  <a:schemeClr val="accent5">
                    <a:lumMod val="75000"/>
                  </a:schemeClr>
                </a:solidFill>
                <a:latin typeface="Georgia" panose="02040502050405020303" pitchFamily="18" charset="0"/>
              </a:rPr>
              <a:t>2</a:t>
            </a:r>
            <a:endParaRPr lang="en-US" sz="1200" b="1" dirty="0">
              <a:solidFill>
                <a:schemeClr val="accent5">
                  <a:lumMod val="75000"/>
                </a:schemeClr>
              </a:solidFill>
              <a:latin typeface="Georgia" panose="02040502050405020303" pitchFamily="18" charset="0"/>
            </a:endParaRPr>
          </a:p>
        </p:txBody>
      </p:sp>
    </p:spTree>
    <p:extLst>
      <p:ext uri="{BB962C8B-B14F-4D97-AF65-F5344CB8AC3E}">
        <p14:creationId xmlns:p14="http://schemas.microsoft.com/office/powerpoint/2010/main" val="40458578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of CF on the Individual (continued)</a:t>
            </a:r>
            <a:endParaRPr lang="en-US" dirty="0"/>
          </a:p>
        </p:txBody>
      </p:sp>
      <p:sp>
        <p:nvSpPr>
          <p:cNvPr id="3" name="Content Placeholder 2"/>
          <p:cNvSpPr>
            <a:spLocks noGrp="1"/>
          </p:cNvSpPr>
          <p:nvPr>
            <p:ph idx="1"/>
          </p:nvPr>
        </p:nvSpPr>
        <p:spPr>
          <a:xfrm>
            <a:off x="152400" y="2116155"/>
            <a:ext cx="8839200" cy="4351338"/>
          </a:xfrm>
        </p:spPr>
        <p:txBody>
          <a:bodyPr/>
          <a:lstStyle/>
          <a:p>
            <a:r>
              <a:rPr lang="en-US" dirty="0"/>
              <a:t>Mentally and physically tired</a:t>
            </a:r>
          </a:p>
          <a:p>
            <a:r>
              <a:rPr lang="en-US" dirty="0"/>
              <a:t>Preoccupied</a:t>
            </a:r>
          </a:p>
          <a:p>
            <a:r>
              <a:rPr lang="en-US" dirty="0"/>
              <a:t>In denial about problems</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sp>
        <p:nvSpPr>
          <p:cNvPr id="5" name="Slide Number Placeholder 4"/>
          <p:cNvSpPr>
            <a:spLocks noGrp="1"/>
          </p:cNvSpPr>
          <p:nvPr>
            <p:ph type="sldNum" sz="quarter" idx="11"/>
          </p:nvPr>
        </p:nvSpPr>
        <p:spPr/>
        <p:txBody>
          <a:bodyPr/>
          <a:lstStyle/>
          <a:p>
            <a:pPr>
              <a:defRPr/>
            </a:pPr>
            <a:fld id="{6997121A-9131-4356-A15F-98B37E944685}" type="slidenum">
              <a:rPr lang="en-US" smtClean="0"/>
              <a:pPr>
                <a:defRPr/>
              </a:pPr>
              <a:t>20</a:t>
            </a:fld>
            <a:endParaRPr lang="en-US" dirty="0"/>
          </a:p>
        </p:txBody>
      </p:sp>
      <p:pic>
        <p:nvPicPr>
          <p:cNvPr id="6" name="Picture 5" descr="girl with her hand up as to say stop"/>
          <p:cNvPicPr>
            <a:picLocks noChangeAspect="1"/>
          </p:cNvPicPr>
          <p:nvPr/>
        </p:nvPicPr>
        <p:blipFill>
          <a:blip r:embed="rId3"/>
          <a:stretch>
            <a:fillRect/>
          </a:stretch>
        </p:blipFill>
        <p:spPr>
          <a:xfrm>
            <a:off x="5600700" y="2743200"/>
            <a:ext cx="2619375" cy="1743075"/>
          </a:xfrm>
          <a:prstGeom prst="rect">
            <a:avLst/>
          </a:prstGeom>
        </p:spPr>
      </p:pic>
      <p:sp>
        <p:nvSpPr>
          <p:cNvPr id="7" name="TextBox 6"/>
          <p:cNvSpPr txBox="1"/>
          <p:nvPr/>
        </p:nvSpPr>
        <p:spPr>
          <a:xfrm>
            <a:off x="5781675" y="5547559"/>
            <a:ext cx="3048000" cy="369332"/>
          </a:xfrm>
          <a:prstGeom prst="rect">
            <a:avLst/>
          </a:prstGeom>
          <a:noFill/>
        </p:spPr>
        <p:txBody>
          <a:bodyPr wrap="square" rtlCol="0">
            <a:spAutoFit/>
          </a:bodyPr>
          <a:lstStyle/>
          <a:p>
            <a:pPr marL="0" lvl="0" indent="0" algn="r" eaLnBrk="1" fontAlgn="auto" hangingPunct="1">
              <a:lnSpc>
                <a:spcPct val="100000"/>
              </a:lnSpc>
              <a:spcBef>
                <a:spcPts val="0"/>
              </a:spcBef>
              <a:spcAft>
                <a:spcPts val="0"/>
              </a:spcAft>
              <a:buClrTx/>
              <a:buSzTx/>
              <a:buNone/>
            </a:pPr>
            <a:r>
              <a:rPr lang="en-US" b="1">
                <a:solidFill>
                  <a:prstClr val="black"/>
                </a:solidFill>
                <a:latin typeface="Calibri" panose="020F0502020204030204" pitchFamily="34" charset="0"/>
              </a:rPr>
              <a:t>Compassion Fatigue Project</a:t>
            </a:r>
            <a:endParaRPr lang="en-US" dirty="0">
              <a:solidFill>
                <a:prstClr val="black"/>
              </a:solidFill>
            </a:endParaRPr>
          </a:p>
        </p:txBody>
      </p:sp>
      <p:sp>
        <p:nvSpPr>
          <p:cNvPr id="8"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34541136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Drawing of a bicycle saying &quot;grrr!&quot; called a vicious cycle" title="Funny picture"/>
          <p:cNvPicPr>
            <a:picLocks noGrp="1" noChangeAspect="1"/>
          </p:cNvPicPr>
          <p:nvPr>
            <p:ph idx="1"/>
          </p:nvPr>
        </p:nvPicPr>
        <p:blipFill>
          <a:blip r:embed="rId3"/>
          <a:stretch>
            <a:fillRect/>
          </a:stretch>
        </p:blipFill>
        <p:spPr>
          <a:xfrm>
            <a:off x="1752600" y="1295400"/>
            <a:ext cx="5740917" cy="3820319"/>
          </a:xfrm>
          <a:prstGeom prst="rect">
            <a:avLst/>
          </a:prstGeom>
        </p:spPr>
      </p:pic>
      <p:sp>
        <p:nvSpPr>
          <p:cNvPr id="5" name="Slide Number Placeholder 4"/>
          <p:cNvSpPr>
            <a:spLocks noGrp="1"/>
          </p:cNvSpPr>
          <p:nvPr>
            <p:ph type="sldNum" sz="quarter" idx="11"/>
          </p:nvPr>
        </p:nvSpPr>
        <p:spPr/>
        <p:txBody>
          <a:bodyPr/>
          <a:lstStyle/>
          <a:p>
            <a:pPr>
              <a:defRPr/>
            </a:pPr>
            <a:fld id="{6997121A-9131-4356-A15F-98B37E944685}" type="slidenum">
              <a:rPr lang="en-US" smtClean="0"/>
              <a:pPr>
                <a:defRPr/>
              </a:pPr>
              <a:t>21</a:t>
            </a:fld>
            <a:endParaRPr lang="en-US" dirty="0"/>
          </a:p>
        </p:txBody>
      </p:sp>
      <p:sp>
        <p:nvSpPr>
          <p:cNvPr id="6"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24115984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of CF on the Workplace</a:t>
            </a:r>
            <a:endParaRPr lang="en-US" dirty="0"/>
          </a:p>
        </p:txBody>
      </p:sp>
      <p:sp>
        <p:nvSpPr>
          <p:cNvPr id="3" name="Content Placeholder 2"/>
          <p:cNvSpPr>
            <a:spLocks noGrp="1"/>
          </p:cNvSpPr>
          <p:nvPr>
            <p:ph idx="1"/>
          </p:nvPr>
        </p:nvSpPr>
        <p:spPr/>
        <p:txBody>
          <a:bodyPr/>
          <a:lstStyle/>
          <a:p>
            <a:r>
              <a:rPr lang="en-US" dirty="0" smtClean="0"/>
              <a:t>High </a:t>
            </a:r>
            <a:r>
              <a:rPr lang="en-US" dirty="0"/>
              <a:t>absenteeism</a:t>
            </a:r>
          </a:p>
          <a:p>
            <a:r>
              <a:rPr lang="en-US" dirty="0" smtClean="0"/>
              <a:t>Constant </a:t>
            </a:r>
            <a:r>
              <a:rPr lang="en-US" dirty="0"/>
              <a:t>changes in co-workers relationships</a:t>
            </a:r>
          </a:p>
          <a:p>
            <a:r>
              <a:rPr lang="en-US" dirty="0" smtClean="0"/>
              <a:t>Inability </a:t>
            </a:r>
            <a:r>
              <a:rPr lang="en-US" dirty="0"/>
              <a:t>for teams to work well together</a:t>
            </a:r>
          </a:p>
          <a:p>
            <a:r>
              <a:rPr lang="en-US" dirty="0" smtClean="0"/>
              <a:t>Desire </a:t>
            </a:r>
            <a:r>
              <a:rPr lang="en-US" dirty="0"/>
              <a:t>among staff members to break company rules</a:t>
            </a:r>
          </a:p>
          <a:p>
            <a:r>
              <a:rPr lang="en-US" dirty="0" smtClean="0"/>
              <a:t>Outbreaks </a:t>
            </a:r>
            <a:r>
              <a:rPr lang="en-US" dirty="0"/>
              <a:t>of aggressive behaviors among staff</a:t>
            </a:r>
          </a:p>
          <a:p>
            <a:r>
              <a:rPr lang="en-US" dirty="0" smtClean="0"/>
              <a:t>Inability </a:t>
            </a:r>
            <a:r>
              <a:rPr lang="en-US" dirty="0"/>
              <a:t>of staff to complete assignments and tasks</a:t>
            </a:r>
          </a:p>
          <a:p>
            <a:pPr marL="0" lvl="0" indent="0" algn="r" eaLnBrk="1" fontAlgn="auto" hangingPunct="1">
              <a:lnSpc>
                <a:spcPct val="100000"/>
              </a:lnSpc>
              <a:spcBef>
                <a:spcPts val="0"/>
              </a:spcBef>
              <a:spcAft>
                <a:spcPts val="0"/>
              </a:spcAft>
              <a:buClrTx/>
              <a:buSzTx/>
              <a:buNone/>
            </a:pPr>
            <a:endParaRPr lang="en-US" sz="2200" b="1" dirty="0" smtClean="0">
              <a:solidFill>
                <a:prstClr val="black"/>
              </a:solidFill>
              <a:latin typeface="Calibri" panose="020F0502020204030204" pitchFamily="34" charset="0"/>
            </a:endParaRPr>
          </a:p>
          <a:p>
            <a:endParaRPr lang="en-US" dirty="0"/>
          </a:p>
        </p:txBody>
      </p:sp>
      <p:sp>
        <p:nvSpPr>
          <p:cNvPr id="5" name="Slide Number Placeholder 4"/>
          <p:cNvSpPr>
            <a:spLocks noGrp="1"/>
          </p:cNvSpPr>
          <p:nvPr>
            <p:ph type="sldNum" sz="quarter" idx="11"/>
          </p:nvPr>
        </p:nvSpPr>
        <p:spPr/>
        <p:txBody>
          <a:bodyPr/>
          <a:lstStyle/>
          <a:p>
            <a:pPr>
              <a:defRPr/>
            </a:pPr>
            <a:fld id="{6997121A-9131-4356-A15F-98B37E944685}" type="slidenum">
              <a:rPr lang="en-US" smtClean="0"/>
              <a:pPr>
                <a:defRPr/>
              </a:pPr>
              <a:t>22</a:t>
            </a:fld>
            <a:endParaRPr lang="en-US" dirty="0"/>
          </a:p>
        </p:txBody>
      </p:sp>
      <p:sp>
        <p:nvSpPr>
          <p:cNvPr id="8" name="TextBox 7"/>
          <p:cNvSpPr txBox="1"/>
          <p:nvPr/>
        </p:nvSpPr>
        <p:spPr>
          <a:xfrm>
            <a:off x="5781675" y="5547559"/>
            <a:ext cx="3048000" cy="369332"/>
          </a:xfrm>
          <a:prstGeom prst="rect">
            <a:avLst/>
          </a:prstGeom>
          <a:noFill/>
        </p:spPr>
        <p:txBody>
          <a:bodyPr wrap="square" rtlCol="0">
            <a:spAutoFit/>
          </a:bodyPr>
          <a:lstStyle/>
          <a:p>
            <a:pPr marL="0" lvl="0" indent="0" algn="r" eaLnBrk="1" fontAlgn="auto" hangingPunct="1">
              <a:lnSpc>
                <a:spcPct val="100000"/>
              </a:lnSpc>
              <a:spcBef>
                <a:spcPts val="0"/>
              </a:spcBef>
              <a:spcAft>
                <a:spcPts val="0"/>
              </a:spcAft>
              <a:buClrTx/>
              <a:buSzTx/>
              <a:buNone/>
            </a:pPr>
            <a:r>
              <a:rPr lang="en-US" b="1">
                <a:solidFill>
                  <a:prstClr val="black"/>
                </a:solidFill>
                <a:latin typeface="Calibri" panose="020F0502020204030204" pitchFamily="34" charset="0"/>
              </a:rPr>
              <a:t>Compassion Fatigue Project</a:t>
            </a:r>
            <a:endParaRPr lang="en-US" dirty="0">
              <a:solidFill>
                <a:prstClr val="black"/>
              </a:solidFill>
            </a:endParaRPr>
          </a:p>
        </p:txBody>
      </p:sp>
      <p:sp>
        <p:nvSpPr>
          <p:cNvPr id="9"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36472993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of CF on the Workplace (continued)</a:t>
            </a:r>
            <a:endParaRPr lang="en-US" dirty="0"/>
          </a:p>
        </p:txBody>
      </p:sp>
      <p:sp>
        <p:nvSpPr>
          <p:cNvPr id="3" name="Content Placeholder 2"/>
          <p:cNvSpPr>
            <a:spLocks noGrp="1"/>
          </p:cNvSpPr>
          <p:nvPr>
            <p:ph idx="1"/>
          </p:nvPr>
        </p:nvSpPr>
        <p:spPr>
          <a:xfrm>
            <a:off x="628650" y="2209800"/>
            <a:ext cx="7886700" cy="4351338"/>
          </a:xfrm>
        </p:spPr>
        <p:txBody>
          <a:bodyPr/>
          <a:lstStyle/>
          <a:p>
            <a:r>
              <a:rPr lang="en-US" dirty="0" smtClean="0"/>
              <a:t>Inability </a:t>
            </a:r>
            <a:r>
              <a:rPr lang="en-US" dirty="0"/>
              <a:t>of staff to respect and meet deadlines</a:t>
            </a:r>
          </a:p>
          <a:p>
            <a:r>
              <a:rPr lang="en-US" dirty="0" smtClean="0"/>
              <a:t>Lack </a:t>
            </a:r>
            <a:r>
              <a:rPr lang="en-US" dirty="0"/>
              <a:t>of flexibility among staff members</a:t>
            </a:r>
          </a:p>
          <a:p>
            <a:r>
              <a:rPr lang="en-US" dirty="0" smtClean="0"/>
              <a:t>Negativism </a:t>
            </a:r>
            <a:r>
              <a:rPr lang="en-US" dirty="0"/>
              <a:t>towards management</a:t>
            </a:r>
          </a:p>
          <a:p>
            <a:r>
              <a:rPr lang="en-US" dirty="0" smtClean="0"/>
              <a:t>Strong </a:t>
            </a:r>
            <a:r>
              <a:rPr lang="en-US" dirty="0"/>
              <a:t>reluctance toward change</a:t>
            </a:r>
          </a:p>
          <a:p>
            <a:r>
              <a:rPr lang="en-US" dirty="0" smtClean="0"/>
              <a:t>Inability </a:t>
            </a:r>
            <a:r>
              <a:rPr lang="en-US" dirty="0"/>
              <a:t>of staff to believe improvement is possible</a:t>
            </a:r>
          </a:p>
          <a:p>
            <a:r>
              <a:rPr lang="en-US" dirty="0" smtClean="0"/>
              <a:t>Lack </a:t>
            </a:r>
            <a:r>
              <a:rPr lang="en-US" dirty="0"/>
              <a:t>of a vision for the future</a:t>
            </a:r>
          </a:p>
          <a:p>
            <a:endParaRPr lang="en-US" dirty="0"/>
          </a:p>
        </p:txBody>
      </p:sp>
      <p:sp>
        <p:nvSpPr>
          <p:cNvPr id="5" name="Slide Number Placeholder 4"/>
          <p:cNvSpPr>
            <a:spLocks noGrp="1"/>
          </p:cNvSpPr>
          <p:nvPr>
            <p:ph type="sldNum" sz="quarter" idx="11"/>
          </p:nvPr>
        </p:nvSpPr>
        <p:spPr/>
        <p:txBody>
          <a:bodyPr/>
          <a:lstStyle/>
          <a:p>
            <a:pPr>
              <a:defRPr/>
            </a:pPr>
            <a:fld id="{6997121A-9131-4356-A15F-98B37E944685}" type="slidenum">
              <a:rPr lang="en-US" smtClean="0"/>
              <a:pPr>
                <a:defRPr/>
              </a:pPr>
              <a:t>23</a:t>
            </a:fld>
            <a:endParaRPr lang="en-US" dirty="0"/>
          </a:p>
        </p:txBody>
      </p:sp>
      <p:sp>
        <p:nvSpPr>
          <p:cNvPr id="7" name="TextBox 6"/>
          <p:cNvSpPr txBox="1"/>
          <p:nvPr/>
        </p:nvSpPr>
        <p:spPr>
          <a:xfrm>
            <a:off x="5781675" y="5547559"/>
            <a:ext cx="3048000" cy="369332"/>
          </a:xfrm>
          <a:prstGeom prst="rect">
            <a:avLst/>
          </a:prstGeom>
          <a:noFill/>
        </p:spPr>
        <p:txBody>
          <a:bodyPr wrap="square" rtlCol="0">
            <a:spAutoFit/>
          </a:bodyPr>
          <a:lstStyle/>
          <a:p>
            <a:pPr marL="0" lvl="0" indent="0" algn="r" eaLnBrk="1" fontAlgn="auto" hangingPunct="1">
              <a:lnSpc>
                <a:spcPct val="100000"/>
              </a:lnSpc>
              <a:spcBef>
                <a:spcPts val="0"/>
              </a:spcBef>
              <a:spcAft>
                <a:spcPts val="0"/>
              </a:spcAft>
              <a:buClrTx/>
              <a:buSzTx/>
              <a:buNone/>
            </a:pPr>
            <a:r>
              <a:rPr lang="en-US" b="1">
                <a:solidFill>
                  <a:prstClr val="black"/>
                </a:solidFill>
                <a:latin typeface="Calibri" panose="020F0502020204030204" pitchFamily="34" charset="0"/>
              </a:rPr>
              <a:t>Compassion Fatigue Project</a:t>
            </a:r>
            <a:endParaRPr lang="en-US" dirty="0">
              <a:solidFill>
                <a:prstClr val="black"/>
              </a:solidFill>
            </a:endParaRPr>
          </a:p>
        </p:txBody>
      </p:sp>
      <p:sp>
        <p:nvSpPr>
          <p:cNvPr id="8"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25566312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Warning Signs</a:t>
            </a:r>
            <a:endParaRPr lang="en-US" dirty="0"/>
          </a:p>
        </p:txBody>
      </p:sp>
      <p:sp>
        <p:nvSpPr>
          <p:cNvPr id="3" name="Content Placeholder 2"/>
          <p:cNvSpPr>
            <a:spLocks noGrp="1"/>
          </p:cNvSpPr>
          <p:nvPr>
            <p:ph idx="1"/>
          </p:nvPr>
        </p:nvSpPr>
        <p:spPr/>
        <p:txBody>
          <a:bodyPr/>
          <a:lstStyle/>
          <a:p>
            <a:r>
              <a:rPr lang="en-US" dirty="0" smtClean="0"/>
              <a:t>Flat/blunted affect</a:t>
            </a:r>
          </a:p>
          <a:p>
            <a:r>
              <a:rPr lang="en-US" dirty="0" smtClean="0"/>
              <a:t>Numbness</a:t>
            </a:r>
          </a:p>
          <a:p>
            <a:r>
              <a:rPr lang="en-US" dirty="0" smtClean="0"/>
              <a:t>Change of world view, including statements of:</a:t>
            </a:r>
          </a:p>
          <a:p>
            <a:pPr lvl="1"/>
            <a:r>
              <a:rPr lang="en-US" dirty="0" smtClean="0"/>
              <a:t>Helplessness</a:t>
            </a:r>
          </a:p>
          <a:p>
            <a:pPr lvl="1"/>
            <a:r>
              <a:rPr lang="en-US" dirty="0" smtClean="0"/>
              <a:t>Hopelessness</a:t>
            </a:r>
          </a:p>
          <a:p>
            <a:pPr lvl="1"/>
            <a:r>
              <a:rPr lang="en-US" dirty="0" smtClean="0"/>
              <a:t>Worthlessness</a:t>
            </a:r>
          </a:p>
        </p:txBody>
      </p:sp>
      <p:sp>
        <p:nvSpPr>
          <p:cNvPr id="5" name="Slide Number Placeholder 4"/>
          <p:cNvSpPr>
            <a:spLocks noGrp="1"/>
          </p:cNvSpPr>
          <p:nvPr>
            <p:ph type="sldNum" sz="quarter" idx="11"/>
          </p:nvPr>
        </p:nvSpPr>
        <p:spPr/>
        <p:txBody>
          <a:bodyPr/>
          <a:lstStyle/>
          <a:p>
            <a:pPr>
              <a:defRPr/>
            </a:pPr>
            <a:fld id="{6997121A-9131-4356-A15F-98B37E944685}" type="slidenum">
              <a:rPr lang="en-US" smtClean="0"/>
              <a:pPr>
                <a:defRPr/>
              </a:pPr>
              <a:t>24</a:t>
            </a:fld>
            <a:endParaRPr lang="en-US" dirty="0"/>
          </a:p>
        </p:txBody>
      </p:sp>
      <p:pic>
        <p:nvPicPr>
          <p:cNvPr id="6" name="Picture 5" descr="gas tank on empty"/>
          <p:cNvPicPr>
            <a:picLocks noChangeAspect="1"/>
          </p:cNvPicPr>
          <p:nvPr/>
        </p:nvPicPr>
        <p:blipFill>
          <a:blip r:embed="rId2"/>
          <a:stretch>
            <a:fillRect/>
          </a:stretch>
        </p:blipFill>
        <p:spPr>
          <a:xfrm>
            <a:off x="4629150" y="3766109"/>
            <a:ext cx="2457450" cy="1784109"/>
          </a:xfrm>
          <a:prstGeom prst="rect">
            <a:avLst/>
          </a:prstGeom>
        </p:spPr>
      </p:pic>
      <p:pic>
        <p:nvPicPr>
          <p:cNvPr id="7" name="Picture 6" descr="3 flat mouthed faces"/>
          <p:cNvPicPr>
            <a:picLocks noChangeAspect="1"/>
          </p:cNvPicPr>
          <p:nvPr/>
        </p:nvPicPr>
        <p:blipFill>
          <a:blip r:embed="rId3"/>
          <a:stretch>
            <a:fillRect/>
          </a:stretch>
        </p:blipFill>
        <p:spPr>
          <a:xfrm>
            <a:off x="4191000" y="1554059"/>
            <a:ext cx="3333750" cy="993032"/>
          </a:xfrm>
          <a:prstGeom prst="rect">
            <a:avLst/>
          </a:prstGeom>
        </p:spPr>
      </p:pic>
      <p:sp>
        <p:nvSpPr>
          <p:cNvPr id="8"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5757106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8686800" cy="1325563"/>
          </a:xfrm>
        </p:spPr>
        <p:txBody>
          <a:bodyPr/>
          <a:lstStyle/>
          <a:p>
            <a:r>
              <a:rPr lang="en-US" dirty="0"/>
              <a:t>Self-Assessment: Circles of Support</a:t>
            </a:r>
          </a:p>
        </p:txBody>
      </p:sp>
      <p:sp>
        <p:nvSpPr>
          <p:cNvPr id="3" name="Content Placeholder 2"/>
          <p:cNvSpPr>
            <a:spLocks noGrp="1"/>
          </p:cNvSpPr>
          <p:nvPr>
            <p:ph idx="1"/>
          </p:nvPr>
        </p:nvSpPr>
        <p:spPr/>
        <p:txBody>
          <a:bodyPr/>
          <a:lstStyle/>
          <a:p>
            <a:pPr marL="0" indent="0">
              <a:buNone/>
            </a:pPr>
            <a:r>
              <a:rPr lang="en-US" sz="2400" dirty="0"/>
              <a:t>Consists of four levels of social support</a:t>
            </a:r>
            <a:r>
              <a:rPr lang="en-US" sz="2400" dirty="0" smtClean="0"/>
              <a:t>:</a:t>
            </a:r>
            <a:endParaRPr lang="en-US" sz="2400" dirty="0"/>
          </a:p>
          <a:p>
            <a:r>
              <a:rPr lang="en-US" sz="2400" dirty="0"/>
              <a:t>Circle of </a:t>
            </a:r>
            <a:r>
              <a:rPr lang="en-US" sz="2400" b="1" dirty="0"/>
              <a:t>Intimacy</a:t>
            </a:r>
            <a:r>
              <a:rPr lang="en-US" sz="2400" dirty="0"/>
              <a:t> – Those you couldn’t imagine living without</a:t>
            </a:r>
          </a:p>
          <a:p>
            <a:r>
              <a:rPr lang="en-US" sz="2400" dirty="0"/>
              <a:t>Circle of </a:t>
            </a:r>
            <a:r>
              <a:rPr lang="en-US" sz="2400" b="1" dirty="0"/>
              <a:t>Friendship</a:t>
            </a:r>
            <a:r>
              <a:rPr lang="en-US" sz="2400" dirty="0"/>
              <a:t> – Key people who just missed the First Circle</a:t>
            </a:r>
          </a:p>
          <a:p>
            <a:r>
              <a:rPr lang="en-US" sz="2400" dirty="0"/>
              <a:t>Circle of </a:t>
            </a:r>
            <a:r>
              <a:rPr lang="en-US" sz="2400" b="1" dirty="0"/>
              <a:t>Participation</a:t>
            </a:r>
            <a:r>
              <a:rPr lang="en-US" sz="2400" dirty="0"/>
              <a:t> – People who’s main relationship to you is due to sharing a common interest or activity</a:t>
            </a:r>
          </a:p>
          <a:p>
            <a:r>
              <a:rPr lang="en-US" sz="2400" dirty="0"/>
              <a:t>Circle of </a:t>
            </a:r>
            <a:r>
              <a:rPr lang="en-US" sz="2400" b="1" dirty="0"/>
              <a:t>Exchange</a:t>
            </a:r>
            <a:r>
              <a:rPr lang="en-US" sz="2400" dirty="0"/>
              <a:t> – People involved in your life because they are paid to be there</a:t>
            </a:r>
          </a:p>
          <a:p>
            <a:endParaRPr lang="en-US" sz="2400" dirty="0"/>
          </a:p>
        </p:txBody>
      </p:sp>
      <p:sp>
        <p:nvSpPr>
          <p:cNvPr id="5" name="Slide Number Placeholder 4"/>
          <p:cNvSpPr>
            <a:spLocks noGrp="1"/>
          </p:cNvSpPr>
          <p:nvPr>
            <p:ph type="sldNum" sz="quarter" idx="11"/>
          </p:nvPr>
        </p:nvSpPr>
        <p:spPr/>
        <p:txBody>
          <a:bodyPr/>
          <a:lstStyle/>
          <a:p>
            <a:pPr>
              <a:defRPr/>
            </a:pPr>
            <a:fld id="{6997121A-9131-4356-A15F-98B37E944685}" type="slidenum">
              <a:rPr lang="en-US" smtClean="0"/>
              <a:pPr>
                <a:defRPr/>
              </a:pPr>
              <a:t>25</a:t>
            </a:fld>
            <a:endParaRPr lang="en-US" dirty="0"/>
          </a:p>
        </p:txBody>
      </p:sp>
      <p:sp>
        <p:nvSpPr>
          <p:cNvPr id="6"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6704630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3505200" y="6305549"/>
            <a:ext cx="2057400" cy="365125"/>
          </a:xfrm>
        </p:spPr>
        <p:txBody>
          <a:bodyPr/>
          <a:lstStyle/>
          <a:p>
            <a:fld id="{DA886501-7137-4A83-B6D6-B63D25D68FD2}" type="slidenum">
              <a:rPr lang="en-US" smtClean="0">
                <a:solidFill>
                  <a:srgbClr val="5B9BD5">
                    <a:lumMod val="50000"/>
                  </a:srgbClr>
                </a:solidFill>
              </a:rPr>
              <a:pPr/>
              <a:t>26</a:t>
            </a:fld>
            <a:endParaRPr lang="en-US" dirty="0">
              <a:solidFill>
                <a:srgbClr val="5B9BD5">
                  <a:lumMod val="50000"/>
                </a:srgbClr>
              </a:solidFill>
            </a:endParaRPr>
          </a:p>
        </p:txBody>
      </p:sp>
      <p:sp>
        <p:nvSpPr>
          <p:cNvPr id="2" name="Rectangle 1"/>
          <p:cNvSpPr/>
          <p:nvPr/>
        </p:nvSpPr>
        <p:spPr>
          <a:xfrm>
            <a:off x="0" y="1"/>
            <a:ext cx="2895600" cy="601979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8600" y="1219200"/>
            <a:ext cx="2209800" cy="2308324"/>
          </a:xfrm>
          <a:prstGeom prst="rect">
            <a:avLst/>
          </a:prstGeom>
          <a:noFill/>
        </p:spPr>
        <p:txBody>
          <a:bodyPr wrap="square" rtlCol="0">
            <a:spAutoFit/>
          </a:bodyPr>
          <a:lstStyle/>
          <a:p>
            <a:pPr algn="ctr"/>
            <a:r>
              <a:rPr lang="en-US" sz="3600" b="1" dirty="0" smtClean="0">
                <a:solidFill>
                  <a:schemeClr val="bg1"/>
                </a:solidFill>
                <a:latin typeface="+mn-lt"/>
              </a:rPr>
              <a:t>ACTIVITY:</a:t>
            </a:r>
          </a:p>
          <a:p>
            <a:pPr algn="ctr"/>
            <a:endParaRPr lang="en-US" sz="3600" b="1" dirty="0">
              <a:solidFill>
                <a:schemeClr val="bg1"/>
              </a:solidFill>
              <a:latin typeface="+mn-lt"/>
            </a:endParaRPr>
          </a:p>
          <a:p>
            <a:pPr algn="ctr"/>
            <a:r>
              <a:rPr lang="en-US" sz="3600" b="1" dirty="0" smtClean="0">
                <a:solidFill>
                  <a:schemeClr val="bg1"/>
                </a:solidFill>
                <a:latin typeface="+mn-lt"/>
              </a:rPr>
              <a:t>Circles of Support</a:t>
            </a:r>
            <a:endParaRPr lang="en-US" sz="3600" b="1" dirty="0">
              <a:solidFill>
                <a:schemeClr val="bg1"/>
              </a:solidFill>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69081"/>
            <a:ext cx="5707598" cy="5481637"/>
          </a:xfrm>
          <a:prstGeom prst="rect">
            <a:avLst/>
          </a:prstGeom>
        </p:spPr>
      </p:pic>
      <p:sp>
        <p:nvSpPr>
          <p:cNvPr id="7"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23359575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Self-Care Skills</a:t>
            </a:r>
            <a:endParaRPr lang="en-US" dirty="0"/>
          </a:p>
        </p:txBody>
      </p:sp>
      <p:sp>
        <p:nvSpPr>
          <p:cNvPr id="3" name="Content Placeholder 2"/>
          <p:cNvSpPr>
            <a:spLocks noGrp="1"/>
          </p:cNvSpPr>
          <p:nvPr>
            <p:ph idx="1"/>
          </p:nvPr>
        </p:nvSpPr>
        <p:spPr>
          <a:xfrm>
            <a:off x="628650" y="1825625"/>
            <a:ext cx="7886700" cy="3051175"/>
          </a:xfrm>
        </p:spPr>
        <p:txBody>
          <a:bodyPr/>
          <a:lstStyle/>
          <a:p>
            <a:pPr marL="0" indent="0">
              <a:buNone/>
            </a:pPr>
            <a:r>
              <a:rPr lang="en-US" b="1" dirty="0" smtClean="0"/>
              <a:t>What are you currently doing to cope with caregiving-related stress in your life?</a:t>
            </a:r>
          </a:p>
          <a:p>
            <a:pPr marL="0" indent="0">
              <a:buNone/>
            </a:pPr>
            <a:endParaRPr lang="en-US" b="1" dirty="0"/>
          </a:p>
          <a:p>
            <a:pPr marL="0" indent="0">
              <a:buNone/>
            </a:pPr>
            <a:endParaRPr lang="en-US" b="1" dirty="0" smtClean="0"/>
          </a:p>
          <a:p>
            <a:pPr marL="0" indent="0">
              <a:buNone/>
            </a:pPr>
            <a:r>
              <a:rPr lang="en-US" b="1" dirty="0" smtClean="0"/>
              <a:t>What has been working and/or not working?</a:t>
            </a:r>
            <a:endParaRPr lang="en-US" b="1" dirty="0"/>
          </a:p>
        </p:txBody>
      </p:sp>
      <p:sp>
        <p:nvSpPr>
          <p:cNvPr id="5" name="Slide Number Placeholder 4"/>
          <p:cNvSpPr>
            <a:spLocks noGrp="1"/>
          </p:cNvSpPr>
          <p:nvPr>
            <p:ph type="sldNum" sz="quarter" idx="11"/>
          </p:nvPr>
        </p:nvSpPr>
        <p:spPr/>
        <p:txBody>
          <a:bodyPr/>
          <a:lstStyle/>
          <a:p>
            <a:pPr>
              <a:defRPr/>
            </a:pPr>
            <a:fld id="{6997121A-9131-4356-A15F-98B37E944685}" type="slidenum">
              <a:rPr lang="en-US" smtClean="0"/>
              <a:pPr>
                <a:defRPr/>
              </a:pPr>
              <a:t>27</a:t>
            </a:fld>
            <a:endParaRPr lang="en-US" dirty="0"/>
          </a:p>
        </p:txBody>
      </p:sp>
      <p:sp>
        <p:nvSpPr>
          <p:cNvPr id="6"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350406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3505200" y="6305549"/>
            <a:ext cx="2057400" cy="365125"/>
          </a:xfrm>
        </p:spPr>
        <p:txBody>
          <a:bodyPr/>
          <a:lstStyle/>
          <a:p>
            <a:fld id="{DA886501-7137-4A83-B6D6-B63D25D68FD2}" type="slidenum">
              <a:rPr lang="en-US" smtClean="0">
                <a:solidFill>
                  <a:srgbClr val="5B9BD5">
                    <a:lumMod val="50000"/>
                  </a:srgbClr>
                </a:solidFill>
              </a:rPr>
              <a:pPr/>
              <a:t>28</a:t>
            </a:fld>
            <a:endParaRPr lang="en-US" dirty="0">
              <a:solidFill>
                <a:srgbClr val="5B9BD5">
                  <a:lumMod val="50000"/>
                </a:srgbClr>
              </a:solidFill>
            </a:endParaRPr>
          </a:p>
        </p:txBody>
      </p:sp>
      <p:sp>
        <p:nvSpPr>
          <p:cNvPr id="2" name="Rectangle 1"/>
          <p:cNvSpPr/>
          <p:nvPr/>
        </p:nvSpPr>
        <p:spPr>
          <a:xfrm>
            <a:off x="0" y="1"/>
            <a:ext cx="2895600" cy="601979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2400" y="1219200"/>
            <a:ext cx="2514600" cy="2862322"/>
          </a:xfrm>
          <a:prstGeom prst="rect">
            <a:avLst/>
          </a:prstGeom>
          <a:noFill/>
        </p:spPr>
        <p:txBody>
          <a:bodyPr wrap="square" rtlCol="0">
            <a:spAutoFit/>
          </a:bodyPr>
          <a:lstStyle/>
          <a:p>
            <a:pPr algn="ctr"/>
            <a:r>
              <a:rPr lang="en-US" sz="3600" b="1" dirty="0" smtClean="0">
                <a:solidFill>
                  <a:schemeClr val="bg1"/>
                </a:solidFill>
                <a:latin typeface="+mn-lt"/>
              </a:rPr>
              <a:t>ACTIVITY:</a:t>
            </a:r>
          </a:p>
          <a:p>
            <a:pPr algn="ctr"/>
            <a:endParaRPr lang="en-US" sz="3600" b="1" dirty="0">
              <a:solidFill>
                <a:schemeClr val="bg1"/>
              </a:solidFill>
              <a:latin typeface="+mn-lt"/>
            </a:endParaRPr>
          </a:p>
          <a:p>
            <a:pPr algn="ctr"/>
            <a:r>
              <a:rPr lang="en-US" sz="3600" b="1" dirty="0" smtClean="0">
                <a:solidFill>
                  <a:schemeClr val="bg1"/>
                </a:solidFill>
                <a:latin typeface="+mn-lt"/>
              </a:rPr>
              <a:t>My Roles </a:t>
            </a:r>
          </a:p>
          <a:p>
            <a:pPr algn="ctr"/>
            <a:r>
              <a:rPr lang="en-US" sz="3600" b="1" dirty="0" smtClean="0">
                <a:solidFill>
                  <a:schemeClr val="bg1"/>
                </a:solidFill>
                <a:latin typeface="+mn-lt"/>
              </a:rPr>
              <a:t>&amp; </a:t>
            </a:r>
          </a:p>
          <a:p>
            <a:pPr algn="ctr"/>
            <a:r>
              <a:rPr lang="en-US" sz="3600" b="1" dirty="0" smtClean="0">
                <a:solidFill>
                  <a:schemeClr val="bg1"/>
                </a:solidFill>
                <a:latin typeface="+mn-lt"/>
              </a:rPr>
              <a:t>Identity Pie</a:t>
            </a:r>
            <a:endParaRPr lang="en-US" sz="3600" b="1" dirty="0">
              <a:solidFill>
                <a:schemeClr val="bg1"/>
              </a:solidFill>
              <a:latin typeface="+mn-lt"/>
            </a:endParaRPr>
          </a:p>
        </p:txBody>
      </p:sp>
      <p:pic>
        <p:nvPicPr>
          <p:cNvPr id="7" name="Picture 6"/>
          <p:cNvPicPr>
            <a:picLocks noChangeAspect="1"/>
          </p:cNvPicPr>
          <p:nvPr/>
        </p:nvPicPr>
        <p:blipFill>
          <a:blip r:embed="rId3"/>
          <a:stretch>
            <a:fillRect/>
          </a:stretch>
        </p:blipFill>
        <p:spPr>
          <a:xfrm>
            <a:off x="5410200" y="3348355"/>
            <a:ext cx="2896442" cy="24384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3445" y="140019"/>
            <a:ext cx="3976642" cy="3071812"/>
          </a:xfrm>
          <a:prstGeom prst="rect">
            <a:avLst/>
          </a:prstGeom>
        </p:spPr>
      </p:pic>
      <p:sp>
        <p:nvSpPr>
          <p:cNvPr id="9"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16064861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49" y="304800"/>
            <a:ext cx="7886700" cy="1325563"/>
          </a:xfrm>
        </p:spPr>
        <p:txBody>
          <a:bodyPr/>
          <a:lstStyle/>
          <a:p>
            <a:pPr algn="ctr"/>
            <a:r>
              <a:rPr lang="en-US" dirty="0" smtClean="0"/>
              <a:t>Dreams, Themes, and Intervention Schemes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97311462"/>
              </p:ext>
            </p:extLst>
          </p:nvPr>
        </p:nvGraphicFramePr>
        <p:xfrm>
          <a:off x="0" y="1828800"/>
          <a:ext cx="9144000" cy="4563537"/>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426416">
                <a:tc>
                  <a:txBody>
                    <a:bodyPr/>
                    <a:lstStyle/>
                    <a:p>
                      <a:pPr algn="ctr"/>
                      <a:r>
                        <a:rPr lang="en-US" dirty="0" smtClean="0"/>
                        <a:t>Dream</a:t>
                      </a:r>
                      <a:endParaRPr lang="en-US" dirty="0"/>
                    </a:p>
                  </a:txBody>
                  <a:tcPr/>
                </a:tc>
                <a:tc>
                  <a:txBody>
                    <a:bodyPr/>
                    <a:lstStyle/>
                    <a:p>
                      <a:pPr algn="ctr"/>
                      <a:r>
                        <a:rPr lang="en-US" dirty="0" smtClean="0"/>
                        <a:t>Theme</a:t>
                      </a:r>
                      <a:endParaRPr lang="en-US" dirty="0"/>
                    </a:p>
                  </a:txBody>
                  <a:tcPr/>
                </a:tc>
                <a:tc>
                  <a:txBody>
                    <a:bodyPr/>
                    <a:lstStyle/>
                    <a:p>
                      <a:pPr algn="ctr"/>
                      <a:r>
                        <a:rPr lang="en-US" dirty="0" smtClean="0"/>
                        <a:t>Example Intervention</a:t>
                      </a:r>
                      <a:endParaRPr lang="en-US" dirty="0"/>
                    </a:p>
                  </a:txBody>
                  <a:tcPr/>
                </a:tc>
                <a:extLst>
                  <a:ext uri="{0D108BD9-81ED-4DB2-BD59-A6C34878D82A}">
                    <a16:rowId xmlns:a16="http://schemas.microsoft.com/office/drawing/2014/main" val="10000"/>
                  </a:ext>
                </a:extLst>
              </a:tr>
              <a:tr h="1326184">
                <a:tc>
                  <a:txBody>
                    <a:bodyPr/>
                    <a:lstStyle/>
                    <a:p>
                      <a:r>
                        <a:rPr lang="en-US" dirty="0" smtClean="0"/>
                        <a:t>Become a doctor</a:t>
                      </a:r>
                      <a:endParaRPr lang="en-US" dirty="0"/>
                    </a:p>
                  </a:txBody>
                  <a:tcPr/>
                </a:tc>
                <a:tc>
                  <a:txBody>
                    <a:bodyPr/>
                    <a:lstStyle/>
                    <a:p>
                      <a:r>
                        <a:rPr lang="en-US" dirty="0" smtClean="0"/>
                        <a:t>Wants to have prestige and work</a:t>
                      </a:r>
                      <a:r>
                        <a:rPr lang="en-US" baseline="0" dirty="0" smtClean="0"/>
                        <a:t> with medicine</a:t>
                      </a:r>
                      <a:endParaRPr lang="en-US" dirty="0"/>
                    </a:p>
                  </a:txBody>
                  <a:tcPr/>
                </a:tc>
                <a:tc>
                  <a:txBody>
                    <a:bodyPr/>
                    <a:lstStyle/>
                    <a:p>
                      <a:pPr marL="285750" indent="-285750">
                        <a:buFont typeface="Arial" panose="020B0604020202020204" pitchFamily="34" charset="0"/>
                        <a:buChar char="•"/>
                      </a:pPr>
                      <a:r>
                        <a:rPr lang="en-US" dirty="0" smtClean="0"/>
                        <a:t>Get a white coat</a:t>
                      </a:r>
                    </a:p>
                    <a:p>
                      <a:pPr marL="285750" indent="-285750">
                        <a:buFont typeface="Arial" panose="020B0604020202020204" pitchFamily="34" charset="0"/>
                        <a:buChar char="•"/>
                      </a:pPr>
                      <a:r>
                        <a:rPr lang="en-US" dirty="0" smtClean="0"/>
                        <a:t>Make sure </a:t>
                      </a:r>
                      <a:r>
                        <a:rPr lang="en-US" baseline="0" dirty="0" smtClean="0"/>
                        <a:t>office/ house nurse has supplies (e.g., alcohol wipes, bandages)</a:t>
                      </a:r>
                    </a:p>
                    <a:p>
                      <a:endParaRPr lang="en-US" dirty="0"/>
                    </a:p>
                  </a:txBody>
                  <a:tcPr/>
                </a:tc>
                <a:extLst>
                  <a:ext uri="{0D108BD9-81ED-4DB2-BD59-A6C34878D82A}">
                    <a16:rowId xmlns:a16="http://schemas.microsoft.com/office/drawing/2014/main" val="10001"/>
                  </a:ext>
                </a:extLst>
              </a:tr>
              <a:tr h="829571">
                <a:tc>
                  <a:txBody>
                    <a:bodyPr/>
                    <a:lstStyle/>
                    <a:p>
                      <a:r>
                        <a:rPr lang="en-US" dirty="0" smtClean="0"/>
                        <a:t>Be Batman</a:t>
                      </a:r>
                      <a:endParaRPr lang="en-US" dirty="0"/>
                    </a:p>
                  </a:txBody>
                  <a:tcPr/>
                </a:tc>
                <a:tc>
                  <a:txBody>
                    <a:bodyPr/>
                    <a:lstStyle/>
                    <a:p>
                      <a:r>
                        <a:rPr lang="en-US" dirty="0" smtClean="0"/>
                        <a:t>Wants to be a detective, help others</a:t>
                      </a:r>
                      <a:endParaRPr lang="en-US" dirty="0"/>
                    </a:p>
                  </a:txBody>
                  <a:tcPr/>
                </a:tc>
                <a:tc>
                  <a:txBody>
                    <a:bodyPr/>
                    <a:lstStyle/>
                    <a:p>
                      <a:pPr marL="285750" indent="-285750">
                        <a:buFont typeface="Arial" panose="020B0604020202020204" pitchFamily="34" charset="0"/>
                        <a:buChar char="•"/>
                      </a:pPr>
                      <a:r>
                        <a:rPr lang="en-US" dirty="0" smtClean="0"/>
                        <a:t>Volunteer</a:t>
                      </a:r>
                    </a:p>
                    <a:p>
                      <a:pPr marL="285750" indent="-285750">
                        <a:buFont typeface="Arial" panose="020B0604020202020204" pitchFamily="34" charset="0"/>
                        <a:buChar char="•"/>
                      </a:pPr>
                      <a:r>
                        <a:rPr lang="en-US" dirty="0" smtClean="0"/>
                        <a:t>Help run “Lost &amp; Found”</a:t>
                      </a:r>
                      <a:endParaRPr lang="en-US" dirty="0"/>
                    </a:p>
                  </a:txBody>
                  <a:tcPr/>
                </a:tc>
                <a:extLst>
                  <a:ext uri="{0D108BD9-81ED-4DB2-BD59-A6C34878D82A}">
                    <a16:rowId xmlns:a16="http://schemas.microsoft.com/office/drawing/2014/main" val="10002"/>
                  </a:ext>
                </a:extLst>
              </a:tr>
              <a:tr h="1014939">
                <a:tc>
                  <a:txBody>
                    <a:bodyPr/>
                    <a:lstStyle/>
                    <a:p>
                      <a:r>
                        <a:rPr lang="en-US" dirty="0" smtClean="0"/>
                        <a:t>Go to the Bahamas</a:t>
                      </a:r>
                      <a:endParaRPr lang="en-US" dirty="0"/>
                    </a:p>
                  </a:txBody>
                  <a:tcPr/>
                </a:tc>
                <a:tc>
                  <a:txBody>
                    <a:bodyPr/>
                    <a:lstStyle/>
                    <a:p>
                      <a:r>
                        <a:rPr lang="en-US" dirty="0" smtClean="0"/>
                        <a:t>Wants to be in a tropical environment</a:t>
                      </a:r>
                      <a:endParaRPr lang="en-US" dirty="0"/>
                    </a:p>
                  </a:txBody>
                  <a:tcPr/>
                </a:tc>
                <a:tc>
                  <a:txBody>
                    <a:bodyPr/>
                    <a:lstStyle/>
                    <a:p>
                      <a:pPr marL="285750" indent="-285750">
                        <a:buFont typeface="Arial" panose="020B0604020202020204" pitchFamily="34" charset="0"/>
                        <a:buChar char="•"/>
                      </a:pPr>
                      <a:r>
                        <a:rPr lang="en-US" dirty="0" smtClean="0"/>
                        <a:t>Go swimming at a local lake by a sand beach</a:t>
                      </a:r>
                    </a:p>
                    <a:p>
                      <a:pPr marL="285750" indent="-285750">
                        <a:buFont typeface="Arial" panose="020B0604020202020204" pitchFamily="34" charset="0"/>
                        <a:buChar char="•"/>
                      </a:pPr>
                      <a:r>
                        <a:rPr lang="en-US" dirty="0" smtClean="0"/>
                        <a:t>Have a luau</a:t>
                      </a:r>
                      <a:r>
                        <a:rPr lang="en-US" baseline="0" dirty="0" smtClean="0"/>
                        <a:t> party</a:t>
                      </a:r>
                      <a:endParaRPr lang="en-US" dirty="0"/>
                    </a:p>
                  </a:txBody>
                  <a:tcPr/>
                </a:tc>
                <a:extLst>
                  <a:ext uri="{0D108BD9-81ED-4DB2-BD59-A6C34878D82A}">
                    <a16:rowId xmlns:a16="http://schemas.microsoft.com/office/drawing/2014/main" val="10003"/>
                  </a:ext>
                </a:extLst>
              </a:tr>
              <a:tr h="829571">
                <a:tc>
                  <a:txBody>
                    <a:bodyPr/>
                    <a:lstStyle/>
                    <a:p>
                      <a:r>
                        <a:rPr lang="en-US" dirty="0" smtClean="0"/>
                        <a:t>Go to college</a:t>
                      </a:r>
                      <a:endParaRPr lang="en-US" dirty="0"/>
                    </a:p>
                  </a:txBody>
                  <a:tcPr/>
                </a:tc>
                <a:tc>
                  <a:txBody>
                    <a:bodyPr/>
                    <a:lstStyle/>
                    <a:p>
                      <a:r>
                        <a:rPr lang="en-US" dirty="0" smtClean="0"/>
                        <a:t>Wants to learn</a:t>
                      </a:r>
                      <a:r>
                        <a:rPr lang="en-US" baseline="0" dirty="0" smtClean="0"/>
                        <a:t> something new</a:t>
                      </a:r>
                      <a:endParaRPr lang="en-US" dirty="0"/>
                    </a:p>
                  </a:txBody>
                  <a:tcPr/>
                </a:tc>
                <a:tc>
                  <a:txBody>
                    <a:bodyPr/>
                    <a:lstStyle/>
                    <a:p>
                      <a:pPr marL="285750" indent="-285750">
                        <a:buFont typeface="Arial" panose="020B0604020202020204" pitchFamily="34" charset="0"/>
                        <a:buChar char="•"/>
                      </a:pPr>
                      <a:r>
                        <a:rPr lang="en-US" dirty="0" smtClean="0"/>
                        <a:t>Have a</a:t>
                      </a:r>
                      <a:r>
                        <a:rPr lang="en-US" baseline="0" dirty="0" smtClean="0"/>
                        <a:t> d</a:t>
                      </a:r>
                      <a:r>
                        <a:rPr lang="en-US" dirty="0" smtClean="0"/>
                        <a:t>aily word/online</a:t>
                      </a:r>
                      <a:r>
                        <a:rPr lang="en-US" baseline="0" dirty="0" smtClean="0"/>
                        <a:t> research topic</a:t>
                      </a:r>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87600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10"/>
          <p:cNvSpPr txBox="1">
            <a:spLocks noChangeArrowheads="1"/>
          </p:cNvSpPr>
          <p:nvPr/>
        </p:nvSpPr>
        <p:spPr bwMode="auto">
          <a:xfrm>
            <a:off x="76200" y="1066801"/>
            <a:ext cx="40386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eaLnBrk="0" fontAlgn="base" hangingPunct="0">
              <a:spcBef>
                <a:spcPct val="0"/>
              </a:spcBef>
              <a:spcAft>
                <a:spcPct val="0"/>
              </a:spcAft>
              <a:defRPr>
                <a:solidFill>
                  <a:schemeClr val="tx1"/>
                </a:solidFill>
                <a:latin typeface="Georgia" pitchFamily="18" charset="0"/>
              </a:defRPr>
            </a:lvl6pPr>
            <a:lvl7pPr marL="2971800" indent="-228600" eaLnBrk="0" fontAlgn="base" hangingPunct="0">
              <a:spcBef>
                <a:spcPct val="0"/>
              </a:spcBef>
              <a:spcAft>
                <a:spcPct val="0"/>
              </a:spcAft>
              <a:defRPr>
                <a:solidFill>
                  <a:schemeClr val="tx1"/>
                </a:solidFill>
                <a:latin typeface="Georgia" pitchFamily="18" charset="0"/>
              </a:defRPr>
            </a:lvl7pPr>
            <a:lvl8pPr marL="3429000" indent="-228600" eaLnBrk="0" fontAlgn="base" hangingPunct="0">
              <a:spcBef>
                <a:spcPct val="0"/>
              </a:spcBef>
              <a:spcAft>
                <a:spcPct val="0"/>
              </a:spcAft>
              <a:defRPr>
                <a:solidFill>
                  <a:schemeClr val="tx1"/>
                </a:solidFill>
                <a:latin typeface="Georgia" pitchFamily="18" charset="0"/>
              </a:defRPr>
            </a:lvl8pPr>
            <a:lvl9pPr marL="3886200" indent="-228600" eaLnBrk="0" fontAlgn="base" hangingPunct="0">
              <a:spcBef>
                <a:spcPct val="0"/>
              </a:spcBef>
              <a:spcAft>
                <a:spcPct val="0"/>
              </a:spcAft>
              <a:defRPr>
                <a:solidFill>
                  <a:schemeClr val="tx1"/>
                </a:solidFill>
                <a:latin typeface="Georgia" pitchFamily="18" charset="0"/>
              </a:defRPr>
            </a:lvl9pPr>
          </a:lstStyle>
          <a:p>
            <a:pPr algn="ctr" eaLnBrk="1" hangingPunct="1"/>
            <a:r>
              <a:rPr lang="en-US" altLang="en-US" sz="3600" dirty="0">
                <a:solidFill>
                  <a:srgbClr val="00467A"/>
                </a:solidFill>
                <a:latin typeface="Arial" panose="020B0604020202020204" pitchFamily="34" charset="0"/>
                <a:cs typeface="Arial" panose="020B0604020202020204" pitchFamily="34" charset="0"/>
              </a:rPr>
              <a:t>Part of a National Network</a:t>
            </a:r>
          </a:p>
        </p:txBody>
      </p:sp>
      <p:pic>
        <p:nvPicPr>
          <p:cNvPr id="32770" name="Picture 2" descr="Association of University Centers on Disabilities&#10;Research, Education, Service" title="AUCD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959" y="3124200"/>
            <a:ext cx="3649983" cy="1302708"/>
          </a:xfrm>
          <a:prstGeom prst="rect">
            <a:avLst/>
          </a:prstGeom>
          <a:noFill/>
          <a:extLst>
            <a:ext uri="{909E8E84-426E-40dd-AFC4-6F175D3DCCD1}">
              <a14:hiddenFill xmlns:a14="http://schemas.microsoft.com/office/drawing/2010/main" xmlns="">
                <a:solidFill>
                  <a:srgbClr val="FFFFFF"/>
                </a:solidFill>
              </a14:hiddenFill>
            </a:ext>
          </a:extLst>
        </p:spPr>
      </p:pic>
      <p:pic>
        <p:nvPicPr>
          <p:cNvPr id="32772" name="Picture 4" descr="Map of the US with indicators of locations for each program" title="UCEDDs, LENDSs, and DDRCs map"/>
          <p:cNvPicPr>
            <a:picLocks noChangeAspect="1" noChangeArrowheads="1"/>
          </p:cNvPicPr>
          <p:nvPr/>
        </p:nvPicPr>
        <p:blipFill rotWithShape="1">
          <a:blip r:embed="rId4">
            <a:extLst>
              <a:ext uri="{28A0092B-C50C-407E-A947-70E740481C1C}">
                <a14:useLocalDpi xmlns:a14="http://schemas.microsoft.com/office/drawing/2010/main" val="0"/>
              </a:ext>
            </a:extLst>
          </a:blip>
          <a:srcRect l="5881" t="5844" r="10797" b="12328"/>
          <a:stretch/>
        </p:blipFill>
        <p:spPr bwMode="auto">
          <a:xfrm>
            <a:off x="4283530" y="1066800"/>
            <a:ext cx="4860471" cy="39624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
        <p:nvSpPr>
          <p:cNvPr id="6" name="Slide Number Placeholder 4"/>
          <p:cNvSpPr>
            <a:spLocks noGrp="1"/>
          </p:cNvSpPr>
          <p:nvPr>
            <p:ph type="sldNum" sz="quarter" idx="4294967295"/>
          </p:nvPr>
        </p:nvSpPr>
        <p:spPr>
          <a:xfrm>
            <a:off x="3543300" y="6309497"/>
            <a:ext cx="2057400" cy="365125"/>
          </a:xfrm>
          <a:prstGeom prst="rect">
            <a:avLst/>
          </a:prstGeom>
        </p:spPr>
        <p:txBody>
          <a:bodyPr/>
          <a:lstStyle/>
          <a:p>
            <a:pPr algn="ctr"/>
            <a:r>
              <a:rPr lang="en-US" sz="1200" b="1" dirty="0" smtClean="0">
                <a:solidFill>
                  <a:schemeClr val="accent5">
                    <a:lumMod val="75000"/>
                  </a:schemeClr>
                </a:solidFill>
                <a:latin typeface="Georgia" panose="02040502050405020303" pitchFamily="18" charset="0"/>
              </a:rPr>
              <a:t>3</a:t>
            </a:r>
            <a:endParaRPr lang="en-US" sz="1200" b="1" dirty="0">
              <a:solidFill>
                <a:schemeClr val="accent5">
                  <a:lumMod val="75000"/>
                </a:schemeClr>
              </a:solidFill>
              <a:latin typeface="Georgia" panose="02040502050405020303" pitchFamily="18" charset="0"/>
            </a:endParaRPr>
          </a:p>
        </p:txBody>
      </p:sp>
    </p:spTree>
    <p:extLst>
      <p:ext uri="{BB962C8B-B14F-4D97-AF65-F5344CB8AC3E}">
        <p14:creationId xmlns:p14="http://schemas.microsoft.com/office/powerpoint/2010/main" val="42943242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Hogewey</a:t>
            </a:r>
            <a:r>
              <a:rPr lang="en-US" dirty="0" smtClean="0"/>
              <a:t> Village (Netherlands)</a:t>
            </a:r>
            <a:endParaRPr lang="en-US" dirty="0"/>
          </a:p>
        </p:txBody>
      </p:sp>
      <p:pic>
        <p:nvPicPr>
          <p:cNvPr id="6" name="Content Placeholder 5" descr="Beautiful town center with a water fountain and shops. 3 elderly " title="Hogeway Village"/>
          <p:cNvPicPr>
            <a:picLocks noGrp="1" noChangeAspect="1"/>
          </p:cNvPicPr>
          <p:nvPr>
            <p:ph idx="1"/>
          </p:nvPr>
        </p:nvPicPr>
        <p:blipFill>
          <a:blip r:embed="rId3"/>
          <a:stretch>
            <a:fillRect/>
          </a:stretch>
        </p:blipFill>
        <p:spPr>
          <a:xfrm>
            <a:off x="875164" y="1564080"/>
            <a:ext cx="7057549" cy="3972717"/>
          </a:xfrm>
          <a:prstGeom prst="rect">
            <a:avLst/>
          </a:prstGeom>
        </p:spPr>
      </p:pic>
      <p:sp>
        <p:nvSpPr>
          <p:cNvPr id="5" name="Slide Number Placeholder 4"/>
          <p:cNvSpPr>
            <a:spLocks noGrp="1"/>
          </p:cNvSpPr>
          <p:nvPr>
            <p:ph type="sldNum" sz="quarter" idx="4294967295"/>
          </p:nvPr>
        </p:nvSpPr>
        <p:spPr>
          <a:xfrm>
            <a:off x="3543300" y="6309497"/>
            <a:ext cx="2057400" cy="365125"/>
          </a:xfrm>
          <a:prstGeom prst="rect">
            <a:avLst/>
          </a:prstGeom>
        </p:spPr>
        <p:txBody>
          <a:bodyPr/>
          <a:lstStyle/>
          <a:p>
            <a:pPr algn="ctr"/>
            <a:fld id="{DA886501-7137-4A83-B6D6-B63D25D68FD2}" type="slidenum">
              <a:rPr lang="en-US" sz="1200" b="1" smtClean="0">
                <a:solidFill>
                  <a:schemeClr val="accent5">
                    <a:lumMod val="75000"/>
                  </a:schemeClr>
                </a:solidFill>
                <a:latin typeface="Georgia" panose="02040502050405020303" pitchFamily="18" charset="0"/>
              </a:rPr>
              <a:pPr algn="ctr"/>
              <a:t>30</a:t>
            </a:fld>
            <a:endParaRPr lang="en-US" sz="1200" b="1" dirty="0">
              <a:solidFill>
                <a:schemeClr val="accent5">
                  <a:lumMod val="75000"/>
                </a:schemeClr>
              </a:solidFill>
              <a:latin typeface="Georgia" panose="02040502050405020303" pitchFamily="18" charset="0"/>
            </a:endParaRPr>
          </a:p>
        </p:txBody>
      </p:sp>
      <p:sp>
        <p:nvSpPr>
          <p:cNvPr id="7"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1333268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7282" name="TextBox 4"/>
          <p:cNvSpPr txBox="1">
            <a:spLocks noChangeArrowheads="1"/>
          </p:cNvSpPr>
          <p:nvPr/>
        </p:nvSpPr>
        <p:spPr bwMode="auto">
          <a:xfrm>
            <a:off x="7010400" y="6372436"/>
            <a:ext cx="1752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r>
              <a:rPr lang="en-US" altLang="en-US" sz="1600" b="1" dirty="0" smtClean="0">
                <a:latin typeface="Calibri" panose="020F0502020204030204" pitchFamily="34" charset="0"/>
              </a:rPr>
              <a:t>Cooper</a:t>
            </a:r>
            <a:r>
              <a:rPr lang="en-US" altLang="en-US" sz="1400" b="1" dirty="0" smtClean="0">
                <a:latin typeface="Calibri" panose="020F0502020204030204" pitchFamily="34" charset="0"/>
              </a:rPr>
              <a:t>, B., 2013</a:t>
            </a:r>
            <a:endParaRPr lang="en-US" altLang="en-US" sz="1400" b="1" dirty="0">
              <a:latin typeface="Calibri" panose="020F0502020204030204" pitchFamily="34" charset="0"/>
            </a:endParaRPr>
          </a:p>
        </p:txBody>
      </p:sp>
      <p:sp>
        <p:nvSpPr>
          <p:cNvPr id="97284" name="TextBox 8"/>
          <p:cNvSpPr txBox="1">
            <a:spLocks noChangeArrowheads="1"/>
          </p:cNvSpPr>
          <p:nvPr/>
        </p:nvSpPr>
        <p:spPr bwMode="auto">
          <a:xfrm>
            <a:off x="76200" y="1539500"/>
            <a:ext cx="9067800"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pPr>
              <a:buFontTx/>
              <a:buAutoNum type="arabicPeriod"/>
            </a:pPr>
            <a:r>
              <a:rPr lang="en-US" altLang="en-US" sz="2900" dirty="0">
                <a:latin typeface="Calibri" panose="020F0502020204030204" pitchFamily="34" charset="0"/>
              </a:rPr>
              <a:t>Exercise – 7 minutes might be enough</a:t>
            </a:r>
          </a:p>
          <a:p>
            <a:pPr>
              <a:buFontTx/>
              <a:buAutoNum type="arabicPeriod"/>
            </a:pPr>
            <a:r>
              <a:rPr lang="en-US" altLang="en-US" sz="2900" dirty="0">
                <a:latin typeface="Calibri" panose="020F0502020204030204" pitchFamily="34" charset="0"/>
              </a:rPr>
              <a:t>Sleep more – you’ll be less sensitive to negative emotions</a:t>
            </a:r>
          </a:p>
          <a:p>
            <a:pPr>
              <a:buFontTx/>
              <a:buAutoNum type="arabicPeriod"/>
            </a:pPr>
            <a:r>
              <a:rPr lang="en-US" altLang="en-US" sz="2900" dirty="0">
                <a:latin typeface="Calibri" panose="020F0502020204030204" pitchFamily="34" charset="0"/>
              </a:rPr>
              <a:t>A </a:t>
            </a:r>
            <a:r>
              <a:rPr lang="en-US" altLang="en-US" sz="2900" dirty="0" smtClean="0">
                <a:latin typeface="Calibri" panose="020F0502020204030204" pitchFamily="34" charset="0"/>
              </a:rPr>
              <a:t>shorter commute</a:t>
            </a:r>
            <a:endParaRPr lang="en-US" altLang="en-US" sz="2900" dirty="0">
              <a:latin typeface="Calibri" panose="020F0502020204030204" pitchFamily="34" charset="0"/>
            </a:endParaRPr>
          </a:p>
          <a:p>
            <a:pPr>
              <a:buFontTx/>
              <a:buAutoNum type="arabicPeriod"/>
            </a:pPr>
            <a:r>
              <a:rPr lang="en-US" altLang="en-US" sz="2900" dirty="0">
                <a:latin typeface="Calibri" panose="020F0502020204030204" pitchFamily="34" charset="0"/>
              </a:rPr>
              <a:t>Spend time with friends and family</a:t>
            </a:r>
          </a:p>
          <a:p>
            <a:pPr>
              <a:buFontTx/>
              <a:buAutoNum type="arabicPeriod"/>
            </a:pPr>
            <a:r>
              <a:rPr lang="en-US" altLang="en-US" sz="2900" dirty="0">
                <a:latin typeface="Calibri" panose="020F0502020204030204" pitchFamily="34" charset="0"/>
              </a:rPr>
              <a:t>Go </a:t>
            </a:r>
            <a:r>
              <a:rPr lang="en-US" altLang="en-US" sz="2900" dirty="0" smtClean="0">
                <a:latin typeface="Calibri" panose="020F0502020204030204" pitchFamily="34" charset="0"/>
              </a:rPr>
              <a:t>outside </a:t>
            </a:r>
            <a:r>
              <a:rPr lang="en-US" altLang="en-US" sz="2900" dirty="0">
                <a:latin typeface="Calibri" panose="020F0502020204030204" pitchFamily="34" charset="0"/>
              </a:rPr>
              <a:t>– happiness maximized at </a:t>
            </a:r>
            <a:r>
              <a:rPr lang="en-US" altLang="en-US" sz="2900" dirty="0" smtClean="0">
                <a:latin typeface="Calibri" panose="020F0502020204030204" pitchFamily="34" charset="0"/>
              </a:rPr>
              <a:t>57 degrees (F)</a:t>
            </a:r>
            <a:endParaRPr lang="en-US" altLang="en-US" sz="2900" dirty="0">
              <a:latin typeface="Calibri" panose="020F0502020204030204" pitchFamily="34" charset="0"/>
            </a:endParaRPr>
          </a:p>
          <a:p>
            <a:pPr>
              <a:buFontTx/>
              <a:buAutoNum type="arabicPeriod"/>
            </a:pPr>
            <a:r>
              <a:rPr lang="en-US" altLang="en-US" sz="2900" dirty="0">
                <a:latin typeface="Calibri" panose="020F0502020204030204" pitchFamily="34" charset="0"/>
              </a:rPr>
              <a:t>Help </a:t>
            </a:r>
            <a:r>
              <a:rPr lang="en-US" altLang="en-US" sz="2900" dirty="0" smtClean="0">
                <a:latin typeface="Calibri" panose="020F0502020204030204" pitchFamily="34" charset="0"/>
              </a:rPr>
              <a:t>others </a:t>
            </a:r>
            <a:r>
              <a:rPr lang="en-US" altLang="en-US" sz="2900" dirty="0">
                <a:latin typeface="Calibri" panose="020F0502020204030204" pitchFamily="34" charset="0"/>
              </a:rPr>
              <a:t>– 100 hours/year is the magical number</a:t>
            </a:r>
          </a:p>
          <a:p>
            <a:pPr>
              <a:buFontTx/>
              <a:buAutoNum type="arabicPeriod"/>
            </a:pPr>
            <a:r>
              <a:rPr lang="en-US" altLang="en-US" sz="2900" dirty="0">
                <a:latin typeface="Calibri" panose="020F0502020204030204" pitchFamily="34" charset="0"/>
              </a:rPr>
              <a:t>Practice smiling</a:t>
            </a:r>
          </a:p>
          <a:p>
            <a:pPr>
              <a:buFontTx/>
              <a:buAutoNum type="arabicPeriod"/>
            </a:pPr>
            <a:r>
              <a:rPr lang="en-US" altLang="en-US" sz="2900" dirty="0">
                <a:latin typeface="Calibri" panose="020F0502020204030204" pitchFamily="34" charset="0"/>
              </a:rPr>
              <a:t>Plan a trip – even if you don’t take one</a:t>
            </a:r>
          </a:p>
          <a:p>
            <a:pPr>
              <a:buFontTx/>
              <a:buAutoNum type="arabicPeriod"/>
            </a:pPr>
            <a:r>
              <a:rPr lang="en-US" altLang="en-US" sz="2900" dirty="0">
                <a:latin typeface="Calibri" panose="020F0502020204030204" pitchFamily="34" charset="0"/>
              </a:rPr>
              <a:t>Meditate – rewire your brain for happiness (mindfulness)</a:t>
            </a:r>
          </a:p>
          <a:p>
            <a:pPr>
              <a:buFontTx/>
              <a:buAutoNum type="arabicPeriod"/>
            </a:pPr>
            <a:r>
              <a:rPr lang="en-US" altLang="en-US" sz="2900" dirty="0">
                <a:latin typeface="Calibri" panose="020F0502020204030204" pitchFamily="34" charset="0"/>
              </a:rPr>
              <a:t>Practice </a:t>
            </a:r>
            <a:r>
              <a:rPr lang="en-US" altLang="en-US" sz="2900" dirty="0" smtClean="0">
                <a:latin typeface="Calibri" panose="020F0502020204030204" pitchFamily="34" charset="0"/>
              </a:rPr>
              <a:t>gratitude</a:t>
            </a:r>
            <a:endParaRPr lang="en-US" altLang="en-US" sz="2900" dirty="0">
              <a:latin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
        <p:nvSpPr>
          <p:cNvPr id="6" name="Title 1"/>
          <p:cNvSpPr>
            <a:spLocks noGrp="1"/>
          </p:cNvSpPr>
          <p:nvPr>
            <p:ph type="title"/>
          </p:nvPr>
        </p:nvSpPr>
        <p:spPr>
          <a:xfrm>
            <a:off x="628650" y="0"/>
            <a:ext cx="7886700" cy="1143000"/>
          </a:xfrm>
        </p:spPr>
        <p:txBody>
          <a:bodyPr/>
          <a:lstStyle/>
          <a:p>
            <a:pPr algn="ctr"/>
            <a:r>
              <a:rPr lang="en-US" sz="4400" dirty="0" smtClean="0"/>
              <a:t>10 Ways to be Happier Today</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647700" y="354386"/>
            <a:ext cx="7848600" cy="838200"/>
          </a:xfrm>
        </p:spPr>
        <p:txBody>
          <a:bodyPr/>
          <a:lstStyle/>
          <a:p>
            <a:pPr algn="ctr"/>
            <a:r>
              <a:rPr lang="en-US" altLang="en-US" sz="4000" dirty="0" smtClean="0"/>
              <a:t>Other Happiness-Boosting Ideas</a:t>
            </a:r>
          </a:p>
        </p:txBody>
      </p:sp>
      <p:sp>
        <p:nvSpPr>
          <p:cNvPr id="3" name="Content Placeholder 2"/>
          <p:cNvSpPr>
            <a:spLocks noGrp="1"/>
          </p:cNvSpPr>
          <p:nvPr>
            <p:ph type="body" idx="1"/>
          </p:nvPr>
        </p:nvSpPr>
        <p:spPr>
          <a:xfrm>
            <a:off x="457200" y="1600200"/>
            <a:ext cx="8503920" cy="4827214"/>
          </a:xfrm>
          <a:extLst/>
        </p:spPr>
        <p:txBody>
          <a:bodyPr numCol="2"/>
          <a:lstStyle/>
          <a:p>
            <a:pPr>
              <a:spcBef>
                <a:spcPct val="0"/>
              </a:spcBef>
              <a:buClr>
                <a:srgbClr val="1887CC"/>
              </a:buClr>
              <a:buSzTx/>
              <a:buFont typeface="Arial" panose="020B0604020202020204" pitchFamily="34" charset="0"/>
              <a:buChar char="•"/>
              <a:defRPr/>
            </a:pPr>
            <a:r>
              <a:rPr lang="en-US" altLang="en-US" sz="3200" dirty="0" smtClean="0">
                <a:latin typeface="Calibri" panose="020F0502020204030204" pitchFamily="34" charset="0"/>
              </a:rPr>
              <a:t>Laughter</a:t>
            </a:r>
            <a:endParaRPr lang="en-US" altLang="en-US" sz="3200" dirty="0">
              <a:latin typeface="Calibri" panose="020F0502020204030204" pitchFamily="34" charset="0"/>
            </a:endParaRPr>
          </a:p>
          <a:p>
            <a:pPr>
              <a:spcBef>
                <a:spcPct val="0"/>
              </a:spcBef>
              <a:buClr>
                <a:srgbClr val="1887CC"/>
              </a:buClr>
              <a:buSzTx/>
              <a:buFont typeface="Arial" panose="020B0604020202020204" pitchFamily="34" charset="0"/>
              <a:buChar char="•"/>
              <a:defRPr/>
            </a:pPr>
            <a:r>
              <a:rPr lang="en-US" altLang="en-US" sz="3200" dirty="0" smtClean="0">
                <a:latin typeface="Calibri" panose="020F0502020204030204" pitchFamily="34" charset="0"/>
              </a:rPr>
              <a:t>Pet a pet</a:t>
            </a:r>
          </a:p>
          <a:p>
            <a:pPr>
              <a:spcBef>
                <a:spcPct val="0"/>
              </a:spcBef>
              <a:buClr>
                <a:srgbClr val="1887CC"/>
              </a:buClr>
              <a:buSzTx/>
              <a:buFont typeface="Arial" panose="020B0604020202020204" pitchFamily="34" charset="0"/>
              <a:buChar char="•"/>
              <a:defRPr/>
            </a:pPr>
            <a:r>
              <a:rPr lang="en-US" altLang="en-US" sz="3200" dirty="0" smtClean="0">
                <a:latin typeface="Calibri" panose="020F0502020204030204" pitchFamily="34" charset="0"/>
              </a:rPr>
              <a:t>Eat </a:t>
            </a:r>
            <a:r>
              <a:rPr lang="en-US" altLang="en-US" sz="3200" dirty="0">
                <a:latin typeface="Calibri" panose="020F0502020204030204" pitchFamily="34" charset="0"/>
              </a:rPr>
              <a:t>yourself </a:t>
            </a:r>
            <a:r>
              <a:rPr lang="en-US" altLang="en-US" sz="3200" dirty="0" smtClean="0">
                <a:latin typeface="Calibri" panose="020F0502020204030204" pitchFamily="34" charset="0"/>
              </a:rPr>
              <a:t>happy</a:t>
            </a:r>
          </a:p>
          <a:p>
            <a:pPr lvl="1">
              <a:spcBef>
                <a:spcPct val="0"/>
              </a:spcBef>
              <a:buClr>
                <a:srgbClr val="1887CC"/>
              </a:buClr>
              <a:buSzTx/>
              <a:buFont typeface="Arial" panose="020B0604020202020204" pitchFamily="34" charset="0"/>
              <a:buChar char="•"/>
              <a:defRPr/>
            </a:pPr>
            <a:r>
              <a:rPr lang="en-US" altLang="en-US" sz="2400" dirty="0" smtClean="0">
                <a:solidFill>
                  <a:schemeClr val="tx1"/>
                </a:solidFill>
                <a:latin typeface="Calibri" panose="020F0502020204030204" pitchFamily="34" charset="0"/>
              </a:rPr>
              <a:t>Omega 3s and Vitamin B</a:t>
            </a:r>
            <a:endParaRPr lang="en-US" altLang="en-US" sz="2400" dirty="0">
              <a:solidFill>
                <a:schemeClr val="tx1"/>
              </a:solidFill>
              <a:latin typeface="Calibri" panose="020F0502020204030204" pitchFamily="34" charset="0"/>
            </a:endParaRPr>
          </a:p>
          <a:p>
            <a:pPr>
              <a:spcBef>
                <a:spcPct val="0"/>
              </a:spcBef>
              <a:buClr>
                <a:srgbClr val="1887CC"/>
              </a:buClr>
              <a:buSzTx/>
              <a:buFont typeface="Arial" panose="020B0604020202020204" pitchFamily="34" charset="0"/>
              <a:buChar char="•"/>
              <a:defRPr/>
            </a:pPr>
            <a:r>
              <a:rPr lang="en-US" altLang="en-US" sz="3200" dirty="0" smtClean="0">
                <a:latin typeface="Calibri" panose="020F0502020204030204" pitchFamily="34" charset="0"/>
              </a:rPr>
              <a:t>Nature</a:t>
            </a:r>
            <a:endParaRPr lang="en-US" altLang="en-US" sz="3200" dirty="0">
              <a:latin typeface="Calibri" panose="020F0502020204030204" pitchFamily="34" charset="0"/>
            </a:endParaRPr>
          </a:p>
          <a:p>
            <a:pPr>
              <a:spcBef>
                <a:spcPct val="0"/>
              </a:spcBef>
              <a:buClr>
                <a:srgbClr val="1887CC"/>
              </a:buClr>
              <a:buSzTx/>
              <a:buFont typeface="Arial" panose="020B0604020202020204" pitchFamily="34" charset="0"/>
              <a:buChar char="•"/>
              <a:defRPr/>
            </a:pPr>
            <a:r>
              <a:rPr lang="en-US" altLang="en-US" sz="3200" dirty="0" smtClean="0">
                <a:latin typeface="Calibri" panose="020F0502020204030204" pitchFamily="34" charset="0"/>
              </a:rPr>
              <a:t>Try aromatherapy</a:t>
            </a:r>
            <a:endParaRPr lang="en-US" altLang="en-US" sz="3200" dirty="0">
              <a:latin typeface="Calibri" panose="020F0502020204030204" pitchFamily="34" charset="0"/>
            </a:endParaRPr>
          </a:p>
          <a:p>
            <a:pPr lvl="1">
              <a:spcBef>
                <a:spcPct val="0"/>
              </a:spcBef>
              <a:buClr>
                <a:srgbClr val="1887CC"/>
              </a:buClr>
              <a:buSzTx/>
              <a:buFont typeface="Arial" panose="020B0604020202020204" pitchFamily="34" charset="0"/>
              <a:buChar char="•"/>
              <a:defRPr/>
            </a:pPr>
            <a:r>
              <a:rPr lang="en-US" altLang="en-US" sz="2400" dirty="0" smtClean="0">
                <a:solidFill>
                  <a:schemeClr val="tx1"/>
                </a:solidFill>
                <a:latin typeface="Calibri" panose="020F0502020204030204" pitchFamily="34" charset="0"/>
              </a:rPr>
              <a:t>Bergamot</a:t>
            </a:r>
            <a:r>
              <a:rPr lang="en-US" altLang="en-US" sz="2400" dirty="0">
                <a:solidFill>
                  <a:schemeClr val="tx1"/>
                </a:solidFill>
                <a:latin typeface="Calibri" panose="020F0502020204030204" pitchFamily="34" charset="0"/>
              </a:rPr>
              <a:t>, </a:t>
            </a:r>
            <a:r>
              <a:rPr lang="en-US" altLang="en-US" sz="2400" dirty="0" smtClean="0">
                <a:solidFill>
                  <a:schemeClr val="tx1"/>
                </a:solidFill>
                <a:latin typeface="Calibri" panose="020F0502020204030204" pitchFamily="34" charset="0"/>
              </a:rPr>
              <a:t>Geranium</a:t>
            </a:r>
            <a:r>
              <a:rPr lang="en-US" altLang="en-US" sz="2400" dirty="0">
                <a:solidFill>
                  <a:schemeClr val="tx1"/>
                </a:solidFill>
                <a:latin typeface="Calibri" panose="020F0502020204030204" pitchFamily="34" charset="0"/>
              </a:rPr>
              <a:t>, </a:t>
            </a:r>
            <a:r>
              <a:rPr lang="en-US" altLang="en-US" sz="2400" dirty="0" smtClean="0">
                <a:solidFill>
                  <a:schemeClr val="tx1"/>
                </a:solidFill>
                <a:latin typeface="Calibri" panose="020F0502020204030204" pitchFamily="34" charset="0"/>
              </a:rPr>
              <a:t>Neroli </a:t>
            </a:r>
            <a:r>
              <a:rPr lang="en-US" altLang="en-US" sz="2400" dirty="0">
                <a:solidFill>
                  <a:schemeClr val="tx1"/>
                </a:solidFill>
                <a:latin typeface="Calibri" panose="020F0502020204030204" pitchFamily="34" charset="0"/>
              </a:rPr>
              <a:t>and </a:t>
            </a:r>
            <a:r>
              <a:rPr lang="en-US" altLang="en-US" sz="2400" dirty="0" smtClean="0">
                <a:solidFill>
                  <a:schemeClr val="tx1"/>
                </a:solidFill>
                <a:latin typeface="Calibri" panose="020F0502020204030204" pitchFamily="34" charset="0"/>
              </a:rPr>
              <a:t>Jasmine</a:t>
            </a:r>
          </a:p>
          <a:p>
            <a:pPr>
              <a:spcBef>
                <a:spcPct val="0"/>
              </a:spcBef>
              <a:buClr>
                <a:srgbClr val="1887CC"/>
              </a:buClr>
              <a:buSzTx/>
              <a:buFont typeface="Arial" panose="020B0604020202020204" pitchFamily="34" charset="0"/>
              <a:buChar char="•"/>
              <a:defRPr/>
            </a:pPr>
            <a:r>
              <a:rPr lang="en-US" altLang="en-US" sz="3200" dirty="0" smtClean="0">
                <a:latin typeface="Calibri" panose="020F0502020204030204" pitchFamily="34" charset="0"/>
              </a:rPr>
              <a:t>Take </a:t>
            </a:r>
            <a:r>
              <a:rPr lang="en-US" altLang="en-US" sz="3200" dirty="0">
                <a:latin typeface="Calibri" panose="020F0502020204030204" pitchFamily="34" charset="0"/>
              </a:rPr>
              <a:t>a risk</a:t>
            </a:r>
          </a:p>
          <a:p>
            <a:pPr>
              <a:spcBef>
                <a:spcPct val="0"/>
              </a:spcBef>
              <a:buClr>
                <a:srgbClr val="1887CC"/>
              </a:buClr>
              <a:buSzTx/>
              <a:buFont typeface="Arial" panose="020B0604020202020204" pitchFamily="34" charset="0"/>
              <a:buChar char="•"/>
              <a:defRPr/>
            </a:pPr>
            <a:r>
              <a:rPr lang="en-US" altLang="en-US" sz="3200" dirty="0" smtClean="0">
                <a:latin typeface="Calibri" panose="020F0502020204030204" pitchFamily="34" charset="0"/>
              </a:rPr>
              <a:t>Talk </a:t>
            </a:r>
            <a:r>
              <a:rPr lang="en-US" altLang="en-US" sz="3200" dirty="0">
                <a:latin typeface="Calibri" panose="020F0502020204030204" pitchFamily="34" charset="0"/>
              </a:rPr>
              <a:t>it out</a:t>
            </a:r>
          </a:p>
          <a:p>
            <a:pPr lvl="1">
              <a:spcBef>
                <a:spcPct val="0"/>
              </a:spcBef>
              <a:buClr>
                <a:srgbClr val="1887CC"/>
              </a:buClr>
              <a:buSzTx/>
              <a:buFont typeface="Arial" panose="020B0604020202020204" pitchFamily="34" charset="0"/>
              <a:buChar char="•"/>
              <a:defRPr/>
            </a:pPr>
            <a:endParaRPr lang="en-US" altLang="en-US" sz="3200" dirty="0" smtClean="0">
              <a:solidFill>
                <a:schemeClr val="tx1"/>
              </a:solidFill>
              <a:latin typeface="Calibri" panose="020F0502020204030204" pitchFamily="34" charset="0"/>
            </a:endParaRPr>
          </a:p>
          <a:p>
            <a:pPr lvl="1">
              <a:spcBef>
                <a:spcPct val="0"/>
              </a:spcBef>
              <a:buClr>
                <a:srgbClr val="1887CC"/>
              </a:buClr>
              <a:buSzTx/>
              <a:buFont typeface="Arial" panose="020B0604020202020204" pitchFamily="34" charset="0"/>
              <a:buChar char="•"/>
              <a:defRPr/>
            </a:pPr>
            <a:endParaRPr lang="en-US" altLang="en-US" sz="3200" dirty="0">
              <a:solidFill>
                <a:schemeClr val="tx1"/>
              </a:solidFill>
              <a:latin typeface="Calibri" panose="020F0502020204030204" pitchFamily="34" charset="0"/>
            </a:endParaRPr>
          </a:p>
          <a:p>
            <a:pPr lvl="1">
              <a:spcBef>
                <a:spcPct val="0"/>
              </a:spcBef>
              <a:buClr>
                <a:srgbClr val="1887CC"/>
              </a:buClr>
              <a:buSzTx/>
              <a:buFont typeface="Arial" panose="020B0604020202020204" pitchFamily="34" charset="0"/>
              <a:buChar char="•"/>
              <a:defRPr/>
            </a:pPr>
            <a:r>
              <a:rPr lang="en-US" altLang="en-US" sz="3200" dirty="0" smtClean="0">
                <a:solidFill>
                  <a:schemeClr val="tx1"/>
                </a:solidFill>
                <a:latin typeface="Calibri" panose="020F0502020204030204" pitchFamily="34" charset="0"/>
              </a:rPr>
              <a:t>Schedule </a:t>
            </a:r>
            <a:r>
              <a:rPr lang="en-US" altLang="en-US" sz="3200" dirty="0">
                <a:solidFill>
                  <a:schemeClr val="tx1"/>
                </a:solidFill>
                <a:latin typeface="Calibri" panose="020F0502020204030204" pitchFamily="34" charset="0"/>
              </a:rPr>
              <a:t>in regular treats</a:t>
            </a:r>
          </a:p>
          <a:p>
            <a:pPr lvl="1">
              <a:spcBef>
                <a:spcPct val="0"/>
              </a:spcBef>
              <a:buClr>
                <a:srgbClr val="1887CC"/>
              </a:buClr>
              <a:buSzTx/>
              <a:buFont typeface="Arial" panose="020B0604020202020204" pitchFamily="34" charset="0"/>
              <a:buChar char="•"/>
              <a:defRPr/>
            </a:pPr>
            <a:r>
              <a:rPr lang="en-US" altLang="en-US" sz="3200" dirty="0" smtClean="0">
                <a:solidFill>
                  <a:schemeClr val="tx1"/>
                </a:solidFill>
                <a:latin typeface="Calibri" panose="020F0502020204030204" pitchFamily="34" charset="0"/>
              </a:rPr>
              <a:t>Set </a:t>
            </a:r>
            <a:r>
              <a:rPr lang="en-US" altLang="en-US" sz="3200" dirty="0">
                <a:solidFill>
                  <a:schemeClr val="tx1"/>
                </a:solidFill>
                <a:latin typeface="Calibri" panose="020F0502020204030204" pitchFamily="34" charset="0"/>
              </a:rPr>
              <a:t>yourself a </a:t>
            </a:r>
            <a:r>
              <a:rPr lang="en-US" altLang="en-US" sz="3200" dirty="0" smtClean="0">
                <a:solidFill>
                  <a:schemeClr val="tx1"/>
                </a:solidFill>
                <a:latin typeface="Calibri" panose="020F0502020204030204" pitchFamily="34" charset="0"/>
              </a:rPr>
              <a:t>goal</a:t>
            </a:r>
          </a:p>
          <a:p>
            <a:pPr lvl="1">
              <a:spcBef>
                <a:spcPct val="0"/>
              </a:spcBef>
              <a:buClr>
                <a:srgbClr val="1887CC"/>
              </a:buClr>
              <a:buSzTx/>
              <a:buFont typeface="Arial" panose="020B0604020202020204" pitchFamily="34" charset="0"/>
              <a:buChar char="•"/>
              <a:defRPr/>
            </a:pPr>
            <a:r>
              <a:rPr lang="en-US" altLang="en-US" sz="3200" dirty="0" smtClean="0">
                <a:solidFill>
                  <a:schemeClr val="tx1"/>
                </a:solidFill>
                <a:latin typeface="Calibri" panose="020F0502020204030204" pitchFamily="34" charset="0"/>
              </a:rPr>
              <a:t>Green Tea</a:t>
            </a:r>
          </a:p>
          <a:p>
            <a:pPr lvl="1">
              <a:spcBef>
                <a:spcPct val="0"/>
              </a:spcBef>
              <a:buClr>
                <a:srgbClr val="1887CC"/>
              </a:buClr>
              <a:buSzTx/>
              <a:buFont typeface="Arial" panose="020B0604020202020204" pitchFamily="34" charset="0"/>
              <a:buChar char="•"/>
              <a:defRPr/>
            </a:pPr>
            <a:r>
              <a:rPr lang="en-US" altLang="en-US" sz="3200" dirty="0" smtClean="0">
                <a:solidFill>
                  <a:schemeClr val="tx1"/>
                </a:solidFill>
                <a:latin typeface="Calibri" panose="020F0502020204030204" pitchFamily="34" charset="0"/>
              </a:rPr>
              <a:t>Positive Attributes List</a:t>
            </a:r>
          </a:p>
          <a:p>
            <a:pPr lvl="1">
              <a:spcBef>
                <a:spcPct val="0"/>
              </a:spcBef>
              <a:buClr>
                <a:srgbClr val="1887CC"/>
              </a:buClr>
              <a:buSzTx/>
              <a:buFont typeface="Arial" panose="020B0604020202020204" pitchFamily="34" charset="0"/>
              <a:buChar char="•"/>
              <a:defRPr/>
            </a:pPr>
            <a:r>
              <a:rPr lang="en-US" altLang="en-US" sz="3200" dirty="0" smtClean="0">
                <a:solidFill>
                  <a:schemeClr val="tx1"/>
                </a:solidFill>
                <a:latin typeface="Calibri" panose="020F0502020204030204" pitchFamily="34" charset="0"/>
              </a:rPr>
              <a:t>Own and love your uniqueness</a:t>
            </a:r>
          </a:p>
          <a:p>
            <a:pPr lvl="1">
              <a:spcBef>
                <a:spcPct val="0"/>
              </a:spcBef>
              <a:buClr>
                <a:srgbClr val="1887CC"/>
              </a:buClr>
              <a:buSzTx/>
              <a:buFont typeface="Arial" panose="020B0604020202020204" pitchFamily="34" charset="0"/>
              <a:buChar char="•"/>
              <a:defRPr/>
            </a:pPr>
            <a:r>
              <a:rPr lang="en-US" altLang="en-US" sz="3200" dirty="0" smtClean="0">
                <a:solidFill>
                  <a:schemeClr val="tx1"/>
                </a:solidFill>
                <a:latin typeface="Calibri" panose="020F0502020204030204" pitchFamily="34" charset="0"/>
              </a:rPr>
              <a:t>Live in the moment</a:t>
            </a:r>
            <a:endParaRPr lang="en-US" altLang="en-US" sz="3200" dirty="0">
              <a:solidFill>
                <a:schemeClr val="tx1"/>
              </a:solidFill>
              <a:latin typeface="Calibri" panose="020F0502020204030204" pitchFamily="34" charset="0"/>
            </a:endParaRPr>
          </a:p>
          <a:p>
            <a:pPr>
              <a:defRPr/>
            </a:pPr>
            <a:endParaRPr lang="en-US" sz="3200" dirty="0"/>
          </a:p>
        </p:txBody>
      </p:sp>
      <p:sp>
        <p:nvSpPr>
          <p:cNvPr id="98308" name="TextBox 4"/>
          <p:cNvSpPr txBox="1">
            <a:spLocks noChangeArrowheads="1"/>
          </p:cNvSpPr>
          <p:nvPr/>
        </p:nvSpPr>
        <p:spPr bwMode="auto">
          <a:xfrm>
            <a:off x="6974645" y="5715000"/>
            <a:ext cx="2133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r>
              <a:rPr lang="en-US" altLang="en-US" sz="1600" b="1" dirty="0" smtClean="0">
                <a:latin typeface="Calibri" panose="020F0502020204030204" pitchFamily="34" charset="0"/>
              </a:rPr>
              <a:t>Healthy Active Living</a:t>
            </a:r>
            <a:endParaRPr lang="en-US" altLang="en-US" sz="1600" b="1" dirty="0">
              <a:latin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
        <p:nvSpPr>
          <p:cNvPr id="8"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
        <p:nvSpPr>
          <p:cNvPr id="9" name="Slide Number Placeholder 4"/>
          <p:cNvSpPr>
            <a:spLocks noGrp="1"/>
          </p:cNvSpPr>
          <p:nvPr>
            <p:ph type="sldNum" sz="quarter" idx="4294967295"/>
          </p:nvPr>
        </p:nvSpPr>
        <p:spPr>
          <a:xfrm>
            <a:off x="3543300" y="6309497"/>
            <a:ext cx="2057400" cy="365125"/>
          </a:xfrm>
          <a:prstGeom prst="rect">
            <a:avLst/>
          </a:prstGeom>
        </p:spPr>
        <p:txBody>
          <a:bodyPr/>
          <a:lstStyle/>
          <a:p>
            <a:pPr algn="ctr"/>
            <a:r>
              <a:rPr lang="en-US" sz="1200" b="1" dirty="0" smtClean="0">
                <a:solidFill>
                  <a:schemeClr val="accent5">
                    <a:lumMod val="75000"/>
                  </a:schemeClr>
                </a:solidFill>
                <a:latin typeface="Georgia" panose="02040502050405020303" pitchFamily="18" charset="0"/>
              </a:rPr>
              <a:t>32</a:t>
            </a:r>
            <a:endParaRPr lang="en-US" sz="1200" b="1" dirty="0">
              <a:solidFill>
                <a:schemeClr val="accent5">
                  <a:lumMod val="75000"/>
                </a:schemeClr>
              </a:solidFill>
              <a:latin typeface="Georgia" panose="02040502050405020303"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rtoon person jumping out of a box with a light bulb over their head"/>
          <p:cNvPicPr>
            <a:picLocks noChangeAspect="1"/>
          </p:cNvPicPr>
          <p:nvPr/>
        </p:nvPicPr>
        <p:blipFill>
          <a:blip r:embed="rId3"/>
          <a:stretch>
            <a:fillRect/>
          </a:stretch>
        </p:blipFill>
        <p:spPr>
          <a:xfrm>
            <a:off x="6019800" y="188126"/>
            <a:ext cx="3543300" cy="3005124"/>
          </a:xfrm>
          <a:prstGeom prst="rect">
            <a:avLst/>
          </a:prstGeom>
        </p:spPr>
      </p:pic>
      <p:sp>
        <p:nvSpPr>
          <p:cNvPr id="2" name="Title 1"/>
          <p:cNvSpPr>
            <a:spLocks noGrp="1"/>
          </p:cNvSpPr>
          <p:nvPr>
            <p:ph type="title"/>
          </p:nvPr>
        </p:nvSpPr>
        <p:spPr/>
        <p:txBody>
          <a:bodyPr/>
          <a:lstStyle/>
          <a:p>
            <a:r>
              <a:rPr lang="en-US" dirty="0" smtClean="0"/>
              <a:t>Thinking Outside the Box</a:t>
            </a:r>
            <a:endParaRPr lang="en-US" dirty="0"/>
          </a:p>
        </p:txBody>
      </p:sp>
      <p:sp>
        <p:nvSpPr>
          <p:cNvPr id="3" name="Content Placeholder 2"/>
          <p:cNvSpPr>
            <a:spLocks noGrp="1"/>
          </p:cNvSpPr>
          <p:nvPr>
            <p:ph idx="1"/>
          </p:nvPr>
        </p:nvSpPr>
        <p:spPr>
          <a:xfrm>
            <a:off x="228600" y="1742381"/>
            <a:ext cx="7964702" cy="4351338"/>
          </a:xfrm>
        </p:spPr>
        <p:txBody>
          <a:bodyPr/>
          <a:lstStyle/>
          <a:p>
            <a:r>
              <a:rPr lang="en-US" dirty="0" smtClean="0"/>
              <a:t>Empowering yourself and support system</a:t>
            </a:r>
          </a:p>
          <a:p>
            <a:pPr lvl="1"/>
            <a:r>
              <a:rPr lang="en-US" dirty="0" smtClean="0"/>
              <a:t>No bad ideas – use anything to build</a:t>
            </a:r>
          </a:p>
          <a:p>
            <a:r>
              <a:rPr lang="en-US" dirty="0" smtClean="0"/>
              <a:t>Challenge the status quo</a:t>
            </a:r>
          </a:p>
          <a:p>
            <a:r>
              <a:rPr lang="en-US" dirty="0" smtClean="0"/>
              <a:t>Work to energize and challenging yourself to action</a:t>
            </a:r>
          </a:p>
          <a:p>
            <a:r>
              <a:rPr lang="en-US" dirty="0" smtClean="0"/>
              <a:t>Conduct brainstorming sessions with your co-workers, family, and individuals you serve</a:t>
            </a:r>
            <a:endParaRPr lang="en-US" dirty="0"/>
          </a:p>
          <a:p>
            <a:r>
              <a:rPr lang="en-US" dirty="0" smtClean="0"/>
              <a:t>Figuring out barriers… </a:t>
            </a:r>
          </a:p>
          <a:p>
            <a:pPr lvl="1"/>
            <a:r>
              <a:rPr lang="en-US" dirty="0" smtClean="0"/>
              <a:t>…so you can overcome them</a:t>
            </a:r>
          </a:p>
          <a:p>
            <a:r>
              <a:rPr lang="en-US" dirty="0" smtClean="0"/>
              <a:t>Try new things</a:t>
            </a:r>
          </a:p>
        </p:txBody>
      </p:sp>
      <p:sp>
        <p:nvSpPr>
          <p:cNvPr id="5" name="Slide Number Placeholder 4"/>
          <p:cNvSpPr>
            <a:spLocks noGrp="1"/>
          </p:cNvSpPr>
          <p:nvPr>
            <p:ph type="sldNum" sz="quarter" idx="4294967295"/>
          </p:nvPr>
        </p:nvSpPr>
        <p:spPr>
          <a:xfrm>
            <a:off x="3543300" y="6309497"/>
            <a:ext cx="2057400" cy="365125"/>
          </a:xfrm>
          <a:prstGeom prst="rect">
            <a:avLst/>
          </a:prstGeom>
        </p:spPr>
        <p:txBody>
          <a:bodyPr/>
          <a:lstStyle/>
          <a:p>
            <a:pPr algn="ctr"/>
            <a:fld id="{DA886501-7137-4A83-B6D6-B63D25D68FD2}" type="slidenum">
              <a:rPr lang="en-US" sz="1200" b="1" smtClean="0">
                <a:solidFill>
                  <a:schemeClr val="accent5">
                    <a:lumMod val="75000"/>
                  </a:schemeClr>
                </a:solidFill>
                <a:latin typeface="Georgia" panose="02040502050405020303" pitchFamily="18" charset="0"/>
              </a:rPr>
              <a:pPr algn="ctr"/>
              <a:t>33</a:t>
            </a:fld>
            <a:endParaRPr lang="en-US" sz="1200" b="1" dirty="0">
              <a:solidFill>
                <a:schemeClr val="accent5">
                  <a:lumMod val="75000"/>
                </a:schemeClr>
              </a:solidFill>
              <a:latin typeface="Georgia" panose="02040502050405020303" pitchFamily="18" charset="0"/>
            </a:endParaRPr>
          </a:p>
        </p:txBody>
      </p:sp>
      <p:sp>
        <p:nvSpPr>
          <p:cNvPr id="7"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25430004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4"/>
          <p:cNvSpPr>
            <a:spLocks noGrp="1" noChangeArrowheads="1"/>
          </p:cNvSpPr>
          <p:nvPr>
            <p:ph type="ctrTitle"/>
          </p:nvPr>
        </p:nvSpPr>
        <p:spPr>
          <a:xfrm>
            <a:off x="990600" y="1447800"/>
            <a:ext cx="7543800" cy="2201863"/>
          </a:xfrm>
        </p:spPr>
        <p:txBody>
          <a:bodyPr anchor="t">
            <a:normAutofit/>
          </a:bodyPr>
          <a:lstStyle/>
          <a:p>
            <a:pPr algn="l" eaLnBrk="1" hangingPunct="1">
              <a:defRPr/>
            </a:pPr>
            <a:r>
              <a:rPr lang="en-US" sz="2400" dirty="0" smtClean="0">
                <a:solidFill>
                  <a:schemeClr val="tx1"/>
                </a:solidFill>
                <a:latin typeface="Arial" pitchFamily="34" charset="0"/>
                <a:cs typeface="Arial" pitchFamily="34" charset="0"/>
              </a:rPr>
              <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
            </a:r>
            <a:br>
              <a:rPr lang="en-US" sz="2400" dirty="0" smtClean="0">
                <a:solidFill>
                  <a:schemeClr val="tx1"/>
                </a:solidFill>
                <a:latin typeface="Arial" pitchFamily="34" charset="0"/>
                <a:cs typeface="Arial" pitchFamily="34" charset="0"/>
              </a:rPr>
            </a:br>
            <a:endParaRPr lang="en-US" sz="2400" dirty="0" smtClean="0">
              <a:solidFill>
                <a:schemeClr val="tx1"/>
              </a:solidFill>
              <a:latin typeface="Arial" pitchFamily="34" charset="0"/>
              <a:cs typeface="Arial" pitchFamily="34" charset="0"/>
            </a:endParaRPr>
          </a:p>
        </p:txBody>
      </p:sp>
      <p:sp>
        <p:nvSpPr>
          <p:cNvPr id="144388" name="Slide Number Placeholder 1"/>
          <p:cNvSpPr>
            <a:spLocks noGrp="1"/>
          </p:cNvSpPr>
          <p:nvPr>
            <p:ph type="sldNum" sz="quarter" idx="10"/>
          </p:nvPr>
        </p:nvSpPr>
        <p:spPr bwMode="auto">
          <a:xfrm>
            <a:off x="4075112" y="6305549"/>
            <a:ext cx="990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fld id="{9CBFA471-6207-4CB6-9972-42C07D8120C3}" type="slidenum">
              <a:rPr lang="en-US" altLang="en-US">
                <a:solidFill>
                  <a:schemeClr val="tx2"/>
                </a:solidFill>
              </a:rPr>
              <a:pPr/>
              <a:t>34</a:t>
            </a:fld>
            <a:endParaRPr lang="en-US" altLang="en-US" dirty="0">
              <a:solidFill>
                <a:schemeClr val="tx2"/>
              </a:solidFill>
            </a:endParaRPr>
          </a:p>
        </p:txBody>
      </p:sp>
      <p:pic>
        <p:nvPicPr>
          <p:cNvPr id="2" name="Picture 1"/>
          <p:cNvPicPr>
            <a:picLocks noChangeAspect="1"/>
          </p:cNvPicPr>
          <p:nvPr/>
        </p:nvPicPr>
        <p:blipFill>
          <a:blip r:embed="rId4"/>
          <a:stretch>
            <a:fillRect/>
          </a:stretch>
        </p:blipFill>
        <p:spPr>
          <a:xfrm>
            <a:off x="2057400" y="1676400"/>
            <a:ext cx="5181600" cy="2794000"/>
          </a:xfrm>
          <a:prstGeom prst="rect">
            <a:avLst/>
          </a:prstGeom>
        </p:spPr>
      </p:pic>
      <p:sp>
        <p:nvSpPr>
          <p:cNvPr id="7"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Box 1"/>
          <p:cNvSpPr txBox="1">
            <a:spLocks noChangeArrowheads="1"/>
          </p:cNvSpPr>
          <p:nvPr/>
        </p:nvSpPr>
        <p:spPr bwMode="auto">
          <a:xfrm>
            <a:off x="457200" y="23813"/>
            <a:ext cx="838200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pPr eaLnBrk="1" hangingPunct="1"/>
            <a:endParaRPr lang="en-US" altLang="en-US" sz="1000" dirty="0"/>
          </a:p>
          <a:p>
            <a:pPr eaLnBrk="1" hangingPunct="1"/>
            <a:r>
              <a:rPr lang="en-US" altLang="en-US" b="1" dirty="0" smtClean="0"/>
              <a:t>Compassion Fatigue References</a:t>
            </a:r>
            <a:r>
              <a:rPr lang="en-US" altLang="en-US" b="1" dirty="0"/>
              <a:t>:</a:t>
            </a:r>
          </a:p>
          <a:p>
            <a:pPr eaLnBrk="1" hangingPunct="1"/>
            <a:endParaRPr lang="en-US" altLang="en-US" dirty="0"/>
          </a:p>
          <a:p>
            <a:pPr marL="457200" indent="-457200" eaLnBrk="1" hangingPunct="1"/>
            <a:endParaRPr lang="en-US" altLang="en-US" dirty="0" smtClean="0"/>
          </a:p>
          <a:p>
            <a:pPr marL="457200" indent="-457200" eaLnBrk="1" hangingPunct="1"/>
            <a:endParaRPr lang="en-US" altLang="en-US" dirty="0"/>
          </a:p>
          <a:p>
            <a:pPr marL="457200" indent="-457200" eaLnBrk="1" hangingPunct="1"/>
            <a:r>
              <a:rPr lang="en-US" altLang="en-US" dirty="0" smtClean="0"/>
              <a:t>American Institute of Stress (2015</a:t>
            </a:r>
            <a:r>
              <a:rPr lang="en-US" altLang="en-US" dirty="0"/>
              <a:t>) </a:t>
            </a:r>
            <a:r>
              <a:rPr lang="en-US" altLang="en-US" dirty="0">
                <a:hlinkClick r:id="rId3"/>
              </a:rPr>
              <a:t>http://www.stress.org/military/for-practitionersleaders/compassion-fatigue</a:t>
            </a:r>
            <a:r>
              <a:rPr lang="en-US" altLang="en-US" dirty="0" smtClean="0">
                <a:hlinkClick r:id="rId3"/>
              </a:rPr>
              <a:t>/</a:t>
            </a:r>
            <a:endParaRPr lang="en-US" altLang="en-US" dirty="0" smtClean="0"/>
          </a:p>
          <a:p>
            <a:pPr marL="457200" indent="-457200" eaLnBrk="1" hangingPunct="1"/>
            <a:endParaRPr lang="en-US" altLang="en-US" dirty="0"/>
          </a:p>
          <a:p>
            <a:pPr marL="457200" indent="-457200" eaLnBrk="1" hangingPunct="1"/>
            <a:r>
              <a:rPr lang="en-US" altLang="en-US" dirty="0"/>
              <a:t>Compassion Fatigue Awareness Project (2013) </a:t>
            </a:r>
            <a:r>
              <a:rPr lang="en-US" altLang="en-US" dirty="0">
                <a:hlinkClick r:id="rId4"/>
              </a:rPr>
              <a:t>http://www.compassionfatigue.org/</a:t>
            </a:r>
            <a:endParaRPr lang="en-US" altLang="en-US" dirty="0"/>
          </a:p>
          <a:p>
            <a:pPr marL="457200" indent="-457200" eaLnBrk="1" hangingPunct="1"/>
            <a:endParaRPr lang="en-US" dirty="0"/>
          </a:p>
          <a:p>
            <a:pPr marL="457200" indent="-457200" eaLnBrk="1" hangingPunct="1"/>
            <a:r>
              <a:rPr lang="en-US" dirty="0" err="1" smtClean="0"/>
              <a:t>Figley</a:t>
            </a:r>
            <a:r>
              <a:rPr lang="en-US" dirty="0"/>
              <a:t>, C. R. (Ed.) (1995). </a:t>
            </a:r>
            <a:r>
              <a:rPr lang="en-US" dirty="0">
                <a:hlinkClick r:id="rId5"/>
              </a:rPr>
              <a:t>Compassion fatigue: Coping with secondary traumatic stress disorder in those who treat the traumatized.</a:t>
            </a:r>
            <a:r>
              <a:rPr lang="en-US" dirty="0"/>
              <a:t> NY: Brunner/Mazel.</a:t>
            </a:r>
            <a:endParaRPr lang="en-US" altLang="en-US" dirty="0"/>
          </a:p>
          <a:p>
            <a:pPr marL="457200" indent="-457200" eaLnBrk="1" hangingPunct="1"/>
            <a:endParaRPr lang="en-US" altLang="en-US" dirty="0" smtClean="0"/>
          </a:p>
          <a:p>
            <a:pPr marL="457200" indent="-457200"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
        <p:nvSpPr>
          <p:cNvPr id="4" name="Slide Number Placeholder 1"/>
          <p:cNvSpPr>
            <a:spLocks noGrp="1"/>
          </p:cNvSpPr>
          <p:nvPr>
            <p:ph type="sldNum" sz="quarter" idx="11"/>
          </p:nvPr>
        </p:nvSpPr>
        <p:spPr bwMode="auto">
          <a:xfrm>
            <a:off x="3543300" y="6308725"/>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r>
              <a:rPr lang="en-US" altLang="en-US" dirty="0" smtClean="0">
                <a:solidFill>
                  <a:srgbClr val="1F4E79"/>
                </a:solidFill>
              </a:rPr>
              <a:t>36</a:t>
            </a:r>
          </a:p>
        </p:txBody>
      </p:sp>
      <p:sp>
        <p:nvSpPr>
          <p:cNvPr id="5"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Box 1"/>
          <p:cNvSpPr txBox="1">
            <a:spLocks noChangeArrowheads="1"/>
          </p:cNvSpPr>
          <p:nvPr/>
        </p:nvSpPr>
        <p:spPr bwMode="auto">
          <a:xfrm>
            <a:off x="457200" y="23813"/>
            <a:ext cx="8382000" cy="689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pPr eaLnBrk="1" hangingPunct="1"/>
            <a:endParaRPr lang="en-US" altLang="en-US" sz="1000" dirty="0"/>
          </a:p>
          <a:p>
            <a:pPr eaLnBrk="1" hangingPunct="1"/>
            <a:r>
              <a:rPr lang="en-US" altLang="en-US" b="1" dirty="0" smtClean="0"/>
              <a:t>Person-Centered Planning/Quality of Life References</a:t>
            </a:r>
            <a:r>
              <a:rPr lang="en-US" altLang="en-US" b="1" dirty="0"/>
              <a:t>:</a:t>
            </a:r>
          </a:p>
          <a:p>
            <a:pPr eaLnBrk="1" hangingPunct="1"/>
            <a:endParaRPr lang="en-US" altLang="en-US" dirty="0"/>
          </a:p>
          <a:p>
            <a:pPr marL="457200" indent="-457200" eaLnBrk="1" hangingPunct="1"/>
            <a:r>
              <a:rPr lang="en-US" altLang="en-US" dirty="0" err="1"/>
              <a:t>Falvey</a:t>
            </a:r>
            <a:r>
              <a:rPr lang="en-US" altLang="en-US" dirty="0"/>
              <a:t>, M.; Forest, M.; </a:t>
            </a:r>
            <a:r>
              <a:rPr lang="en-US" altLang="en-US" dirty="0" err="1"/>
              <a:t>Pearpoint</a:t>
            </a:r>
            <a:r>
              <a:rPr lang="en-US" altLang="en-US" dirty="0"/>
              <a:t>, J.; Rosenberg, R. (1997) All My Life’s a Circle Using the Tools: Circles, MAPS &amp; PATHS. </a:t>
            </a:r>
            <a:r>
              <a:rPr lang="en-US" altLang="en-US" i="1" dirty="0"/>
              <a:t>Inclusion Press.</a:t>
            </a:r>
          </a:p>
          <a:p>
            <a:pPr marL="457200" indent="-457200" eaLnBrk="1" hangingPunct="1"/>
            <a:endParaRPr lang="en-US" altLang="en-US" dirty="0"/>
          </a:p>
          <a:p>
            <a:pPr marL="457200" indent="-457200" eaLnBrk="1" hangingPunct="1"/>
            <a:r>
              <a:rPr lang="en-US" altLang="en-US" dirty="0"/>
              <a:t>Inclusion Press. </a:t>
            </a:r>
            <a:r>
              <a:rPr lang="en-US" altLang="en-US" dirty="0">
                <a:hlinkClick r:id="rId3"/>
              </a:rPr>
              <a:t>http://www.inclusion.com/</a:t>
            </a:r>
            <a:endParaRPr lang="en-US" altLang="en-US" dirty="0"/>
          </a:p>
          <a:p>
            <a:pPr marL="457200" indent="-457200" eaLnBrk="1" hangingPunct="1"/>
            <a:endParaRPr lang="en-US" altLang="en-US" dirty="0"/>
          </a:p>
          <a:p>
            <a:pPr marL="457200" indent="-457200" eaLnBrk="1" hangingPunct="1"/>
            <a:r>
              <a:rPr lang="en-US" altLang="en-US" dirty="0"/>
              <a:t>World Health Organization (1997) WHOQOL: Measuring Quality of Life </a:t>
            </a:r>
            <a:r>
              <a:rPr lang="en-US" altLang="en-US" dirty="0">
                <a:hlinkClick r:id="rId4"/>
              </a:rPr>
              <a:t>http://www.who.int/mental_health/media/68.pdf</a:t>
            </a:r>
            <a:endParaRPr lang="en-US" altLang="en-US" dirty="0"/>
          </a:p>
          <a:p>
            <a:pPr marL="457200" indent="-457200" eaLnBrk="1" hangingPunct="1"/>
            <a:endParaRPr lang="en-US" altLang="en-US" dirty="0"/>
          </a:p>
          <a:p>
            <a:pPr marL="457200" indent="-457200" eaLnBrk="1" hangingPunct="1"/>
            <a:r>
              <a:rPr lang="en-US" altLang="en-US" dirty="0" smtClean="0"/>
              <a:t>Cooper</a:t>
            </a:r>
            <a:r>
              <a:rPr lang="en-US" altLang="en-US" dirty="0"/>
              <a:t>, B. (2013) 10 Simple Things you can do today to make you happier, backer by science. </a:t>
            </a:r>
            <a:r>
              <a:rPr lang="en-US" altLang="en-US" i="1" dirty="0" err="1"/>
              <a:t>Buffersocial</a:t>
            </a:r>
            <a:r>
              <a:rPr lang="en-US" altLang="en-US" i="1" dirty="0"/>
              <a:t>. </a:t>
            </a:r>
            <a:r>
              <a:rPr lang="en-US" altLang="en-US" i="1" dirty="0">
                <a:hlinkClick r:id="rId5"/>
              </a:rPr>
              <a:t>https://blog.bufferapp.com/10-scientifically-proven-ways-to-make-yourself-happier</a:t>
            </a:r>
            <a:endParaRPr lang="en-US" altLang="en-US" i="1" dirty="0"/>
          </a:p>
          <a:p>
            <a:pPr marL="457200" indent="-457200" eaLnBrk="1" hangingPunct="1"/>
            <a:endParaRPr lang="en-US" altLang="en-US" i="1" dirty="0"/>
          </a:p>
          <a:p>
            <a:pPr marL="457200" indent="-457200" eaLnBrk="1" hangingPunct="1"/>
            <a:r>
              <a:rPr lang="en-US" altLang="en-US" dirty="0"/>
              <a:t>10 Ways to Boost your Happiness. Realbuzz.com. </a:t>
            </a:r>
            <a:r>
              <a:rPr lang="en-US" altLang="en-US" i="1" dirty="0"/>
              <a:t>Healthy Active Living.</a:t>
            </a:r>
          </a:p>
          <a:p>
            <a:pPr marL="457200" indent="-457200" eaLnBrk="1" hangingPunct="1"/>
            <a:r>
              <a:rPr lang="en-US" altLang="en-US" dirty="0">
                <a:hlinkClick r:id="rId6"/>
              </a:rPr>
              <a:t>http://www.realbuzz.com/articles/10-ways-to-boost-your-happiness/#pagination-top</a:t>
            </a:r>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
        <p:nvSpPr>
          <p:cNvPr id="4" name="Slide Number Placeholder 1"/>
          <p:cNvSpPr>
            <a:spLocks noGrp="1"/>
          </p:cNvSpPr>
          <p:nvPr>
            <p:ph type="sldNum" sz="quarter" idx="11"/>
          </p:nvPr>
        </p:nvSpPr>
        <p:spPr bwMode="auto">
          <a:xfrm>
            <a:off x="3543300" y="6308725"/>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r>
              <a:rPr lang="en-US" altLang="en-US" dirty="0" smtClean="0">
                <a:solidFill>
                  <a:srgbClr val="1F4E79"/>
                </a:solidFill>
              </a:rPr>
              <a:t>37</a:t>
            </a:r>
          </a:p>
        </p:txBody>
      </p:sp>
      <p:sp>
        <p:nvSpPr>
          <p:cNvPr id="5"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13516299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4800"/>
            <a:ext cx="8229600" cy="4038600"/>
          </a:xfrm>
        </p:spPr>
        <p:txBody>
          <a:bodyPr>
            <a:normAutofit/>
          </a:bodyPr>
          <a:lstStyle/>
          <a:p>
            <a:pPr algn="ctr">
              <a:defRPr/>
            </a:pPr>
            <a:r>
              <a:rPr lang="en-US" dirty="0" smtClean="0">
                <a:solidFill>
                  <a:schemeClr val="tx2"/>
                </a:solidFill>
              </a:rPr>
              <a:t>THANK YOU!</a:t>
            </a:r>
            <a:br>
              <a:rPr lang="en-US" dirty="0" smtClean="0">
                <a:solidFill>
                  <a:schemeClr val="tx2"/>
                </a:solidFill>
              </a:rPr>
            </a:br>
            <a:r>
              <a:rPr lang="en-US" dirty="0" smtClean="0">
                <a:solidFill>
                  <a:schemeClr val="tx2"/>
                </a:solidFill>
              </a:rPr>
              <a:t/>
            </a:r>
            <a:br>
              <a:rPr lang="en-US" dirty="0" smtClean="0">
                <a:solidFill>
                  <a:schemeClr val="tx2"/>
                </a:solidFill>
              </a:rPr>
            </a:br>
            <a:r>
              <a:rPr lang="en-US" dirty="0" smtClean="0">
                <a:solidFill>
                  <a:schemeClr val="tx2"/>
                </a:solidFill>
                <a:latin typeface="Calibri" panose="020F0502020204030204" pitchFamily="34" charset="0"/>
              </a:rPr>
              <a:t>For more Information:</a:t>
            </a:r>
            <a:br>
              <a:rPr lang="en-US" dirty="0" smtClean="0">
                <a:solidFill>
                  <a:schemeClr val="tx2"/>
                </a:solidFill>
                <a:latin typeface="Calibri" panose="020F0502020204030204" pitchFamily="34" charset="0"/>
              </a:rPr>
            </a:br>
            <a:r>
              <a:rPr lang="en-US" dirty="0" smtClean="0">
                <a:solidFill>
                  <a:schemeClr val="tx2"/>
                </a:solidFill>
                <a:latin typeface="Calibri" panose="020F0502020204030204" pitchFamily="34" charset="0"/>
              </a:rPr>
              <a:t/>
            </a:r>
            <a:br>
              <a:rPr lang="en-US" dirty="0" smtClean="0">
                <a:solidFill>
                  <a:schemeClr val="tx2"/>
                </a:solidFill>
                <a:latin typeface="Calibri" panose="020F0502020204030204" pitchFamily="34" charset="0"/>
              </a:rPr>
            </a:br>
            <a:r>
              <a:rPr lang="en-US" sz="4000" dirty="0" smtClean="0">
                <a:solidFill>
                  <a:schemeClr val="tx2"/>
                </a:solidFill>
                <a:latin typeface="Calibri" panose="020F0502020204030204" pitchFamily="34" charset="0"/>
                <a:cs typeface="Arial" panose="020B0604020202020204" pitchFamily="34" charset="0"/>
              </a:rPr>
              <a:t>1-855-558-4296</a:t>
            </a:r>
            <a:r>
              <a:rPr lang="en-US" sz="4000" dirty="0" smtClean="0">
                <a:solidFill>
                  <a:schemeClr val="tx2"/>
                </a:solidFill>
                <a:latin typeface="Calibri" panose="020F0502020204030204" pitchFamily="34" charset="0"/>
              </a:rPr>
              <a:t/>
            </a:r>
            <a:br>
              <a:rPr lang="en-US" sz="4000" dirty="0" smtClean="0">
                <a:solidFill>
                  <a:schemeClr val="tx2"/>
                </a:solidFill>
                <a:latin typeface="Calibri" panose="020F0502020204030204" pitchFamily="34" charset="0"/>
              </a:rPr>
            </a:br>
            <a:r>
              <a:rPr lang="en-US" sz="4000" dirty="0" smtClean="0">
                <a:solidFill>
                  <a:schemeClr val="tx2"/>
                </a:solidFill>
                <a:latin typeface="Calibri" panose="020F0502020204030204" pitchFamily="34" charset="0"/>
              </a:rPr>
              <a:t>pbs.cedwvu.org</a:t>
            </a:r>
          </a:p>
        </p:txBody>
      </p:sp>
      <p:pic>
        <p:nvPicPr>
          <p:cNvPr id="15053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71762" y="4191000"/>
            <a:ext cx="38004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1"/>
          <p:cNvSpPr>
            <a:spLocks noGrp="1"/>
          </p:cNvSpPr>
          <p:nvPr>
            <p:ph type="sldNum" sz="quarter" idx="11"/>
          </p:nvPr>
        </p:nvSpPr>
        <p:spPr bwMode="auto">
          <a:xfrm>
            <a:off x="3543300" y="6308725"/>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r>
              <a:rPr lang="en-US" altLang="en-US" dirty="0" smtClean="0">
                <a:solidFill>
                  <a:srgbClr val="1F4E79"/>
                </a:solidFill>
              </a:rPr>
              <a:t>38</a:t>
            </a:r>
          </a:p>
        </p:txBody>
      </p:sp>
      <p:sp>
        <p:nvSpPr>
          <p:cNvPr id="6"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886700" cy="993775"/>
          </a:xfrm>
        </p:spPr>
        <p:txBody>
          <a:bodyPr>
            <a:normAutofit/>
          </a:bodyPr>
          <a:lstStyle/>
          <a:p>
            <a:r>
              <a:rPr lang="en-US" sz="3600" dirty="0">
                <a:latin typeface="Arial" panose="020B0604020202020204" pitchFamily="34" charset="0"/>
                <a:cs typeface="Arial" panose="020B0604020202020204" pitchFamily="34" charset="0"/>
              </a:rPr>
              <a:t>WVU CED’s Role:</a:t>
            </a:r>
          </a:p>
        </p:txBody>
      </p:sp>
      <p:sp>
        <p:nvSpPr>
          <p:cNvPr id="3" name="Content Placeholder 2"/>
          <p:cNvSpPr>
            <a:spLocks noGrp="1"/>
          </p:cNvSpPr>
          <p:nvPr>
            <p:ph idx="1"/>
          </p:nvPr>
        </p:nvSpPr>
        <p:spPr>
          <a:xfrm>
            <a:off x="457200" y="838200"/>
            <a:ext cx="8305800" cy="5181599"/>
          </a:xfrm>
        </p:spPr>
        <p:txBody>
          <a:bodyPr>
            <a:noAutofit/>
          </a:bodyPr>
          <a:lstStyle/>
          <a:p>
            <a:pPr>
              <a:buClr>
                <a:srgbClr val="002060"/>
              </a:buClr>
              <a:defRPr/>
            </a:pPr>
            <a:r>
              <a:rPr lang="en-US" sz="2400" dirty="0">
                <a:solidFill>
                  <a:srgbClr val="FF0000"/>
                </a:solidFill>
                <a:latin typeface="Arial" panose="020B0604020202020204" pitchFamily="34" charset="0"/>
                <a:cs typeface="Arial" panose="020B0604020202020204" pitchFamily="34" charset="0"/>
              </a:rPr>
              <a:t>Education and training </a:t>
            </a:r>
            <a:r>
              <a:rPr lang="en-US" sz="2400" dirty="0">
                <a:latin typeface="Arial" panose="020B0604020202020204" pitchFamily="34" charset="0"/>
                <a:cs typeface="Arial" panose="020B0604020202020204" pitchFamily="34" charset="0"/>
              </a:rPr>
              <a:t>to University students in multiple disciplines to prepare a workforce that is able and willing to serve persons with disabilities</a:t>
            </a:r>
          </a:p>
          <a:p>
            <a:pPr>
              <a:buClr>
                <a:srgbClr val="002060"/>
              </a:buClr>
              <a:defRPr/>
            </a:pPr>
            <a:r>
              <a:rPr lang="en-US" sz="2400" dirty="0">
                <a:solidFill>
                  <a:srgbClr val="FF0000"/>
                </a:solidFill>
                <a:latin typeface="Arial" panose="020B0604020202020204" pitchFamily="34" charset="0"/>
                <a:cs typeface="Arial" panose="020B0604020202020204" pitchFamily="34" charset="0"/>
              </a:rPr>
              <a:t>Technical assistance </a:t>
            </a:r>
            <a:r>
              <a:rPr lang="en-US" sz="2400" dirty="0">
                <a:latin typeface="Arial" panose="020B0604020202020204" pitchFamily="34" charset="0"/>
                <a:cs typeface="Arial" panose="020B0604020202020204" pitchFamily="34" charset="0"/>
              </a:rPr>
              <a:t>to individuals with disabilities and direct care providers who serve them to enhance their skillset and improve service quality</a:t>
            </a:r>
          </a:p>
          <a:p>
            <a:pPr>
              <a:buClr>
                <a:srgbClr val="002060"/>
              </a:buClr>
              <a:defRPr/>
            </a:pPr>
            <a:r>
              <a:rPr lang="en-US" sz="2400" dirty="0">
                <a:latin typeface="Arial" panose="020B0604020202020204" pitchFamily="34" charset="0"/>
                <a:cs typeface="Arial" panose="020B0604020202020204" pitchFamily="34" charset="0"/>
              </a:rPr>
              <a:t>Gap filling </a:t>
            </a:r>
            <a:r>
              <a:rPr lang="en-US" sz="2400" dirty="0">
                <a:solidFill>
                  <a:srgbClr val="FF0000"/>
                </a:solidFill>
                <a:latin typeface="Arial" panose="020B0604020202020204" pitchFamily="34" charset="0"/>
                <a:cs typeface="Arial" panose="020B0604020202020204" pitchFamily="34" charset="0"/>
              </a:rPr>
              <a:t>direct services </a:t>
            </a:r>
            <a:r>
              <a:rPr lang="en-US" sz="2400" dirty="0">
                <a:latin typeface="Arial" panose="020B0604020202020204" pitchFamily="34" charset="0"/>
                <a:cs typeface="Arial" panose="020B0604020202020204" pitchFamily="34" charset="0"/>
              </a:rPr>
              <a:t>and supports in an effort to improve availability and acceptability of services for West Virginians </a:t>
            </a:r>
          </a:p>
          <a:p>
            <a:pPr>
              <a:buClr>
                <a:srgbClr val="002060"/>
              </a:buClr>
              <a:defRPr/>
            </a:pPr>
            <a:r>
              <a:rPr lang="en-US" sz="2400" dirty="0">
                <a:solidFill>
                  <a:srgbClr val="FF0000"/>
                </a:solidFill>
                <a:latin typeface="Arial" panose="020B0604020202020204" pitchFamily="34" charset="0"/>
                <a:cs typeface="Arial" panose="020B0604020202020204" pitchFamily="34" charset="0"/>
              </a:rPr>
              <a:t>Dissemination</a:t>
            </a:r>
            <a:r>
              <a:rPr lang="en-US" sz="2400" dirty="0">
                <a:latin typeface="Arial" panose="020B0604020202020204" pitchFamily="34" charset="0"/>
                <a:cs typeface="Arial" panose="020B0604020202020204" pitchFamily="34" charset="0"/>
              </a:rPr>
              <a:t> of information about the status of disabilities services in West Virginia and the nation </a:t>
            </a:r>
          </a:p>
          <a:p>
            <a:pPr>
              <a:buClr>
                <a:srgbClr val="002060"/>
              </a:buClr>
              <a:defRPr/>
            </a:pPr>
            <a:r>
              <a:rPr lang="en-US" sz="2400" dirty="0">
                <a:solidFill>
                  <a:srgbClr val="FF0000"/>
                </a:solidFill>
                <a:latin typeface="Arial" panose="020B0604020202020204" pitchFamily="34" charset="0"/>
                <a:cs typeface="Arial" panose="020B0604020202020204" pitchFamily="34" charset="0"/>
              </a:rPr>
              <a:t>Research </a:t>
            </a:r>
            <a:r>
              <a:rPr lang="en-US" sz="2400" dirty="0">
                <a:latin typeface="Arial" panose="020B0604020202020204" pitchFamily="34" charset="0"/>
                <a:cs typeface="Arial" panose="020B0604020202020204" pitchFamily="34" charset="0"/>
              </a:rPr>
              <a:t>activities conducted in collaboration with partners, to improve services and policies related to individuals with disabilities and their families.</a:t>
            </a:r>
          </a:p>
        </p:txBody>
      </p:sp>
      <p:sp>
        <p:nvSpPr>
          <p:cNvPr id="4"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
        <p:nvSpPr>
          <p:cNvPr id="5" name="Slide Number Placeholder 4"/>
          <p:cNvSpPr>
            <a:spLocks noGrp="1"/>
          </p:cNvSpPr>
          <p:nvPr>
            <p:ph type="sldNum" sz="quarter" idx="4294967295"/>
          </p:nvPr>
        </p:nvSpPr>
        <p:spPr>
          <a:xfrm>
            <a:off x="3543300" y="6309497"/>
            <a:ext cx="2057400" cy="365125"/>
          </a:xfrm>
          <a:prstGeom prst="rect">
            <a:avLst/>
          </a:prstGeom>
        </p:spPr>
        <p:txBody>
          <a:bodyPr/>
          <a:lstStyle/>
          <a:p>
            <a:pPr algn="ctr"/>
            <a:r>
              <a:rPr lang="en-US" sz="1200" b="1" dirty="0" smtClean="0">
                <a:solidFill>
                  <a:schemeClr val="accent5">
                    <a:lumMod val="75000"/>
                  </a:schemeClr>
                </a:solidFill>
                <a:latin typeface="Georgia" panose="02040502050405020303" pitchFamily="18" charset="0"/>
              </a:rPr>
              <a:t>4</a:t>
            </a:r>
            <a:endParaRPr lang="en-US" sz="1200" b="1" dirty="0">
              <a:solidFill>
                <a:schemeClr val="accent5">
                  <a:lumMod val="75000"/>
                </a:schemeClr>
              </a:solidFill>
              <a:latin typeface="Georgia" panose="02040502050405020303" pitchFamily="18" charset="0"/>
            </a:endParaRPr>
          </a:p>
        </p:txBody>
      </p:sp>
    </p:spTree>
    <p:extLst>
      <p:ext uri="{BB962C8B-B14F-4D97-AF65-F5344CB8AC3E}">
        <p14:creationId xmlns:p14="http://schemas.microsoft.com/office/powerpoint/2010/main" val="20151439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319269" y="152400"/>
            <a:ext cx="4038600" cy="741363"/>
          </a:xfrm>
        </p:spPr>
        <p:txBody>
          <a:bodyPr>
            <a:normAutofit fontScale="90000"/>
          </a:bodyPr>
          <a:lstStyle/>
          <a:p>
            <a:r>
              <a:rPr lang="en-US" altLang="en-US" sz="4000" dirty="0">
                <a:latin typeface="Arial" panose="020B0604020202020204" pitchFamily="34" charset="0"/>
                <a:cs typeface="Arial" panose="020B0604020202020204" pitchFamily="34" charset="0"/>
              </a:rPr>
              <a:t>About WVU CED</a:t>
            </a:r>
          </a:p>
        </p:txBody>
      </p:sp>
      <p:sp>
        <p:nvSpPr>
          <p:cNvPr id="21507" name="Content Placeholder 4"/>
          <p:cNvSpPr>
            <a:spLocks noGrp="1"/>
          </p:cNvSpPr>
          <p:nvPr>
            <p:ph type="body" idx="4294967295"/>
          </p:nvPr>
        </p:nvSpPr>
        <p:spPr>
          <a:xfrm>
            <a:off x="319269" y="1066800"/>
            <a:ext cx="3736975" cy="4356100"/>
          </a:xfrm>
        </p:spPr>
        <p:txBody>
          <a:bodyPr>
            <a:normAutofit/>
          </a:bodyPr>
          <a:lstStyle/>
          <a:p>
            <a:r>
              <a:rPr lang="en-US" altLang="en-US" dirty="0">
                <a:latin typeface="Arial" panose="020B0604020202020204" pitchFamily="34" charset="0"/>
                <a:cs typeface="Arial" panose="020B0604020202020204" pitchFamily="34" charset="0"/>
              </a:rPr>
              <a:t>Serves individuals with disabilities across the life span in all 55 counties</a:t>
            </a:r>
          </a:p>
          <a:p>
            <a:r>
              <a:rPr lang="en-US" altLang="en-US" dirty="0">
                <a:latin typeface="Arial" panose="020B0604020202020204" pitchFamily="34" charset="0"/>
                <a:cs typeface="Arial" panose="020B0604020202020204" pitchFamily="34" charset="0"/>
              </a:rPr>
              <a:t>7 Programs</a:t>
            </a:r>
          </a:p>
          <a:p>
            <a:r>
              <a:rPr lang="en-US" altLang="en-US" dirty="0">
                <a:latin typeface="Arial" panose="020B0604020202020204" pitchFamily="34" charset="0"/>
                <a:cs typeface="Arial" panose="020B0604020202020204" pitchFamily="34" charset="0"/>
              </a:rPr>
              <a:t>4 Clinics</a:t>
            </a:r>
          </a:p>
          <a:p>
            <a:r>
              <a:rPr lang="en-US" altLang="en-US" dirty="0">
                <a:latin typeface="Arial" panose="020B0604020202020204" pitchFamily="34" charset="0"/>
                <a:cs typeface="Arial" panose="020B0604020202020204" pitchFamily="34" charset="0"/>
              </a:rPr>
              <a:t>Approx. 90 Staff</a:t>
            </a:r>
          </a:p>
          <a:p>
            <a:r>
              <a:rPr lang="en-US" altLang="en-US" dirty="0">
                <a:latin typeface="Arial" panose="020B0604020202020204" pitchFamily="34" charset="0"/>
                <a:cs typeface="Arial" panose="020B0604020202020204" pitchFamily="34" charset="0"/>
              </a:rPr>
              <a:t>Multiple state and federal partners</a:t>
            </a:r>
          </a:p>
          <a:p>
            <a:endParaRPr lang="en-US" altLang="en-US" dirty="0" smtClean="0"/>
          </a:p>
        </p:txBody>
      </p:sp>
      <p:pic>
        <p:nvPicPr>
          <p:cNvPr id="4" name="Content Placeholder 3" descr="Counties with CED staff include: Ohio, Monongalia, Marion, Harrison, Berkeley, Hampshire, Pendleton, Randolph, Wood, Braxton, Roane, Cabell, Putnam, Kanawha, Nicholas, Fayette, Greenbrier, Loagan, and Raleigh." title="Map of WV Counties"/>
          <p:cNvPicPr>
            <a:picLocks noGrp="1" noChangeAspect="1"/>
          </p:cNvPicPr>
          <p:nvPr>
            <p:ph sz="half" idx="4294967295"/>
          </p:nvPr>
        </p:nvPicPr>
        <p:blipFill>
          <a:blip r:embed="rId3"/>
          <a:stretch>
            <a:fillRect/>
          </a:stretch>
        </p:blipFill>
        <p:spPr>
          <a:xfrm>
            <a:off x="3733801" y="762000"/>
            <a:ext cx="5951537" cy="4660900"/>
          </a:xfrm>
          <a:effectLst>
            <a:outerShdw blurRad="190500" algn="tl" rotWithShape="0">
              <a:srgbClr val="000000">
                <a:alpha val="70000"/>
              </a:srgbClr>
            </a:outerShdw>
          </a:effectLst>
        </p:spPr>
      </p:pic>
      <p:sp>
        <p:nvSpPr>
          <p:cNvPr id="5"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
        <p:nvSpPr>
          <p:cNvPr id="6" name="Slide Number Placeholder 4"/>
          <p:cNvSpPr>
            <a:spLocks noGrp="1"/>
          </p:cNvSpPr>
          <p:nvPr>
            <p:ph type="sldNum" sz="quarter" idx="4294967295"/>
          </p:nvPr>
        </p:nvSpPr>
        <p:spPr>
          <a:xfrm>
            <a:off x="3543300" y="6309497"/>
            <a:ext cx="2057400" cy="365125"/>
          </a:xfrm>
          <a:prstGeom prst="rect">
            <a:avLst/>
          </a:prstGeom>
        </p:spPr>
        <p:txBody>
          <a:bodyPr/>
          <a:lstStyle/>
          <a:p>
            <a:pPr algn="ctr"/>
            <a:r>
              <a:rPr lang="en-US" sz="1200" b="1" dirty="0" smtClean="0">
                <a:solidFill>
                  <a:schemeClr val="accent5">
                    <a:lumMod val="75000"/>
                  </a:schemeClr>
                </a:solidFill>
                <a:latin typeface="Georgia" panose="02040502050405020303" pitchFamily="18" charset="0"/>
              </a:rPr>
              <a:t>5</a:t>
            </a:r>
            <a:endParaRPr lang="en-US" sz="1200" b="1" dirty="0">
              <a:solidFill>
                <a:schemeClr val="accent5">
                  <a:lumMod val="75000"/>
                </a:schemeClr>
              </a:solidFill>
              <a:latin typeface="Georgia" panose="02040502050405020303" pitchFamily="18" charset="0"/>
            </a:endParaRPr>
          </a:p>
        </p:txBody>
      </p:sp>
    </p:spTree>
    <p:extLst>
      <p:ext uri="{BB962C8B-B14F-4D97-AF65-F5344CB8AC3E}">
        <p14:creationId xmlns:p14="http://schemas.microsoft.com/office/powerpoint/2010/main" val="33634434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1325563"/>
          </a:xfrm>
        </p:spPr>
        <p:txBody>
          <a:bodyPr>
            <a:normAutofit/>
          </a:bodyPr>
          <a:lstStyle/>
          <a:p>
            <a:r>
              <a:rPr lang="en-US" sz="3600" dirty="0">
                <a:latin typeface="Arial" panose="020B0604020202020204" pitchFamily="34" charset="0"/>
                <a:cs typeface="Arial" panose="020B0604020202020204" pitchFamily="34" charset="0"/>
              </a:rPr>
              <a:t>Become an Affiliate</a:t>
            </a:r>
          </a:p>
        </p:txBody>
      </p:sp>
      <p:sp>
        <p:nvSpPr>
          <p:cNvPr id="3" name="Content Placeholder 2"/>
          <p:cNvSpPr>
            <a:spLocks noGrp="1"/>
          </p:cNvSpPr>
          <p:nvPr>
            <p:ph idx="1"/>
          </p:nvPr>
        </p:nvSpPr>
        <p:spPr>
          <a:xfrm>
            <a:off x="304800" y="1690688"/>
            <a:ext cx="8210550" cy="3697287"/>
          </a:xfrm>
        </p:spPr>
        <p:txBody>
          <a:bodyPr>
            <a:normAutofit lnSpcReduction="10000"/>
          </a:bodyPr>
          <a:lstStyle/>
          <a:p>
            <a:pPr marL="0" indent="0">
              <a:buNone/>
            </a:pPr>
            <a:r>
              <a:rPr lang="en-US" dirty="0"/>
              <a:t>Looking for a way to be more connected to CED? Individuals can now sign up to be an Affiliate of the CED.   Affiliates will: </a:t>
            </a:r>
          </a:p>
          <a:p>
            <a:r>
              <a:rPr lang="en-US" dirty="0"/>
              <a:t>Receive updates on CED news and events </a:t>
            </a:r>
          </a:p>
          <a:p>
            <a:r>
              <a:rPr lang="en-US" dirty="0"/>
              <a:t>Have opportunities to provide input regarding programs, services and research projects </a:t>
            </a:r>
          </a:p>
          <a:p>
            <a:pPr marL="0" indent="0">
              <a:buNone/>
            </a:pPr>
            <a:endParaRPr lang="en-US" dirty="0"/>
          </a:p>
          <a:p>
            <a:pPr marL="0" indent="0">
              <a:buNone/>
            </a:pPr>
            <a:r>
              <a:rPr lang="en-US" dirty="0"/>
              <a:t>http://www.cedwvu.org/about-ced/become-an-affiliate/</a:t>
            </a:r>
          </a:p>
          <a:p>
            <a:pPr marL="0" indent="0">
              <a:buNone/>
            </a:pPr>
            <a:endParaRPr lang="en-US" dirty="0"/>
          </a:p>
        </p:txBody>
      </p:sp>
      <p:sp>
        <p:nvSpPr>
          <p:cNvPr id="4"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
        <p:nvSpPr>
          <p:cNvPr id="5" name="Slide Number Placeholder 4"/>
          <p:cNvSpPr>
            <a:spLocks noGrp="1"/>
          </p:cNvSpPr>
          <p:nvPr>
            <p:ph type="sldNum" sz="quarter" idx="4294967295"/>
          </p:nvPr>
        </p:nvSpPr>
        <p:spPr>
          <a:xfrm>
            <a:off x="3543300" y="6309497"/>
            <a:ext cx="2057400" cy="365125"/>
          </a:xfrm>
          <a:prstGeom prst="rect">
            <a:avLst/>
          </a:prstGeom>
        </p:spPr>
        <p:txBody>
          <a:bodyPr/>
          <a:lstStyle/>
          <a:p>
            <a:pPr algn="ctr"/>
            <a:r>
              <a:rPr lang="en-US" sz="1200" b="1" dirty="0" smtClean="0">
                <a:solidFill>
                  <a:schemeClr val="accent5">
                    <a:lumMod val="75000"/>
                  </a:schemeClr>
                </a:solidFill>
                <a:latin typeface="Georgia" panose="02040502050405020303" pitchFamily="18" charset="0"/>
              </a:rPr>
              <a:t>6</a:t>
            </a:r>
            <a:endParaRPr lang="en-US" sz="1200" b="1" dirty="0">
              <a:solidFill>
                <a:schemeClr val="accent5">
                  <a:lumMod val="75000"/>
                </a:schemeClr>
              </a:solidFill>
              <a:latin typeface="Georgia" panose="02040502050405020303" pitchFamily="18" charset="0"/>
            </a:endParaRPr>
          </a:p>
        </p:txBody>
      </p:sp>
    </p:spTree>
    <p:extLst>
      <p:ext uri="{BB962C8B-B14F-4D97-AF65-F5344CB8AC3E}">
        <p14:creationId xmlns:p14="http://schemas.microsoft.com/office/powerpoint/2010/main" val="1069631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dirty="0" smtClean="0"/>
              <a:t>Session Objectives</a:t>
            </a:r>
          </a:p>
        </p:txBody>
      </p:sp>
      <p:sp>
        <p:nvSpPr>
          <p:cNvPr id="82947" name="Content Placeholder 2"/>
          <p:cNvSpPr>
            <a:spLocks noGrp="1"/>
          </p:cNvSpPr>
          <p:nvPr>
            <p:ph sz="quarter" idx="1"/>
          </p:nvPr>
        </p:nvSpPr>
        <p:spPr>
          <a:xfrm>
            <a:off x="381000" y="914400"/>
            <a:ext cx="8382000" cy="4800600"/>
          </a:xfrm>
        </p:spPr>
        <p:txBody>
          <a:bodyPr/>
          <a:lstStyle/>
          <a:p>
            <a:pPr eaLnBrk="1" hangingPunct="1"/>
            <a:endParaRPr lang="en-US" altLang="en-US" sz="2800" dirty="0" smtClean="0">
              <a:solidFill>
                <a:srgbClr val="002060"/>
              </a:solidFill>
              <a:latin typeface="Calibri" panose="020F0502020204030204" pitchFamily="34" charset="0"/>
            </a:endParaRPr>
          </a:p>
          <a:p>
            <a:pPr eaLnBrk="1" hangingPunct="1"/>
            <a:r>
              <a:rPr lang="en-US" altLang="en-US" sz="2800" dirty="0" smtClean="0">
                <a:solidFill>
                  <a:srgbClr val="002060"/>
                </a:solidFill>
                <a:latin typeface="Calibri" panose="020F0502020204030204" pitchFamily="34" charset="0"/>
              </a:rPr>
              <a:t>Review definition and examples of compassion fatigue</a:t>
            </a:r>
          </a:p>
          <a:p>
            <a:pPr eaLnBrk="1" hangingPunct="1"/>
            <a:endParaRPr lang="en-US" altLang="en-US" sz="2800" dirty="0" smtClean="0">
              <a:solidFill>
                <a:srgbClr val="002060"/>
              </a:solidFill>
              <a:latin typeface="Calibri" panose="020F0502020204030204" pitchFamily="34" charset="0"/>
            </a:endParaRPr>
          </a:p>
          <a:p>
            <a:pPr lvl="0" eaLnBrk="1" hangingPunct="1">
              <a:buClr>
                <a:srgbClr val="4F81BD"/>
              </a:buClr>
            </a:pPr>
            <a:r>
              <a:rPr lang="en-US" altLang="en-US" sz="2800" dirty="0" smtClean="0">
                <a:solidFill>
                  <a:srgbClr val="002060"/>
                </a:solidFill>
                <a:latin typeface="Calibri" panose="020F0502020204030204" pitchFamily="34" charset="0"/>
              </a:rPr>
              <a:t>Review warning signs of and self-assessments for compassion fatigue</a:t>
            </a:r>
            <a:endParaRPr lang="en-US" altLang="en-US" sz="2800" dirty="0">
              <a:solidFill>
                <a:srgbClr val="002060"/>
              </a:solidFill>
              <a:latin typeface="Calibri" panose="020F0502020204030204" pitchFamily="34" charset="0"/>
            </a:endParaRPr>
          </a:p>
          <a:p>
            <a:pPr marL="0" indent="0" eaLnBrk="1" hangingPunct="1">
              <a:buNone/>
            </a:pPr>
            <a:endParaRPr lang="en-US" altLang="en-US" sz="2800" dirty="0" smtClean="0">
              <a:solidFill>
                <a:srgbClr val="002060"/>
              </a:solidFill>
              <a:latin typeface="Calibri" panose="020F0502020204030204" pitchFamily="34" charset="0"/>
            </a:endParaRPr>
          </a:p>
          <a:p>
            <a:pPr eaLnBrk="1" hangingPunct="1"/>
            <a:r>
              <a:rPr lang="en-US" altLang="en-US" sz="2800" dirty="0" smtClean="0">
                <a:solidFill>
                  <a:srgbClr val="002060"/>
                </a:solidFill>
                <a:latin typeface="Calibri" panose="020F0502020204030204" pitchFamily="34" charset="0"/>
              </a:rPr>
              <a:t>Demonstrate self-care skills to prevent the onset or worsening of symptoms</a:t>
            </a:r>
          </a:p>
          <a:p>
            <a:pPr eaLnBrk="1" hangingPunct="1"/>
            <a:endParaRPr lang="en-US" altLang="en-US" sz="2800" dirty="0" smtClean="0">
              <a:solidFill>
                <a:srgbClr val="002060"/>
              </a:solidFill>
              <a:latin typeface="Calibri" panose="020F0502020204030204" pitchFamily="34" charset="0"/>
            </a:endParaRPr>
          </a:p>
          <a:p>
            <a:endParaRPr lang="en-US" altLang="en-US" dirty="0" smtClean="0"/>
          </a:p>
        </p:txBody>
      </p:sp>
      <p:sp>
        <p:nvSpPr>
          <p:cNvPr id="6" name="Slide Number Placeholder 4"/>
          <p:cNvSpPr txBox="1">
            <a:spLocks/>
          </p:cNvSpPr>
          <p:nvPr/>
        </p:nvSpPr>
        <p:spPr>
          <a:xfrm>
            <a:off x="3543300" y="6308725"/>
            <a:ext cx="20574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algn="ctr">
              <a:defRPr/>
            </a:pPr>
            <a:r>
              <a:rPr lang="en-US" sz="1200" b="1" dirty="0" smtClean="0">
                <a:solidFill>
                  <a:schemeClr val="tx2">
                    <a:lumMod val="75000"/>
                  </a:schemeClr>
                </a:solidFill>
              </a:rPr>
              <a:t>7</a:t>
            </a:r>
            <a:endParaRPr lang="en-US" sz="1200" b="1" dirty="0">
              <a:solidFill>
                <a:schemeClr val="tx2">
                  <a:lumMod val="75000"/>
                </a:schemeClr>
              </a:solidFill>
            </a:endParaRPr>
          </a:p>
        </p:txBody>
      </p:sp>
      <p:sp>
        <p:nvSpPr>
          <p:cNvPr id="7"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ontent Placeholder 1" descr="fatigue, compassion, stress and trauma primary words" title="Word cloud"/>
          <p:cNvPicPr>
            <a:picLocks noGrp="1" noChangeAspect="1"/>
          </p:cNvPicPr>
          <p:nvPr>
            <p:ph sz="quarter" idx="1"/>
          </p:nvPr>
        </p:nvPicPr>
        <p:blipFill>
          <a:blip r:embed="rId3"/>
          <a:stretch>
            <a:fillRect/>
          </a:stretch>
        </p:blipFill>
        <p:spPr>
          <a:xfrm>
            <a:off x="38378" y="0"/>
            <a:ext cx="9067243" cy="5943600"/>
          </a:xfrm>
          <a:prstGeom prst="rect">
            <a:avLst/>
          </a:prstGeom>
        </p:spPr>
      </p:pic>
      <p:sp>
        <p:nvSpPr>
          <p:cNvPr id="7"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
        <p:nvSpPr>
          <p:cNvPr id="5" name="Slide Number Placeholder 4"/>
          <p:cNvSpPr txBox="1">
            <a:spLocks/>
          </p:cNvSpPr>
          <p:nvPr/>
        </p:nvSpPr>
        <p:spPr>
          <a:xfrm>
            <a:off x="3543300" y="6309497"/>
            <a:ext cx="2057400" cy="365125"/>
          </a:xfrm>
          <a:prstGeom prst="rect">
            <a:avLst/>
          </a:prstGeom>
        </p:spPr>
        <p:txBody>
          <a:bodyPr vert="horz" lIns="91440" tIns="45720" rIns="91440" bIns="45720" rtlCol="0" anchor="ctr"/>
          <a:lstStyle>
            <a:defPPr>
              <a:defRPr lang="en-US"/>
            </a:defPPr>
            <a:lvl1pPr algn="ctr" rtl="0" eaLnBrk="1" fontAlgn="auto" hangingPunct="1">
              <a:spcBef>
                <a:spcPts val="0"/>
              </a:spcBef>
              <a:spcAft>
                <a:spcPts val="0"/>
              </a:spcAft>
              <a:defRPr sz="1200" b="1" kern="1200">
                <a:solidFill>
                  <a:srgbClr val="5B9BD5">
                    <a:lumMod val="50000"/>
                  </a:srgbClr>
                </a:solidFill>
                <a:latin typeface="Calibri" panose="020F0502020204030204"/>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r>
              <a:rPr lang="en-US" dirty="0" smtClean="0">
                <a:solidFill>
                  <a:schemeClr val="accent5">
                    <a:lumMod val="75000"/>
                  </a:schemeClr>
                </a:solidFill>
                <a:latin typeface="Georgia" panose="02040502050405020303" pitchFamily="18" charset="0"/>
              </a:rPr>
              <a:t>8</a:t>
            </a:r>
            <a:endParaRPr lang="en-US" dirty="0">
              <a:solidFill>
                <a:schemeClr val="accent5">
                  <a:lumMod val="75000"/>
                </a:schemeClr>
              </a:solidFill>
              <a:latin typeface="Georgia" panose="02040502050405020303" pitchFamily="18" charset="0"/>
            </a:endParaRPr>
          </a:p>
        </p:txBody>
      </p:sp>
    </p:spTree>
    <p:extLst>
      <p:ext uri="{BB962C8B-B14F-4D97-AF65-F5344CB8AC3E}">
        <p14:creationId xmlns:p14="http://schemas.microsoft.com/office/powerpoint/2010/main" val="18087210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Compassion Fatigue (CF) Defined</a:t>
            </a:r>
            <a:endParaRPr lang="en-US" dirty="0"/>
          </a:p>
        </p:txBody>
      </p:sp>
      <p:sp>
        <p:nvSpPr>
          <p:cNvPr id="3" name="Content Placeholder 2"/>
          <p:cNvSpPr>
            <a:spLocks noGrp="1"/>
          </p:cNvSpPr>
          <p:nvPr>
            <p:ph idx="1"/>
          </p:nvPr>
        </p:nvSpPr>
        <p:spPr>
          <a:xfrm>
            <a:off x="628650" y="1825625"/>
            <a:ext cx="8134350" cy="4351338"/>
          </a:xfrm>
        </p:spPr>
        <p:txBody>
          <a:bodyPr/>
          <a:lstStyle/>
          <a:p>
            <a:pPr marL="0" indent="0">
              <a:buNone/>
            </a:pPr>
            <a:r>
              <a:rPr lang="en-US" dirty="0"/>
              <a:t>Also called “vicarious traumatization” or secondary traumatization (</a:t>
            </a:r>
            <a:r>
              <a:rPr lang="en-US" dirty="0" err="1"/>
              <a:t>Figley</a:t>
            </a:r>
            <a:r>
              <a:rPr lang="en-US" dirty="0"/>
              <a:t>, 1995). </a:t>
            </a:r>
            <a:endParaRPr lang="en-US" dirty="0" smtClean="0"/>
          </a:p>
          <a:p>
            <a:pPr marL="0" indent="0">
              <a:buNone/>
            </a:pPr>
            <a:r>
              <a:rPr lang="en-US" dirty="0" smtClean="0"/>
              <a:t>The </a:t>
            </a:r>
            <a:r>
              <a:rPr lang="en-US" dirty="0"/>
              <a:t>emotional residue or strain of exposure to working with those suffering from the consequences of traumatic events. It differs from burn-out, but can co-exist. Compassion Fatigue can occur due to exposure on one case or can be due to a “cumulative” level of trauma</a:t>
            </a:r>
            <a:r>
              <a:rPr lang="en-US" dirty="0" smtClean="0"/>
              <a:t>.</a:t>
            </a:r>
          </a:p>
          <a:p>
            <a:pPr marL="0" indent="0">
              <a:buNone/>
            </a:pPr>
            <a:endParaRPr lang="en-US" dirty="0"/>
          </a:p>
          <a:p>
            <a:pPr marL="0" lvl="0" indent="0" algn="r" eaLnBrk="1" fontAlgn="auto" hangingPunct="1">
              <a:lnSpc>
                <a:spcPct val="100000"/>
              </a:lnSpc>
              <a:spcBef>
                <a:spcPts val="0"/>
              </a:spcBef>
              <a:spcAft>
                <a:spcPts val="0"/>
              </a:spcAft>
              <a:buClrTx/>
              <a:buSzTx/>
              <a:buNone/>
            </a:pPr>
            <a:r>
              <a:rPr lang="en-US" sz="2200" b="1" dirty="0" smtClean="0">
                <a:solidFill>
                  <a:prstClr val="black"/>
                </a:solidFill>
                <a:latin typeface="Calibri" panose="020F0502020204030204" pitchFamily="34" charset="0"/>
              </a:rPr>
              <a:t>  The American Institute of Stress</a:t>
            </a:r>
            <a:endParaRPr lang="en-US" sz="2200" dirty="0">
              <a:solidFill>
                <a:prstClr val="black"/>
              </a:solidFill>
              <a:latin typeface="Calibri" panose="020F0502020204030204" pitchFamily="34" charset="0"/>
            </a:endParaRPr>
          </a:p>
          <a:p>
            <a:pPr marL="0" indent="0" algn="r">
              <a:buNone/>
            </a:pPr>
            <a:endParaRPr lang="en-US" dirty="0" smtClean="0"/>
          </a:p>
        </p:txBody>
      </p:sp>
      <p:sp>
        <p:nvSpPr>
          <p:cNvPr id="5" name="Slide Number Placeholder 4"/>
          <p:cNvSpPr>
            <a:spLocks noGrp="1"/>
          </p:cNvSpPr>
          <p:nvPr>
            <p:ph type="sldNum" sz="quarter" idx="4294967295"/>
          </p:nvPr>
        </p:nvSpPr>
        <p:spPr>
          <a:xfrm>
            <a:off x="3543300" y="6309497"/>
            <a:ext cx="2057400" cy="365125"/>
          </a:xfrm>
          <a:prstGeom prst="rect">
            <a:avLst/>
          </a:prstGeom>
        </p:spPr>
        <p:txBody>
          <a:bodyPr/>
          <a:lstStyle/>
          <a:p>
            <a:pPr algn="ctr"/>
            <a:fld id="{DA886501-7137-4A83-B6D6-B63D25D68FD2}" type="slidenum">
              <a:rPr lang="en-US" sz="1200" b="1" smtClean="0">
                <a:solidFill>
                  <a:schemeClr val="accent5">
                    <a:lumMod val="75000"/>
                  </a:schemeClr>
                </a:solidFill>
                <a:latin typeface="Georgia" panose="02040502050405020303" pitchFamily="18" charset="0"/>
              </a:rPr>
              <a:pPr algn="ctr"/>
              <a:t>9</a:t>
            </a:fld>
            <a:endParaRPr lang="en-US" sz="1200" b="1" dirty="0">
              <a:solidFill>
                <a:schemeClr val="accent5">
                  <a:lumMod val="75000"/>
                </a:schemeClr>
              </a:solidFill>
              <a:latin typeface="Georgia" panose="02040502050405020303" pitchFamily="18" charset="0"/>
            </a:endParaRPr>
          </a:p>
        </p:txBody>
      </p:sp>
      <p:sp>
        <p:nvSpPr>
          <p:cNvPr id="6" name="Footer Placeholder 3"/>
          <p:cNvSpPr txBox="1">
            <a:spLocks/>
          </p:cNvSpPr>
          <p:nvPr/>
        </p:nvSpPr>
        <p:spPr>
          <a:xfrm>
            <a:off x="4956175" y="6169025"/>
            <a:ext cx="4187825" cy="6381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a:lstStyle>
          <a:p>
            <a:pPr lvl="0" algn="r">
              <a:defRPr/>
            </a:pPr>
            <a:r>
              <a:rPr lang="en-US" altLang="en-US" sz="2000" b="1" dirty="0">
                <a:solidFill>
                  <a:srgbClr val="5B9BD5">
                    <a:lumMod val="50000"/>
                  </a:srgbClr>
                </a:solidFill>
                <a:latin typeface="Arial Narrow" pitchFamily="34" charset="0"/>
              </a:rPr>
              <a:t>Center for Excellence in Disabilities</a:t>
            </a:r>
          </a:p>
          <a:p>
            <a:pPr lvl="0" algn="r">
              <a:defRPr/>
            </a:pPr>
            <a:r>
              <a:rPr lang="en-US" altLang="en-US" sz="2000" b="1" dirty="0">
                <a:solidFill>
                  <a:srgbClr val="5B9BD5">
                    <a:lumMod val="50000"/>
                  </a:srgbClr>
                </a:solidFill>
                <a:latin typeface="Arial Narrow" pitchFamily="34" charset="0"/>
              </a:rPr>
              <a:t>Positive Behavior Support</a:t>
            </a:r>
          </a:p>
        </p:txBody>
      </p:sp>
    </p:spTree>
    <p:extLst>
      <p:ext uri="{BB962C8B-B14F-4D97-AF65-F5344CB8AC3E}">
        <p14:creationId xmlns:p14="http://schemas.microsoft.com/office/powerpoint/2010/main" val="204451802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WASPOLLED" val="2196C2E466F44E1AB3169FC34D67A897"/>
  <p:tag name="TPVERSION" val="6"/>
  <p:tag name="TPFULLVERSION" val="6.0.1.2"/>
  <p:tag name="PPTVERSION" val="14"/>
  <p:tag name="TPOS" val="2"/>
</p:tagLst>
</file>

<file path=ppt/theme/theme1.xml><?xml version="1.0" encoding="utf-8"?>
<a:theme xmlns:a="http://schemas.openxmlformats.org/drawingml/2006/main" name="WVU Official PP Theme [USE THIS ON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VU Official PP Theme [USE THIS ONE]" id="{848158BF-DEF4-4BBF-AE45-5740C1EEBCD8}" vid="{62E737DB-0035-4BCD-A146-296861A88F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31500</TotalTime>
  <Words>2700</Words>
  <Application>Microsoft Office PowerPoint</Application>
  <PresentationFormat>On-screen Show (4:3)</PresentationFormat>
  <Paragraphs>436</Paragraphs>
  <Slides>37</Slides>
  <Notes>32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 Narrow</vt:lpstr>
      <vt:lpstr>Calibri</vt:lpstr>
      <vt:lpstr>Georgia</vt:lpstr>
      <vt:lpstr>Wingdings</vt:lpstr>
      <vt:lpstr>WVU Official PP Theme [USE THIS ONE]</vt:lpstr>
      <vt:lpstr>Compassion Fatigue: Looking Out for Yourself and Each Other</vt:lpstr>
      <vt:lpstr>A part of West Virginia University &amp; WVU Health Sciences Center</vt:lpstr>
      <vt:lpstr>PowerPoint Presentation</vt:lpstr>
      <vt:lpstr>WVU CED’s Role:</vt:lpstr>
      <vt:lpstr>About WVU CED</vt:lpstr>
      <vt:lpstr>Become an Affiliate</vt:lpstr>
      <vt:lpstr>Session Objectives</vt:lpstr>
      <vt:lpstr>PowerPoint Presentation</vt:lpstr>
      <vt:lpstr>Compassion Fatigue (CF) Defined</vt:lpstr>
      <vt:lpstr>Self-Assessment: Questionnaires</vt:lpstr>
      <vt:lpstr>PowerPoint Presentation</vt:lpstr>
      <vt:lpstr>Cut-off Levels of Possible Concern</vt:lpstr>
      <vt:lpstr>Compassion Fatigue vs. Burnout</vt:lpstr>
      <vt:lpstr>Compassion Fatigue vs. Burnout</vt:lpstr>
      <vt:lpstr>Who is Vulnerable to CF? (Figley, 2012)</vt:lpstr>
      <vt:lpstr>PowerPoint Presentation</vt:lpstr>
      <vt:lpstr>PowerPoint Presentation</vt:lpstr>
      <vt:lpstr>Effects of CF on the Individual</vt:lpstr>
      <vt:lpstr>Effects of CF on the Individual (continued)</vt:lpstr>
      <vt:lpstr>Effects of CF on the Individual (continued)</vt:lpstr>
      <vt:lpstr>PowerPoint Presentation</vt:lpstr>
      <vt:lpstr>Effects of CF on the Workplace</vt:lpstr>
      <vt:lpstr>Effects of CF on the Workplace (continued)</vt:lpstr>
      <vt:lpstr>Warning Signs</vt:lpstr>
      <vt:lpstr>Self-Assessment: Circles of Support</vt:lpstr>
      <vt:lpstr>PowerPoint Presentation</vt:lpstr>
      <vt:lpstr>Discussion: Self-Care Skills</vt:lpstr>
      <vt:lpstr>PowerPoint Presentation</vt:lpstr>
      <vt:lpstr>Dreams, Themes, and Intervention Schemes</vt:lpstr>
      <vt:lpstr>Hogewey Village (Netherlands)</vt:lpstr>
      <vt:lpstr>10 Ways to be Happier Today</vt:lpstr>
      <vt:lpstr>Other Happiness-Boosting Ideas</vt:lpstr>
      <vt:lpstr>Thinking Outside the Box</vt:lpstr>
      <vt:lpstr>  </vt:lpstr>
      <vt:lpstr>PowerPoint Presentation</vt:lpstr>
      <vt:lpstr>PowerPoint Presentation</vt:lpstr>
      <vt:lpstr>THANK YOU!  For more Information:  1-855-558-4296 pbs.cedwvu.org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Disability Etiquette</dc:title>
  <dc:creator>Teresa McCourt</dc:creator>
  <cp:lastModifiedBy>Riley, Anastasia</cp:lastModifiedBy>
  <cp:revision>647</cp:revision>
  <cp:lastPrinted>2016-09-29T10:41:07Z</cp:lastPrinted>
  <dcterms:created xsi:type="dcterms:W3CDTF">2011-12-22T13:39:35Z</dcterms:created>
  <dcterms:modified xsi:type="dcterms:W3CDTF">2018-04-24T19:47:34Z</dcterms:modified>
</cp:coreProperties>
</file>