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6" r:id="rId1"/>
  </p:sldMasterIdLst>
  <p:notesMasterIdLst>
    <p:notesMasterId r:id="rId65"/>
  </p:notesMasterIdLst>
  <p:sldIdLst>
    <p:sldId id="256" r:id="rId2"/>
    <p:sldId id="319" r:id="rId3"/>
    <p:sldId id="320" r:id="rId4"/>
    <p:sldId id="327" r:id="rId5"/>
    <p:sldId id="257" r:id="rId6"/>
    <p:sldId id="258" r:id="rId7"/>
    <p:sldId id="335" r:id="rId8"/>
    <p:sldId id="326" r:id="rId9"/>
    <p:sldId id="321" r:id="rId10"/>
    <p:sldId id="322" r:id="rId11"/>
    <p:sldId id="259" r:id="rId12"/>
    <p:sldId id="260" r:id="rId13"/>
    <p:sldId id="261" r:id="rId14"/>
    <p:sldId id="262" r:id="rId15"/>
    <p:sldId id="325" r:id="rId16"/>
    <p:sldId id="263" r:id="rId17"/>
    <p:sldId id="264" r:id="rId18"/>
    <p:sldId id="265" r:id="rId19"/>
    <p:sldId id="266" r:id="rId20"/>
    <p:sldId id="311" r:id="rId21"/>
    <p:sldId id="307" r:id="rId22"/>
    <p:sldId id="310" r:id="rId23"/>
    <p:sldId id="309" r:id="rId24"/>
    <p:sldId id="312" r:id="rId25"/>
    <p:sldId id="267" r:id="rId26"/>
    <p:sldId id="313" r:id="rId27"/>
    <p:sldId id="314" r:id="rId28"/>
    <p:sldId id="269" r:id="rId29"/>
    <p:sldId id="268" r:id="rId30"/>
    <p:sldId id="270" r:id="rId31"/>
    <p:sldId id="315" r:id="rId32"/>
    <p:sldId id="316" r:id="rId33"/>
    <p:sldId id="331" r:id="rId34"/>
    <p:sldId id="272" r:id="rId35"/>
    <p:sldId id="332" r:id="rId36"/>
    <p:sldId id="333" r:id="rId37"/>
    <p:sldId id="271" r:id="rId38"/>
    <p:sldId id="273" r:id="rId39"/>
    <p:sldId id="274" r:id="rId40"/>
    <p:sldId id="275" r:id="rId41"/>
    <p:sldId id="324" r:id="rId42"/>
    <p:sldId id="276" r:id="rId43"/>
    <p:sldId id="277" r:id="rId44"/>
    <p:sldId id="293" r:id="rId45"/>
    <p:sldId id="278" r:id="rId46"/>
    <p:sldId id="279" r:id="rId47"/>
    <p:sldId id="334" r:id="rId48"/>
    <p:sldId id="280" r:id="rId49"/>
    <p:sldId id="338" r:id="rId50"/>
    <p:sldId id="339" r:id="rId51"/>
    <p:sldId id="286" r:id="rId52"/>
    <p:sldId id="282" r:id="rId53"/>
    <p:sldId id="283" r:id="rId54"/>
    <p:sldId id="336" r:id="rId55"/>
    <p:sldId id="337" r:id="rId56"/>
    <p:sldId id="287" r:id="rId57"/>
    <p:sldId id="284" r:id="rId58"/>
    <p:sldId id="285" r:id="rId59"/>
    <p:sldId id="330" r:id="rId60"/>
    <p:sldId id="290" r:id="rId61"/>
    <p:sldId id="291" r:id="rId62"/>
    <p:sldId id="292" r:id="rId63"/>
    <p:sldId id="294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36" autoAdjust="0"/>
  </p:normalViewPr>
  <p:slideViewPr>
    <p:cSldViewPr snapToGrid="0" snapToObjects="1">
      <p:cViewPr varScale="1">
        <p:scale>
          <a:sx n="98" d="100"/>
          <a:sy n="98" d="100"/>
        </p:scale>
        <p:origin x="-19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E993D-8933-164C-9C32-37163156ECF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7FF2F-FB0F-0744-B428-EE37B8F10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80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Sports medicine focus </a:t>
            </a:r>
            <a:r>
              <a:rPr lang="en-US" dirty="0" smtClean="0">
                <a:sym typeface="Wingdings"/>
              </a:rPr>
              <a:t> involvement with TBI/memory</a:t>
            </a:r>
            <a:r>
              <a:rPr lang="en-US" baseline="0" dirty="0" smtClean="0">
                <a:sym typeface="Wingdings"/>
              </a:rPr>
              <a:t> relates to concussions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34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www.richardsonthebrain.com</a:t>
            </a:r>
            <a:r>
              <a:rPr lang="en-US" dirty="0" smtClean="0"/>
              <a:t>/temporal-lobes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71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www.richardsonthebrain.com</a:t>
            </a:r>
            <a:r>
              <a:rPr lang="en-US" dirty="0" smtClean="0"/>
              <a:t>/</a:t>
            </a:r>
            <a:r>
              <a:rPr lang="en-US" dirty="0" err="1" smtClean="0"/>
              <a:t>neuroanatomy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37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www.psychologytoday.com</a:t>
            </a:r>
            <a:r>
              <a:rPr lang="en-US" smtClean="0"/>
              <a:t>/us/blog/make-your-brain-smarter/201301/go-full-frontal-be-smart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46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www.richardsonthebrain.com</a:t>
            </a:r>
            <a:r>
              <a:rPr lang="en-US" dirty="0" smtClean="0"/>
              <a:t>/occipital-lobes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57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www.mayfieldclinic.com</a:t>
            </a:r>
            <a:r>
              <a:rPr lang="en-US" dirty="0" smtClean="0"/>
              <a:t>/PE-</a:t>
            </a:r>
            <a:r>
              <a:rPr lang="en-US" dirty="0" err="1" smtClean="0"/>
              <a:t>TBI.htm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28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Rebounding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41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Shearing/rotational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68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Medscape, adapted from information</a:t>
            </a:r>
            <a:r>
              <a:rPr lang="en-US" baseline="0" dirty="0" smtClean="0"/>
              <a:t> from CDC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4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Obtained from CDC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83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Kids playing sports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57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: </a:t>
            </a:r>
          </a:p>
          <a:p>
            <a:r>
              <a:rPr lang="en-US" dirty="0" smtClean="0"/>
              <a:t>RUETERS</a:t>
            </a:r>
            <a:r>
              <a:rPr lang="en-US" baseline="0" dirty="0" smtClean="0"/>
              <a:t> Dave </a:t>
            </a:r>
            <a:r>
              <a:rPr lang="en-US" baseline="0" dirty="0" err="1" smtClean="0"/>
              <a:t>Kaup</a:t>
            </a:r>
            <a:r>
              <a:rPr lang="en-US" baseline="0" dirty="0" smtClean="0"/>
              <a:t> 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www.reuters.com</a:t>
            </a:r>
            <a:r>
              <a:rPr lang="en-US" dirty="0" smtClean="0"/>
              <a:t>/article/us-</a:t>
            </a:r>
            <a:r>
              <a:rPr lang="en-US" dirty="0" err="1" smtClean="0"/>
              <a:t>nfl</a:t>
            </a:r>
            <a:r>
              <a:rPr lang="en-US" dirty="0" smtClean="0"/>
              <a:t>-</a:t>
            </a:r>
            <a:r>
              <a:rPr lang="en-US" dirty="0" err="1" smtClean="0"/>
              <a:t>bengals-johnson</a:t>
            </a:r>
            <a:r>
              <a:rPr lang="en-US" dirty="0" smtClean="0"/>
              <a:t>/bengals-acquire-controversial-running-back-johnson-idUSTRE5AH09B20091118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88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Austin Collie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73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2</a:t>
            </a:r>
            <a:r>
              <a:rPr lang="en-US" baseline="0" dirty="0" smtClean="0"/>
              <a:t> slides </a:t>
            </a:r>
          </a:p>
          <a:p>
            <a:r>
              <a:rPr lang="en-US" baseline="0" dirty="0" err="1" smtClean="0"/>
              <a:t>Pics</a:t>
            </a:r>
            <a:r>
              <a:rPr lang="en-US" baseline="0" dirty="0" smtClean="0"/>
              <a:t> of concussions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346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43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Scat questionnaire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464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99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Stopwatch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655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Memory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Impact test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500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66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 of return to learn protocol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12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30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803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991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Homework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67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Vision/smell/auditory</a:t>
            </a:r>
            <a:r>
              <a:rPr lang="en-US" baseline="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19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96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09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36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Neuron junction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76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Axon</a:t>
            </a:r>
            <a:r>
              <a:rPr lang="en-US" baseline="0" dirty="0" smtClean="0"/>
              <a:t> to dendrite  </a:t>
            </a:r>
          </a:p>
          <a:p>
            <a:r>
              <a:rPr lang="en-US" dirty="0" err="1" smtClean="0"/>
              <a:t>Brainleadersandlearners.com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TBI and Memory Loss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Bryce Meredith D.O.</a:t>
            </a:r>
          </a:p>
          <a:p>
            <a:r>
              <a:rPr lang="en-US" dirty="0" smtClean="0"/>
              <a:t>Marshall Primary Care Sports Medicine Fellow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1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and TBI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Brett Favre recently stated an interview he is experiencing short term memory problems and may have experienced “thousands of concussions”</a:t>
            </a:r>
          </a:p>
          <a:p>
            <a:endParaRPr lang="en-US" dirty="0"/>
          </a:p>
        </p:txBody>
      </p:sp>
      <p:pic>
        <p:nvPicPr>
          <p:cNvPr id="5" name="Content Placeholder 4" descr="Screen Shot 2018-04-16 at 2.57.29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756" b="-26756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4688541" y="5393408"/>
            <a:ext cx="3625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Bruce </a:t>
            </a:r>
            <a:r>
              <a:rPr lang="en-US" sz="1200" dirty="0" err="1" smtClean="0"/>
              <a:t>Kluckhohn</a:t>
            </a:r>
            <a:r>
              <a:rPr lang="en-US" sz="1200" dirty="0" smtClean="0"/>
              <a:t>, USA TODAY Sports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00810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memory?</a:t>
            </a:r>
          </a:p>
          <a:p>
            <a:r>
              <a:rPr lang="en-US" dirty="0" smtClean="0"/>
              <a:t>Ability to store, retain, and recall information</a:t>
            </a:r>
          </a:p>
          <a:p>
            <a:r>
              <a:rPr lang="en-US" dirty="0" smtClean="0"/>
              <a:t>“Process of organizing and storing representations of events and recalling these representations to consciousness at a later date” </a:t>
            </a:r>
          </a:p>
          <a:p>
            <a:r>
              <a:rPr lang="en-US" dirty="0" smtClean="0"/>
              <a:t>Savage and Wolcott-</a:t>
            </a:r>
            <a:r>
              <a:rPr lang="en-US" u="sng" dirty="0" smtClean="0"/>
              <a:t>An </a:t>
            </a:r>
            <a:r>
              <a:rPr lang="en-US" u="sng" dirty="0"/>
              <a:t>Educator's Manual:  What Educators Need to Know about Students with Brain Injury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15668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Sensory</a:t>
            </a:r>
          </a:p>
          <a:p>
            <a:pPr lvl="1"/>
            <a:r>
              <a:rPr lang="en-US" sz="4000" dirty="0" smtClean="0"/>
              <a:t>Brief- usually only seconds</a:t>
            </a:r>
          </a:p>
          <a:p>
            <a:pPr lvl="1"/>
            <a:r>
              <a:rPr lang="en-US" sz="4000" dirty="0" smtClean="0"/>
              <a:t>Autonomic perception from senses</a:t>
            </a:r>
          </a:p>
        </p:txBody>
      </p:sp>
      <p:pic>
        <p:nvPicPr>
          <p:cNvPr id="7" name="Content Placeholder 6" descr="Screen Shot 2018-04-17 at 3.24.39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675" b="-356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170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term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597"/>
            <a:ext cx="4038600" cy="4525963"/>
          </a:xfrm>
        </p:spPr>
        <p:txBody>
          <a:bodyPr/>
          <a:lstStyle/>
          <a:p>
            <a:r>
              <a:rPr lang="en-US" dirty="0" smtClean="0"/>
              <a:t>Temporary storage</a:t>
            </a:r>
          </a:p>
          <a:p>
            <a:r>
              <a:rPr lang="en-US" dirty="0" smtClean="0"/>
              <a:t>Must use to retain</a:t>
            </a:r>
          </a:p>
          <a:p>
            <a:r>
              <a:rPr lang="en-US" dirty="0" smtClean="0"/>
              <a:t>Limited capacity</a:t>
            </a:r>
            <a:endParaRPr lang="en-US" dirty="0"/>
          </a:p>
        </p:txBody>
      </p:sp>
      <p:pic>
        <p:nvPicPr>
          <p:cNvPr id="7" name="Content Placeholder 6" descr="Screen Shot 2018-04-17 at 3.21.32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300" b="-76300"/>
          <a:stretch>
            <a:fillRect/>
          </a:stretch>
        </p:blipFill>
        <p:spPr>
          <a:xfrm>
            <a:off x="905400" y="1019505"/>
            <a:ext cx="7019396" cy="7579458"/>
          </a:xfrm>
        </p:spPr>
      </p:pic>
      <p:sp>
        <p:nvSpPr>
          <p:cNvPr id="4" name="TextBox 3"/>
          <p:cNvSpPr txBox="1"/>
          <p:nvPr/>
        </p:nvSpPr>
        <p:spPr>
          <a:xfrm>
            <a:off x="1058222" y="6278560"/>
            <a:ext cx="3059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Graphic: </a:t>
            </a:r>
            <a:r>
              <a:rPr lang="en-US" sz="1000" dirty="0" err="1" smtClean="0"/>
              <a:t>bebrainfit.com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2571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memory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Storage of information that is important to you</a:t>
            </a:r>
          </a:p>
          <a:p>
            <a:r>
              <a:rPr lang="en-US" dirty="0" smtClean="0"/>
              <a:t>Encoding</a:t>
            </a:r>
          </a:p>
          <a:p>
            <a:r>
              <a:rPr lang="en-US" dirty="0" smtClean="0"/>
              <a:t>Storage</a:t>
            </a:r>
          </a:p>
          <a:p>
            <a:r>
              <a:rPr lang="en-US" dirty="0" smtClean="0"/>
              <a:t>Retrieval</a:t>
            </a:r>
            <a:endParaRPr lang="en-US" dirty="0"/>
          </a:p>
        </p:txBody>
      </p:sp>
      <p:pic>
        <p:nvPicPr>
          <p:cNvPr id="8" name="Content Placeholder 7" descr="Screen Shot 2018-04-17 at 3.27.02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270" b="-312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2000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steps in memory 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4000" dirty="0" smtClean="0"/>
              <a:t>Acquisition </a:t>
            </a:r>
          </a:p>
          <a:p>
            <a:r>
              <a:rPr lang="en-US" sz="4000" dirty="0" smtClean="0"/>
              <a:t>Consolidation </a:t>
            </a:r>
          </a:p>
          <a:p>
            <a:r>
              <a:rPr lang="en-US" sz="4000" dirty="0" smtClean="0"/>
              <a:t>Retrieval </a:t>
            </a:r>
          </a:p>
          <a:p>
            <a:r>
              <a:rPr lang="en-US" sz="4000" dirty="0" smtClean="0"/>
              <a:t>Recognition and recall</a:t>
            </a:r>
            <a:endParaRPr lang="en-US" sz="36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Screen Shot 2018-04-17 at 3.29.01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802" b="-50802"/>
          <a:stretch>
            <a:fillRect/>
          </a:stretch>
        </p:blipFill>
        <p:spPr>
          <a:xfrm>
            <a:off x="44958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114688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Anatomy and physiology of the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Synapse-conjunction or connection in which neurons communicate or influence neurons</a:t>
            </a:r>
          </a:p>
          <a:p>
            <a:r>
              <a:rPr lang="en-US" dirty="0" smtClean="0"/>
              <a:t>There are chemical and electrical synapses</a:t>
            </a:r>
            <a:endParaRPr lang="en-US" dirty="0"/>
          </a:p>
        </p:txBody>
      </p:sp>
      <p:pic>
        <p:nvPicPr>
          <p:cNvPr id="5" name="Content Placeholder 4" descr="Screen Shot 2018-04-17 at 3.42.14 PM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408" b="-39408"/>
          <a:stretch/>
        </p:blipFill>
        <p:spPr/>
      </p:pic>
    </p:spTree>
    <p:extLst>
      <p:ext uri="{BB962C8B-B14F-4D97-AF65-F5344CB8AC3E}">
        <p14:creationId xmlns:p14="http://schemas.microsoft.com/office/powerpoint/2010/main" val="1688299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Anatomy and physiology of the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Due to the consistent polarity of synapses, the transmission of the action potential travels from the axon from one neuron to a dendrite of another</a:t>
            </a:r>
            <a:endParaRPr lang="en-US" dirty="0"/>
          </a:p>
        </p:txBody>
      </p:sp>
      <p:pic>
        <p:nvPicPr>
          <p:cNvPr id="4" name="Picture 3" descr="Screen Shot 2018-04-17 at 3.38.19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268" y="3458560"/>
            <a:ext cx="3860800" cy="254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5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Anatomy and physiology of the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a membrane potential of a presynaptic </a:t>
            </a:r>
            <a:r>
              <a:rPr lang="en-US" dirty="0" err="1" smtClean="0"/>
              <a:t>neurite</a:t>
            </a:r>
            <a:r>
              <a:rPr lang="en-US" dirty="0" smtClean="0"/>
              <a:t> is reversed by the arrival of an action potential, calcium channels are opened and calcium ions diffuse in the cell because they are presents at a much higher concentration in the extracellular fluid than in the cytoplasm</a:t>
            </a:r>
          </a:p>
          <a:p>
            <a:r>
              <a:rPr lang="en-US" dirty="0" smtClean="0"/>
              <a:t>The entry of calcium triggers the fusion of synaptic vesicles to the terminal plasma membrane, which releases the neurotransmitters and neuromodulators into the synaptic cleft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65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Anatomy and physiology of the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Once the neurotransmitter molecules have crossed the synaptic cleft, they combine with receptors on the postsynaptic cell</a:t>
            </a:r>
          </a:p>
          <a:p>
            <a:r>
              <a:rPr lang="en-US" dirty="0" smtClean="0"/>
              <a:t>If the neurotransmitter-receptor interaction is one that results in excitation, nonspecific </a:t>
            </a:r>
            <a:r>
              <a:rPr lang="en-US" dirty="0" err="1" smtClean="0"/>
              <a:t>cation</a:t>
            </a:r>
            <a:r>
              <a:rPr lang="en-US" dirty="0" smtClean="0"/>
              <a:t> channels are opened, which allow entry of sodium, calcium, and the efflux of potassium at postsynaptic 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355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have no financial interests or relationships to disclose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30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lobe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Plays a role in emotions but is also responsible for</a:t>
            </a:r>
          </a:p>
          <a:p>
            <a:pPr lvl="1"/>
            <a:r>
              <a:rPr lang="en-US" dirty="0" smtClean="0"/>
              <a:t>Smelling</a:t>
            </a:r>
          </a:p>
          <a:p>
            <a:pPr lvl="1"/>
            <a:r>
              <a:rPr lang="en-US" dirty="0" smtClean="0"/>
              <a:t>Tasting</a:t>
            </a:r>
          </a:p>
          <a:p>
            <a:pPr lvl="1"/>
            <a:r>
              <a:rPr lang="en-US" dirty="0" smtClean="0"/>
              <a:t>Perception</a:t>
            </a:r>
          </a:p>
          <a:p>
            <a:pPr lvl="1"/>
            <a:r>
              <a:rPr lang="en-US" dirty="0" smtClean="0"/>
              <a:t>Memory</a:t>
            </a:r>
            <a:endParaRPr lang="en-US" dirty="0"/>
          </a:p>
        </p:txBody>
      </p:sp>
      <p:pic>
        <p:nvPicPr>
          <p:cNvPr id="5" name="Content Placeholder 4" descr="Screen Shot 2018-04-16 at 3.24.37 PM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178" b="-62178"/>
          <a:stretch/>
        </p:blipFill>
        <p:spPr>
          <a:xfrm>
            <a:off x="4495800" y="618574"/>
            <a:ext cx="4191000" cy="5507590"/>
          </a:xfrm>
        </p:spPr>
      </p:pic>
    </p:spTree>
    <p:extLst>
      <p:ext uri="{BB962C8B-B14F-4D97-AF65-F5344CB8AC3E}">
        <p14:creationId xmlns:p14="http://schemas.microsoft.com/office/powerpoint/2010/main" val="380082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Limbic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Consists of a ring on the medial surface of the cerebral hemisphere</a:t>
            </a:r>
          </a:p>
          <a:p>
            <a:r>
              <a:rPr lang="en-US" dirty="0" smtClean="0"/>
              <a:t>Components</a:t>
            </a:r>
          </a:p>
          <a:p>
            <a:pPr lvl="1"/>
            <a:r>
              <a:rPr lang="en-US" dirty="0" err="1" smtClean="0"/>
              <a:t>Subcallosal</a:t>
            </a:r>
            <a:r>
              <a:rPr lang="en-US" dirty="0" smtClean="0"/>
              <a:t> area</a:t>
            </a:r>
          </a:p>
          <a:p>
            <a:pPr lvl="1"/>
            <a:r>
              <a:rPr lang="en-US" dirty="0" smtClean="0"/>
              <a:t>Cingulate </a:t>
            </a:r>
            <a:r>
              <a:rPr lang="en-US" dirty="0" err="1" smtClean="0"/>
              <a:t>gyrus</a:t>
            </a:r>
            <a:r>
              <a:rPr lang="en-US" dirty="0" smtClean="0"/>
              <a:t> with its isthmus</a:t>
            </a:r>
          </a:p>
          <a:p>
            <a:pPr lvl="1"/>
            <a:r>
              <a:rPr lang="en-US" dirty="0" err="1" smtClean="0"/>
              <a:t>Parahippocampal</a:t>
            </a:r>
            <a:endParaRPr lang="en-US" dirty="0" smtClean="0"/>
          </a:p>
          <a:p>
            <a:r>
              <a:rPr lang="en-US" dirty="0" smtClean="0"/>
              <a:t>Mostly involved with learning, memory, and emotional responses</a:t>
            </a:r>
            <a:endParaRPr lang="en-US" dirty="0"/>
          </a:p>
        </p:txBody>
      </p:sp>
      <p:pic>
        <p:nvPicPr>
          <p:cNvPr id="5" name="Content Placeholder 4" descr="Screen Shot 2018-04-18 at 4.24.50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981" b="-12981"/>
          <a:stretch/>
        </p:blipFill>
        <p:spPr/>
      </p:pic>
    </p:spTree>
    <p:extLst>
      <p:ext uri="{BB962C8B-B14F-4D97-AF65-F5344CB8AC3E}">
        <p14:creationId xmlns:p14="http://schemas.microsoft.com/office/powerpoint/2010/main" val="33987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Frontal Lobe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Involved with higher cognitive function including</a:t>
            </a:r>
          </a:p>
          <a:p>
            <a:pPr lvl="1"/>
            <a:r>
              <a:rPr lang="en-US" dirty="0" smtClean="0"/>
              <a:t>Problem solving</a:t>
            </a:r>
          </a:p>
          <a:p>
            <a:pPr lvl="1"/>
            <a:r>
              <a:rPr lang="en-US" dirty="0" smtClean="0"/>
              <a:t>Memory</a:t>
            </a:r>
          </a:p>
          <a:p>
            <a:pPr lvl="1"/>
            <a:r>
              <a:rPr lang="en-US" dirty="0" smtClean="0"/>
              <a:t>Language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err="1" smtClean="0"/>
              <a:t>Judgement</a:t>
            </a:r>
            <a:endParaRPr lang="en-US" dirty="0" smtClean="0"/>
          </a:p>
        </p:txBody>
      </p:sp>
      <p:pic>
        <p:nvPicPr>
          <p:cNvPr id="5" name="Content Placeholder 4" descr="Screen Shot 2018-04-16 at 3.09.59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750" b="-8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130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Prefrontal Cortex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45733"/>
            <a:ext cx="3657600" cy="421957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Involved with intellect, complex learning, and personality</a:t>
            </a:r>
            <a:endParaRPr lang="en-US" sz="4000" dirty="0"/>
          </a:p>
        </p:txBody>
      </p:sp>
      <p:pic>
        <p:nvPicPr>
          <p:cNvPr id="7" name="Content Placeholder 6" descr="Screen Shot 2018-04-17 at 3.48.05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894" b="-35894"/>
          <a:stretch>
            <a:fillRect/>
          </a:stretch>
        </p:blipFill>
        <p:spPr>
          <a:xfrm>
            <a:off x="4688541" y="1845733"/>
            <a:ext cx="3657600" cy="4219575"/>
          </a:xfrm>
        </p:spPr>
      </p:pic>
      <p:sp>
        <p:nvSpPr>
          <p:cNvPr id="8" name="Right Arrow 7"/>
          <p:cNvSpPr/>
          <p:nvPr/>
        </p:nvSpPr>
        <p:spPr>
          <a:xfrm rot="3454271">
            <a:off x="4353729" y="2213034"/>
            <a:ext cx="1200882" cy="5003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21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Occipital lobe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Visual information</a:t>
            </a:r>
            <a:endParaRPr lang="en-US" sz="3600" dirty="0"/>
          </a:p>
        </p:txBody>
      </p:sp>
      <p:pic>
        <p:nvPicPr>
          <p:cNvPr id="5" name="Content Placeholder 4" descr="Screen Shot 2018-04-16 at 3.26.18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248" b="-49248"/>
          <a:stretch>
            <a:fillRect/>
          </a:stretch>
        </p:blipFill>
        <p:spPr>
          <a:xfrm>
            <a:off x="1693334" y="1693333"/>
            <a:ext cx="6174485" cy="6197600"/>
          </a:xfrm>
        </p:spPr>
      </p:pic>
    </p:spTree>
    <p:extLst>
      <p:ext uri="{BB962C8B-B14F-4D97-AF65-F5344CB8AC3E}">
        <p14:creationId xmlns:p14="http://schemas.microsoft.com/office/powerpoint/2010/main" val="438153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Traumatic brain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Traumatic brain injury- an insult to the brain caused by an external physical force</a:t>
            </a:r>
          </a:p>
        </p:txBody>
      </p:sp>
      <p:pic>
        <p:nvPicPr>
          <p:cNvPr id="5" name="Content Placeholder 4" descr="Screen Shot 2018-04-16 at 3.37.46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248" b="-292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0310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Coup-Contra Coup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Impact and bruising occur at 2 places in the brain</a:t>
            </a:r>
          </a:p>
          <a:p>
            <a:r>
              <a:rPr lang="en-US" dirty="0" smtClean="0"/>
              <a:t>When the head is struck, the impact causes the brain to bump the opposite side of the skull, resulting in damage at both sites</a:t>
            </a:r>
            <a:endParaRPr lang="en-US" dirty="0"/>
          </a:p>
        </p:txBody>
      </p:sp>
      <p:pic>
        <p:nvPicPr>
          <p:cNvPr id="5" name="Content Placeholder 4" descr="Screen Shot 2018-04-17 at 3.50.52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516" b="-52516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5194908" y="5068884"/>
            <a:ext cx="332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Braininjury.com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90333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axonal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Brain injury that does not require a direct head impact.</a:t>
            </a:r>
          </a:p>
          <a:p>
            <a:r>
              <a:rPr lang="en-US" dirty="0" smtClean="0"/>
              <a:t>Rapid acceleration of the head and some parts of the brain move in different directions</a:t>
            </a:r>
          </a:p>
          <a:p>
            <a:r>
              <a:rPr lang="en-US" dirty="0" smtClean="0"/>
              <a:t>Shearing or rotational force</a:t>
            </a:r>
            <a:endParaRPr lang="en-US" dirty="0"/>
          </a:p>
        </p:txBody>
      </p:sp>
      <p:pic>
        <p:nvPicPr>
          <p:cNvPr id="5" name="Content Placeholder 4" descr="Screen Shot 2018-04-17 at 3.57.02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742" b="-387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871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TBI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In 2013 falls were the leading cause of TBI</a:t>
            </a:r>
          </a:p>
          <a:p>
            <a:r>
              <a:rPr lang="en-US" dirty="0" smtClean="0"/>
              <a:t>Falls accounted for 47% of all TBI-related injuries </a:t>
            </a:r>
          </a:p>
          <a:p>
            <a:r>
              <a:rPr lang="en-US" dirty="0" smtClean="0"/>
              <a:t>79% of of TBI-related ED visits, hospitalizations, and deaths in adults were caused by falls </a:t>
            </a:r>
          </a:p>
          <a:p>
            <a:r>
              <a:rPr lang="en-US" dirty="0" smtClean="0"/>
              <a:t>Being struck by or against an object was the second leading cause of TBI </a:t>
            </a:r>
          </a:p>
          <a:p>
            <a:r>
              <a:rPr lang="en-US" dirty="0" smtClean="0"/>
              <a:t>Motor vehicle crashes were the 3</a:t>
            </a:r>
            <a:r>
              <a:rPr lang="en-US" baseline="30000" dirty="0" smtClean="0"/>
              <a:t>rd</a:t>
            </a:r>
            <a:r>
              <a:rPr lang="en-US" dirty="0" smtClean="0"/>
              <a:t> leading cause of TBI-related ED visits</a:t>
            </a:r>
          </a:p>
          <a:p>
            <a:endParaRPr lang="en-US" dirty="0"/>
          </a:p>
        </p:txBody>
      </p:sp>
      <p:pic>
        <p:nvPicPr>
          <p:cNvPr id="8" name="Content Placeholder 7" descr="Screen Shot 2018-04-19 at 1.45.30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61" r="-6761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575733" y="6127036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Information obtained from the CDC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37200" y="6003052"/>
            <a:ext cx="2302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Photo: </a:t>
            </a:r>
            <a:r>
              <a:rPr lang="en-US" sz="1000" dirty="0" err="1" smtClean="0"/>
              <a:t>caregiving.org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6326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TBI-estimated 1.7-3.8 million per year in the United States</a:t>
            </a:r>
          </a:p>
          <a:p>
            <a:r>
              <a:rPr lang="en-US" dirty="0" smtClean="0"/>
              <a:t>May be underestimated</a:t>
            </a:r>
          </a:p>
          <a:p>
            <a:r>
              <a:rPr lang="en-US" dirty="0" smtClean="0"/>
              <a:t>3.1 million Americans are living with the consequences of traumatic brain injuries</a:t>
            </a:r>
          </a:p>
          <a:p>
            <a:r>
              <a:rPr lang="en-US" dirty="0" smtClean="0"/>
              <a:t>About 75% of TBIs that occur each year are concussions or other forms of mild traumatic brain injuries</a:t>
            </a:r>
          </a:p>
        </p:txBody>
      </p:sp>
      <p:pic>
        <p:nvPicPr>
          <p:cNvPr id="5" name="Content Placeholder 4" descr="Screen Shot 2018-04-19 at 1.17.37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5386" b="-1053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9422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pic>
        <p:nvPicPr>
          <p:cNvPr id="4" name="Content Placeholder 3" descr="FA9A3873-Edit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695985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Underreported TBI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Uncounted injuries 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 the playground</a:t>
            </a:r>
            <a:endParaRPr lang="en-US" dirty="0"/>
          </a:p>
          <a:p>
            <a:pPr lvl="1"/>
            <a:r>
              <a:rPr lang="en-US" dirty="0"/>
              <a:t>O</a:t>
            </a:r>
            <a:r>
              <a:rPr lang="en-US" dirty="0" smtClean="0"/>
              <a:t>n playing fields/youth sports</a:t>
            </a:r>
            <a:endParaRPr lang="en-US" dirty="0"/>
          </a:p>
          <a:p>
            <a:pPr lvl="1"/>
            <a:r>
              <a:rPr lang="en-US" dirty="0"/>
              <a:t>F</a:t>
            </a:r>
            <a:r>
              <a:rPr lang="en-US" dirty="0" smtClean="0"/>
              <a:t>alls in the home</a:t>
            </a:r>
            <a:endParaRPr lang="en-US" dirty="0"/>
          </a:p>
          <a:p>
            <a:pPr lvl="1"/>
            <a:r>
              <a:rPr lang="en-US" dirty="0" smtClean="0"/>
              <a:t>Assaults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omestic violence</a:t>
            </a:r>
            <a:endParaRPr lang="en-US" dirty="0"/>
          </a:p>
          <a:p>
            <a:pPr lvl="1"/>
            <a:r>
              <a:rPr lang="en-US" dirty="0" smtClean="0"/>
              <a:t>Returning veterans</a:t>
            </a:r>
            <a:endParaRPr lang="en-US" dirty="0"/>
          </a:p>
        </p:txBody>
      </p:sp>
      <p:pic>
        <p:nvPicPr>
          <p:cNvPr id="5" name="Content Placeholder 4" descr="Screen Shot 2018-04-17 at 4.22.36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364" b="-643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498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3600" dirty="0" smtClean="0">
                <a:latin typeface="Calibri" charset="0"/>
                <a:ea typeface="ＭＳ Ｐゴシック" charset="0"/>
                <a:cs typeface="ＭＳ Ｐゴシック" charset="0"/>
              </a:rPr>
              <a:t>oncussion is a traumatic brain injury induced by biomechanical forces. </a:t>
            </a:r>
            <a:endParaRPr lang="en-US" sz="3600" dirty="0"/>
          </a:p>
        </p:txBody>
      </p:sp>
      <p:pic>
        <p:nvPicPr>
          <p:cNvPr id="7" name="Content Placeholder 6" descr="Screen Shot 2018-04-17 at 4.00.01 PM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911" b="-47911"/>
          <a:stretch/>
        </p:blipFill>
        <p:spPr/>
      </p:pic>
      <p:sp>
        <p:nvSpPr>
          <p:cNvPr id="8" name="TextBox 7"/>
          <p:cNvSpPr txBox="1"/>
          <p:nvPr/>
        </p:nvSpPr>
        <p:spPr>
          <a:xfrm>
            <a:off x="5079466" y="5253550"/>
            <a:ext cx="2501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Photo: AJ Mast, AP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80934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Sports related concussion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Sports related concussion may be caused either by: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direct blow to the head, face, neck 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Blow elsewhere on the body with an impulsive force transmitted to the head. </a:t>
            </a:r>
          </a:p>
        </p:txBody>
      </p:sp>
      <p:pic>
        <p:nvPicPr>
          <p:cNvPr id="5" name="Content Placeholder 4" descr="Screen Shot 2018-04-17 at 4.06.43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292" b="-42292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4688541" y="5078135"/>
            <a:ext cx="3155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Jayne </a:t>
            </a:r>
            <a:r>
              <a:rPr lang="en-US" sz="1200" dirty="0" err="1" smtClean="0"/>
              <a:t>Kamin-Oncea</a:t>
            </a:r>
            <a:r>
              <a:rPr lang="en-US" sz="1200" dirty="0" smtClean="0"/>
              <a:t>/ Getty Images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92037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Sports related concussion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SRC typically results in the rapid onset of short-lived impairment of neurological function that resolves spontaneously.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In some cases, signs and symptoms evolve over a number of minutes to hours. </a:t>
            </a:r>
          </a:p>
          <a:p>
            <a:endParaRPr lang="en-US" dirty="0"/>
          </a:p>
        </p:txBody>
      </p:sp>
      <p:pic>
        <p:nvPicPr>
          <p:cNvPr id="5" name="Content Placeholder 4" descr="Screen Shot 2018-04-17 at 4.16.00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849" b="-34849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4906302" y="5134387"/>
            <a:ext cx="35787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Photo: </a:t>
            </a:r>
            <a:r>
              <a:rPr lang="en-US" sz="1000" dirty="0" err="1" smtClean="0"/>
              <a:t>mlb.com</a:t>
            </a:r>
            <a:r>
              <a:rPr lang="en-US" sz="1000" dirty="0" smtClean="0"/>
              <a:t>/cubs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91888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Sports related concussion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SRC may result in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neuropathological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changes, but the acute clinical signs and symptoms largely reflect a functional disturbance rather than a structural injury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No abnormality is seen on standard structural neuroimaging studies. </a:t>
            </a:r>
          </a:p>
          <a:p>
            <a:endParaRPr lang="en-US" dirty="0"/>
          </a:p>
        </p:txBody>
      </p:sp>
      <p:pic>
        <p:nvPicPr>
          <p:cNvPr id="5" name="Content Placeholder 4" descr="Screen Shot 2018-04-18 at 7.45.15 A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907" b="-37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1259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Sports related concussion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SRC results in a range of clinical signs and symptoms that may or may not involve loss of consciousness. </a:t>
            </a:r>
            <a:endParaRPr lang="en-US" sz="24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Resolution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of the clinical and cognitive features typically follows a sequential 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course.</a:t>
            </a: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n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some cases symptoms may be prolonged. </a:t>
            </a:r>
          </a:p>
        </p:txBody>
      </p:sp>
      <p:pic>
        <p:nvPicPr>
          <p:cNvPr id="5" name="Content Placeholder 4" descr="Screen Shot 2018-04-18 at 3.44.05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64" b="-64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79681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3600" dirty="0">
                <a:latin typeface="Calibri" charset="0"/>
                <a:ea typeface="ＭＳ Ｐゴシック" charset="0"/>
              </a:rPr>
              <a:t>S</a:t>
            </a:r>
            <a:r>
              <a:rPr lang="en-US" sz="3600" dirty="0" smtClean="0">
                <a:latin typeface="Calibri" charset="0"/>
                <a:ea typeface="ＭＳ Ｐゴシック" charset="0"/>
              </a:rPr>
              <a:t>igns </a:t>
            </a:r>
            <a:r>
              <a:rPr lang="en-US" sz="3600" dirty="0">
                <a:latin typeface="Calibri" charset="0"/>
                <a:ea typeface="ＭＳ Ｐゴシック" charset="0"/>
              </a:rPr>
              <a:t>and symptoms cannot be explained by drug, alcohol, or medication use, other injuries </a:t>
            </a:r>
            <a:r>
              <a:rPr lang="en-US" sz="3600" dirty="0" smtClean="0">
                <a:latin typeface="Calibri" charset="0"/>
                <a:ea typeface="ＭＳ Ｐゴシック" charset="0"/>
              </a:rPr>
              <a:t>or </a:t>
            </a:r>
            <a:r>
              <a:rPr lang="en-US" sz="3600" dirty="0">
                <a:latin typeface="Calibri" charset="0"/>
                <a:ea typeface="ＭＳ Ｐゴシック" charset="0"/>
              </a:rPr>
              <a:t>other </a:t>
            </a:r>
            <a:r>
              <a:rPr lang="en-US" sz="3600" dirty="0" smtClean="0">
                <a:latin typeface="Calibri" charset="0"/>
                <a:ea typeface="ＭＳ Ｐゴシック" charset="0"/>
              </a:rPr>
              <a:t>comorbidities</a:t>
            </a:r>
            <a:endParaRPr lang="en-US" sz="3600" dirty="0"/>
          </a:p>
        </p:txBody>
      </p:sp>
      <p:pic>
        <p:nvPicPr>
          <p:cNvPr id="5" name="Content Placeholder 4" descr="Memory 1.4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473" b="-52473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4688541" y="5035546"/>
            <a:ext cx="32681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Photo: Andrej </a:t>
            </a:r>
            <a:r>
              <a:rPr lang="en-US" sz="1000" dirty="0" err="1" smtClean="0"/>
              <a:t>Isakovic</a:t>
            </a:r>
            <a:r>
              <a:rPr lang="en-US" sz="1000" dirty="0" smtClean="0"/>
              <a:t> Getty Images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3260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memory after TBI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SCAT-5</a:t>
            </a:r>
          </a:p>
          <a:p>
            <a:r>
              <a:rPr lang="en-US" dirty="0" err="1" smtClean="0"/>
              <a:t>ImPACT</a:t>
            </a:r>
            <a:r>
              <a:rPr lang="en-US" dirty="0" smtClean="0"/>
              <a:t> test</a:t>
            </a:r>
          </a:p>
          <a:p>
            <a:r>
              <a:rPr lang="en-US" dirty="0" smtClean="0"/>
              <a:t>C3 </a:t>
            </a:r>
            <a:r>
              <a:rPr lang="en-US" dirty="0" err="1" smtClean="0"/>
              <a:t>Logix</a:t>
            </a:r>
            <a:endParaRPr lang="en-US" dirty="0" smtClean="0"/>
          </a:p>
          <a:p>
            <a:r>
              <a:rPr lang="en-US" dirty="0" smtClean="0"/>
              <a:t>MACE- Military Acute Concussion Evaluation</a:t>
            </a:r>
          </a:p>
          <a:p>
            <a:r>
              <a:rPr lang="en-US" dirty="0" smtClean="0"/>
              <a:t>ACE- Acute Concussion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929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SCAT-5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Maddock’s</a:t>
            </a:r>
            <a:r>
              <a:rPr lang="en-US" dirty="0" smtClean="0"/>
              <a:t> questions</a:t>
            </a:r>
          </a:p>
          <a:p>
            <a:r>
              <a:rPr lang="en-US" dirty="0" smtClean="0"/>
              <a:t>What venue are we at today?</a:t>
            </a:r>
            <a:endParaRPr lang="en-US" dirty="0"/>
          </a:p>
          <a:p>
            <a:r>
              <a:rPr lang="en-US" dirty="0" smtClean="0"/>
              <a:t>Which half is it right now?</a:t>
            </a:r>
            <a:endParaRPr lang="en-US" dirty="0"/>
          </a:p>
          <a:p>
            <a:r>
              <a:rPr lang="en-US" dirty="0" smtClean="0"/>
              <a:t>Who scored last?</a:t>
            </a:r>
          </a:p>
          <a:p>
            <a:r>
              <a:rPr lang="en-US" dirty="0" smtClean="0"/>
              <a:t>What team did you play last?</a:t>
            </a:r>
          </a:p>
          <a:p>
            <a:r>
              <a:rPr lang="en-US" dirty="0" smtClean="0"/>
              <a:t>Did your team win the last game?</a:t>
            </a:r>
          </a:p>
        </p:txBody>
      </p:sp>
      <p:pic>
        <p:nvPicPr>
          <p:cNvPr id="5" name="Content Placeholder 4" descr="Screen Shot 2018-04-16 at 3.57.27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30" r="-67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4037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 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Orientation/Remote Memory</a:t>
            </a:r>
          </a:p>
          <a:p>
            <a:r>
              <a:rPr lang="en-US" dirty="0" smtClean="0"/>
              <a:t>What month is it?</a:t>
            </a:r>
          </a:p>
          <a:p>
            <a:r>
              <a:rPr lang="en-US" dirty="0" smtClean="0"/>
              <a:t>What is today’s date?</a:t>
            </a:r>
          </a:p>
          <a:p>
            <a:r>
              <a:rPr lang="en-US" dirty="0" smtClean="0"/>
              <a:t>What is the day of the week?</a:t>
            </a:r>
          </a:p>
          <a:p>
            <a:r>
              <a:rPr lang="en-US" dirty="0" smtClean="0"/>
              <a:t>What year is it?</a:t>
            </a:r>
          </a:p>
          <a:p>
            <a:r>
              <a:rPr lang="en-US" dirty="0" smtClean="0"/>
              <a:t>What time is it?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Content Placeholder 2" descr="Screen Shot 2018-04-18 at 3.46.21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470" b="-334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3019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pic>
        <p:nvPicPr>
          <p:cNvPr id="4" name="Content Placeholder 3" descr="Screen Shot 2018-04-17 at 2.43.20 PM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12671" y="2353733"/>
            <a:ext cx="4334744" cy="2383942"/>
          </a:xfrm>
        </p:spPr>
      </p:pic>
      <p:pic>
        <p:nvPicPr>
          <p:cNvPr id="5" name="Picture 4" descr="Screen Shot 2018-04-17 at 2.44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737675"/>
            <a:ext cx="3810135" cy="1055325"/>
          </a:xfrm>
          <a:prstGeom prst="rect">
            <a:avLst/>
          </a:prstGeom>
        </p:spPr>
      </p:pic>
      <p:pic>
        <p:nvPicPr>
          <p:cNvPr id="6" name="Picture 5" descr="logo_horiz_WHIT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816426"/>
            <a:ext cx="3810135" cy="1122040"/>
          </a:xfrm>
          <a:prstGeom prst="rect">
            <a:avLst/>
          </a:prstGeom>
        </p:spPr>
      </p:pic>
      <p:pic>
        <p:nvPicPr>
          <p:cNvPr id="7" name="Picture 6" descr="Screen Shot 2018-04-17 at 2.51.12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3167789"/>
            <a:ext cx="3810135" cy="135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0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5600" dirty="0" smtClean="0"/>
              <a:t>Immediate Recall</a:t>
            </a:r>
          </a:p>
          <a:p>
            <a:pPr>
              <a:lnSpc>
                <a:spcPct val="70000"/>
              </a:lnSpc>
              <a:buFont typeface="Arial"/>
              <a:buChar char="•"/>
            </a:pPr>
            <a:r>
              <a:rPr lang="en-US" sz="7200" dirty="0" smtClean="0"/>
              <a:t>3 trials of 5-10 words</a:t>
            </a:r>
          </a:p>
          <a:p>
            <a:pPr>
              <a:lnSpc>
                <a:spcPct val="70000"/>
              </a:lnSpc>
              <a:buFont typeface="Arial"/>
              <a:buChar char="•"/>
            </a:pPr>
            <a:r>
              <a:rPr lang="en-US" sz="7200" dirty="0" smtClean="0"/>
              <a:t>Monkey</a:t>
            </a:r>
          </a:p>
          <a:p>
            <a:pPr>
              <a:lnSpc>
                <a:spcPct val="70000"/>
              </a:lnSpc>
              <a:buFont typeface="Arial"/>
              <a:buChar char="•"/>
            </a:pPr>
            <a:r>
              <a:rPr lang="en-US" sz="7200" dirty="0" smtClean="0"/>
              <a:t>Tree</a:t>
            </a:r>
          </a:p>
          <a:p>
            <a:pPr>
              <a:lnSpc>
                <a:spcPct val="70000"/>
              </a:lnSpc>
              <a:buFont typeface="Arial"/>
              <a:buChar char="•"/>
            </a:pPr>
            <a:r>
              <a:rPr lang="en-US" sz="7200" dirty="0" smtClean="0"/>
              <a:t>Watermelon</a:t>
            </a:r>
          </a:p>
          <a:p>
            <a:pPr>
              <a:lnSpc>
                <a:spcPct val="70000"/>
              </a:lnSpc>
              <a:buFont typeface="Arial"/>
              <a:buChar char="•"/>
            </a:pPr>
            <a:r>
              <a:rPr lang="en-US" sz="7200" dirty="0" err="1" smtClean="0"/>
              <a:t>Firetruck</a:t>
            </a:r>
            <a:endParaRPr lang="en-US" sz="7200" dirty="0"/>
          </a:p>
          <a:p>
            <a:pPr>
              <a:lnSpc>
                <a:spcPct val="70000"/>
              </a:lnSpc>
              <a:buFont typeface="Arial"/>
              <a:buChar char="•"/>
            </a:pPr>
            <a:r>
              <a:rPr lang="en-US" sz="7200" dirty="0" smtClean="0"/>
              <a:t>Car-Wash</a:t>
            </a:r>
          </a:p>
          <a:p>
            <a:pPr>
              <a:lnSpc>
                <a:spcPct val="70000"/>
              </a:lnSpc>
              <a:buFont typeface="Arial"/>
              <a:buChar char="•"/>
            </a:pPr>
            <a:r>
              <a:rPr lang="en-US" sz="7200" dirty="0" smtClean="0"/>
              <a:t>Alligator</a:t>
            </a:r>
          </a:p>
          <a:p>
            <a:pPr>
              <a:lnSpc>
                <a:spcPct val="70000"/>
              </a:lnSpc>
              <a:buFont typeface="Arial"/>
              <a:buChar char="•"/>
            </a:pPr>
            <a:r>
              <a:rPr lang="en-US" sz="7200" dirty="0" smtClean="0"/>
              <a:t>Ball</a:t>
            </a:r>
          </a:p>
          <a:p>
            <a:pPr>
              <a:lnSpc>
                <a:spcPct val="70000"/>
              </a:lnSpc>
              <a:buFont typeface="Arial"/>
              <a:buChar char="•"/>
            </a:pPr>
            <a:r>
              <a:rPr lang="en-US" sz="7200" dirty="0" smtClean="0"/>
              <a:t>Penny</a:t>
            </a:r>
          </a:p>
          <a:p>
            <a:pPr>
              <a:lnSpc>
                <a:spcPct val="70000"/>
              </a:lnSpc>
              <a:buFont typeface="Arial"/>
              <a:buChar char="•"/>
            </a:pPr>
            <a:r>
              <a:rPr lang="en-US" sz="7200" dirty="0" smtClean="0"/>
              <a:t>River</a:t>
            </a:r>
          </a:p>
          <a:p>
            <a:pPr>
              <a:lnSpc>
                <a:spcPct val="70000"/>
              </a:lnSpc>
              <a:buFont typeface="Arial"/>
              <a:buChar char="•"/>
            </a:pPr>
            <a:r>
              <a:rPr lang="en-US" sz="7200" dirty="0" smtClean="0"/>
              <a:t>Lemon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Content Placeholder 1" descr="Screen Shot 2018-04-17 at 4.34.53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" r="-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221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 smtClean="0"/>
              <a:t>Delayed Recall- 5 minutes after immediate recall, ask the patient to recall the 5-10 words</a:t>
            </a:r>
            <a:endParaRPr lang="en-US" sz="4000" dirty="0"/>
          </a:p>
        </p:txBody>
      </p:sp>
      <p:pic>
        <p:nvPicPr>
          <p:cNvPr id="5" name="Content Placeholder 4" descr="Screen Shot 2018-04-17 at 4.36.24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754" b="-177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5257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ImPACT</a:t>
            </a:r>
            <a:endParaRPr lang="en-US" dirty="0"/>
          </a:p>
        </p:txBody>
      </p:sp>
      <p:pic>
        <p:nvPicPr>
          <p:cNvPr id="3" name="Content Placeholder 2" descr="Memory 1.5.jpg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10" b="-26910"/>
          <a:stretch>
            <a:fillRect/>
          </a:stretch>
        </p:blipFill>
        <p:spPr>
          <a:xfrm>
            <a:off x="779462" y="1845733"/>
            <a:ext cx="3657600" cy="4219575"/>
          </a:xfrm>
        </p:spPr>
      </p:pic>
      <p:pic>
        <p:nvPicPr>
          <p:cNvPr id="6" name="Content Placeholder 5" descr="Screen Shot 2018-04-18 at 3.44.17 PM.png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9615" b="-69615"/>
          <a:stretch>
            <a:fillRect/>
          </a:stretch>
        </p:blipFill>
        <p:spPr>
          <a:xfrm>
            <a:off x="4688541" y="1845733"/>
            <a:ext cx="3657600" cy="4219575"/>
          </a:xfrm>
        </p:spPr>
      </p:pic>
    </p:spTree>
    <p:extLst>
      <p:ext uri="{BB962C8B-B14F-4D97-AF65-F5344CB8AC3E}">
        <p14:creationId xmlns:p14="http://schemas.microsoft.com/office/powerpoint/2010/main" val="127794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C3 </a:t>
            </a:r>
            <a:r>
              <a:rPr lang="en-US" dirty="0" err="1" smtClean="0"/>
              <a:t>Logix</a:t>
            </a:r>
            <a:endParaRPr lang="en-US" dirty="0"/>
          </a:p>
        </p:txBody>
      </p:sp>
      <p:pic>
        <p:nvPicPr>
          <p:cNvPr id="10" name="Content Placeholder 9" descr="Screen Shot 2018-04-18 at 3.46.40 PM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647" r="-416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64567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tests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Mini COG test </a:t>
            </a:r>
          </a:p>
          <a:p>
            <a:r>
              <a:rPr lang="en-US" dirty="0" smtClean="0"/>
              <a:t>Mini Mental Status Exam </a:t>
            </a:r>
          </a:p>
          <a:p>
            <a:r>
              <a:rPr lang="en-US" dirty="0" err="1" smtClean="0"/>
              <a:t>MoCA</a:t>
            </a:r>
            <a:r>
              <a:rPr lang="en-US" dirty="0" smtClean="0"/>
              <a:t> (Montreal Cognitive Assessment)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Screen Shot 2018-04-18 at 10.14.12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51600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Confusion</a:t>
            </a:r>
          </a:p>
          <a:p>
            <a:r>
              <a:rPr lang="en-US" dirty="0" smtClean="0"/>
              <a:t>Anterograde amnesia</a:t>
            </a:r>
          </a:p>
          <a:p>
            <a:r>
              <a:rPr lang="en-US" dirty="0" smtClean="0"/>
              <a:t>Retrograde amnesia</a:t>
            </a:r>
            <a:endParaRPr lang="en-US" dirty="0"/>
          </a:p>
          <a:p>
            <a:r>
              <a:rPr lang="en-US" dirty="0" smtClean="0"/>
              <a:t>“Feeling in a fog”</a:t>
            </a:r>
          </a:p>
          <a:p>
            <a:r>
              <a:rPr lang="en-US" dirty="0" smtClean="0"/>
              <a:t>“Zoned out”</a:t>
            </a:r>
          </a:p>
          <a:p>
            <a:r>
              <a:rPr lang="en-US" dirty="0"/>
              <a:t>Inability to focus</a:t>
            </a:r>
          </a:p>
          <a:p>
            <a:r>
              <a:rPr lang="en-US" dirty="0"/>
              <a:t>Delayed verbal and motor </a:t>
            </a:r>
            <a:r>
              <a:rPr lang="en-US" dirty="0" smtClean="0"/>
              <a:t>responses</a:t>
            </a:r>
            <a:endParaRPr lang="en-US" dirty="0"/>
          </a:p>
        </p:txBody>
      </p:sp>
      <p:pic>
        <p:nvPicPr>
          <p:cNvPr id="8" name="Content Placeholder 7" descr="Screen Shot 2018-04-18 at 4.00.30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4940913" y="6096450"/>
            <a:ext cx="22511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Photo: Monsters, INC. : Disney Pixar 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679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Frustrated</a:t>
            </a:r>
          </a:p>
          <a:p>
            <a:r>
              <a:rPr lang="en-US" dirty="0" smtClean="0"/>
              <a:t>Inattentiveness</a:t>
            </a:r>
          </a:p>
          <a:p>
            <a:r>
              <a:rPr lang="en-US" dirty="0" smtClean="0"/>
              <a:t>Difficulty with immediate recall and delayed recall</a:t>
            </a:r>
          </a:p>
          <a:p>
            <a:r>
              <a:rPr lang="en-US" dirty="0" smtClean="0"/>
              <a:t>Difficulty maintaining information</a:t>
            </a:r>
          </a:p>
          <a:p>
            <a:r>
              <a:rPr lang="en-US" dirty="0" smtClean="0"/>
              <a:t>Change in mood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Screen Shot 2018-04-18 at 4.02.24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62875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specific deficits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Difficulty retaining information</a:t>
            </a:r>
          </a:p>
          <a:p>
            <a:r>
              <a:rPr lang="en-US" dirty="0" smtClean="0"/>
              <a:t>Asking the same question again</a:t>
            </a:r>
          </a:p>
          <a:p>
            <a:r>
              <a:rPr lang="en-US" dirty="0" smtClean="0"/>
              <a:t>Difficulty following routine </a:t>
            </a:r>
          </a:p>
          <a:p>
            <a:r>
              <a:rPr lang="en-US" dirty="0" smtClean="0"/>
              <a:t>Remembering materials needed for home or work routine </a:t>
            </a:r>
            <a:endParaRPr lang="en-US" dirty="0"/>
          </a:p>
        </p:txBody>
      </p:sp>
      <p:pic>
        <p:nvPicPr>
          <p:cNvPr id="5" name="Content Placeholder 4" descr="Screen Shot 2018-04-18 at 4.03.37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889" b="-248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1263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interest populations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600" dirty="0" smtClean="0"/>
              <a:t>ADHD</a:t>
            </a:r>
            <a:endParaRPr lang="en-US" sz="3600" dirty="0"/>
          </a:p>
          <a:p>
            <a:r>
              <a:rPr lang="en-US" sz="3600" dirty="0" smtClean="0"/>
              <a:t>Depression/anxiety</a:t>
            </a:r>
          </a:p>
          <a:p>
            <a:r>
              <a:rPr lang="en-US" sz="3600" dirty="0" smtClean="0"/>
              <a:t>Learning disabilities</a:t>
            </a:r>
          </a:p>
          <a:p>
            <a:r>
              <a:rPr lang="en-US" sz="3600" dirty="0" smtClean="0"/>
              <a:t>Family stressors</a:t>
            </a:r>
          </a:p>
          <a:p>
            <a:r>
              <a:rPr lang="en-US" sz="3600" dirty="0" smtClean="0"/>
              <a:t>Substance abuse</a:t>
            </a:r>
          </a:p>
        </p:txBody>
      </p:sp>
      <p:pic>
        <p:nvPicPr>
          <p:cNvPr id="5" name="Content Placeholder 4" descr="Memory 1.6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120" b="-221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77225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Repeated Concussions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Athletes with multiple concussions were more likely to have confusion and anterograde amnesia - Collins et al</a:t>
            </a:r>
          </a:p>
          <a:p>
            <a:r>
              <a:rPr lang="en-US" dirty="0" smtClean="0"/>
              <a:t>Athletes with a history of 2+ concussions had a longer period of impaired verbal memory- studied by </a:t>
            </a:r>
            <a:r>
              <a:rPr lang="en-US" dirty="0" err="1" smtClean="0"/>
              <a:t>Covassin</a:t>
            </a:r>
            <a:r>
              <a:rPr lang="en-US" dirty="0" smtClean="0"/>
              <a:t> et al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Content Placeholder 4" descr="Screen Shot 2018-04-18 at 10.18.37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688" b="-406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7876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TBI and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is memory? What are the different types of memory?</a:t>
            </a:r>
          </a:p>
          <a:p>
            <a:r>
              <a:rPr lang="en-US" dirty="0" smtClean="0"/>
              <a:t>What is TBI?</a:t>
            </a:r>
          </a:p>
          <a:p>
            <a:r>
              <a:rPr lang="en-US" dirty="0" smtClean="0"/>
              <a:t>How does a TBI impact memory?</a:t>
            </a:r>
          </a:p>
          <a:p>
            <a:r>
              <a:rPr lang="en-US" dirty="0" smtClean="0"/>
              <a:t>Causes?</a:t>
            </a:r>
          </a:p>
          <a:p>
            <a:r>
              <a:rPr lang="en-US" dirty="0" smtClean="0"/>
              <a:t>Symptoms?</a:t>
            </a:r>
          </a:p>
          <a:p>
            <a:r>
              <a:rPr lang="en-US" dirty="0" smtClean="0"/>
              <a:t>Treatment?</a:t>
            </a:r>
          </a:p>
          <a:p>
            <a:r>
              <a:rPr lang="en-US" dirty="0" smtClean="0"/>
              <a:t>Long term </a:t>
            </a:r>
            <a:r>
              <a:rPr lang="en-US" dirty="0" err="1" smtClean="0"/>
              <a:t>sequelae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90605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Subconcussive</a:t>
            </a:r>
            <a:r>
              <a:rPr lang="en-US" dirty="0" smtClean="0"/>
              <a:t> blows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Subconcussive</a:t>
            </a:r>
            <a:r>
              <a:rPr lang="en-US" dirty="0" smtClean="0"/>
              <a:t> blows appear to be a primary cause of cognitive dysfunction in boxers</a:t>
            </a:r>
          </a:p>
          <a:p>
            <a:r>
              <a:rPr lang="en-US" dirty="0" smtClean="0"/>
              <a:t> Jordan et al concluded that repetitive </a:t>
            </a:r>
            <a:r>
              <a:rPr lang="en-US" dirty="0" err="1" smtClean="0"/>
              <a:t>subconcussive</a:t>
            </a:r>
            <a:r>
              <a:rPr lang="en-US" dirty="0" smtClean="0"/>
              <a:t> blows to the head may contribute to cognitive deterioration of brain function </a:t>
            </a:r>
          </a:p>
        </p:txBody>
      </p:sp>
      <p:pic>
        <p:nvPicPr>
          <p:cNvPr id="7" name="Content Placeholder 6" descr="Screen Shot 2018-04-18 at 10.21.10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347" b="-54347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4876800" y="5113867"/>
            <a:ext cx="325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Photo: Isaac </a:t>
            </a:r>
            <a:r>
              <a:rPr lang="en-US" sz="1000" dirty="0" err="1" smtClean="0"/>
              <a:t>Brekken</a:t>
            </a:r>
            <a:r>
              <a:rPr lang="en-US" sz="1000" dirty="0" smtClean="0"/>
              <a:t>/ AP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63300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Initial cognitive rest </a:t>
            </a:r>
          </a:p>
          <a:p>
            <a:r>
              <a:rPr lang="en-US" dirty="0" smtClean="0"/>
              <a:t>Slowly integrating back in to school/work place </a:t>
            </a:r>
          </a:p>
          <a:p>
            <a:r>
              <a:rPr lang="en-US" dirty="0" smtClean="0"/>
              <a:t>Providing with school/work accommodations</a:t>
            </a:r>
          </a:p>
          <a:p>
            <a:r>
              <a:rPr lang="en-US" dirty="0" smtClean="0"/>
              <a:t>Limit caffeine and alcohol intake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 descr="Screen Shot 2018-04-18 at 4.08.09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445" b="-104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1913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Treatment Plan to help with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Workload accommodations</a:t>
            </a:r>
          </a:p>
          <a:p>
            <a:r>
              <a:rPr lang="en-US" sz="3600" dirty="0" smtClean="0"/>
              <a:t>Fewer Responsibilities</a:t>
            </a:r>
          </a:p>
          <a:p>
            <a:r>
              <a:rPr lang="en-US" sz="3600" dirty="0" smtClean="0"/>
              <a:t>Adjust attendance and work activity</a:t>
            </a:r>
          </a:p>
          <a:p>
            <a:pPr marL="0" indent="0">
              <a:buNone/>
            </a:pPr>
            <a:endParaRPr lang="en-US" sz="3600" dirty="0" smtClean="0"/>
          </a:p>
          <a:p>
            <a:endParaRPr lang="en-US" sz="3600" dirty="0" smtClean="0"/>
          </a:p>
          <a:p>
            <a:endParaRPr lang="en-US" sz="3600" dirty="0"/>
          </a:p>
        </p:txBody>
      </p:sp>
      <p:pic>
        <p:nvPicPr>
          <p:cNvPr id="6" name="Content Placeholder 5" descr="Screen Shot 2018-04-19 at 2.10.54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82" b="-7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332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mnemonics </a:t>
            </a:r>
          </a:p>
          <a:p>
            <a:r>
              <a:rPr lang="en-US" dirty="0" smtClean="0"/>
              <a:t>Use aides</a:t>
            </a:r>
          </a:p>
          <a:p>
            <a:pPr lvl="1"/>
            <a:r>
              <a:rPr lang="en-US" dirty="0" smtClean="0"/>
              <a:t>Diaries</a:t>
            </a:r>
          </a:p>
          <a:p>
            <a:pPr lvl="1"/>
            <a:r>
              <a:rPr lang="en-US" dirty="0" smtClean="0"/>
              <a:t>Notebooks</a:t>
            </a:r>
          </a:p>
          <a:p>
            <a:pPr lvl="1"/>
            <a:r>
              <a:rPr lang="en-US" dirty="0" smtClean="0"/>
              <a:t>Lists </a:t>
            </a:r>
          </a:p>
          <a:p>
            <a:pPr lvl="1"/>
            <a:r>
              <a:rPr lang="en-US" dirty="0" smtClean="0"/>
              <a:t>Alarm clocks</a:t>
            </a:r>
          </a:p>
          <a:p>
            <a:pPr lvl="1"/>
            <a:r>
              <a:rPr lang="en-US" dirty="0" smtClean="0"/>
              <a:t>Watches </a:t>
            </a:r>
          </a:p>
          <a:p>
            <a:pPr lvl="1"/>
            <a:r>
              <a:rPr lang="en-US" dirty="0" smtClean="0"/>
              <a:t>Wall Charts </a:t>
            </a:r>
          </a:p>
          <a:p>
            <a:pPr lvl="1"/>
            <a:r>
              <a:rPr lang="en-US" dirty="0" smtClean="0"/>
              <a:t>Calendars </a:t>
            </a:r>
          </a:p>
          <a:p>
            <a:pPr lvl="1"/>
            <a:r>
              <a:rPr lang="en-US" dirty="0" smtClean="0"/>
              <a:t>Tape recorders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Content Placeholder 4" descr="Screen Shot 2018-04-18 at 9.38.30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5" b="-3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37814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Minimize external stimuli </a:t>
            </a:r>
          </a:p>
          <a:p>
            <a:r>
              <a:rPr lang="en-US" dirty="0" smtClean="0"/>
              <a:t>Wear sunglasses or hat </a:t>
            </a:r>
            <a:r>
              <a:rPr lang="en-US" dirty="0"/>
              <a:t> </a:t>
            </a:r>
            <a:r>
              <a:rPr lang="en-US" dirty="0" smtClean="0"/>
              <a:t>when necessary </a:t>
            </a:r>
          </a:p>
          <a:p>
            <a:r>
              <a:rPr lang="en-US" dirty="0" smtClean="0"/>
              <a:t>Limit computer/</a:t>
            </a:r>
            <a:r>
              <a:rPr lang="en-US" dirty="0" err="1" smtClean="0"/>
              <a:t>tv</a:t>
            </a:r>
            <a:r>
              <a:rPr lang="en-US" dirty="0" smtClean="0"/>
              <a:t> screen/phone/bright screen time </a:t>
            </a:r>
          </a:p>
          <a:p>
            <a:r>
              <a:rPr lang="en-US" dirty="0" smtClean="0"/>
              <a:t>Reduce brightness on monitors and screens </a:t>
            </a:r>
          </a:p>
          <a:p>
            <a:endParaRPr lang="en-US" dirty="0"/>
          </a:p>
        </p:txBody>
      </p:sp>
      <p:pic>
        <p:nvPicPr>
          <p:cNvPr id="5" name="Content Placeholder 4" descr="Screen Shot 2018-04-18 at 9.46.48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62" r="-69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17293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Lunch in a quiet place </a:t>
            </a:r>
          </a:p>
          <a:p>
            <a:r>
              <a:rPr lang="en-US" dirty="0" smtClean="0"/>
              <a:t>Avoid loud areas at the workplace if symptomatic </a:t>
            </a:r>
          </a:p>
          <a:p>
            <a:r>
              <a:rPr lang="en-US" dirty="0" smtClean="0"/>
              <a:t>Wear ear plugs as needed </a:t>
            </a:r>
            <a:endParaRPr lang="en-US" dirty="0"/>
          </a:p>
          <a:p>
            <a:r>
              <a:rPr lang="en-US" dirty="0" smtClean="0"/>
              <a:t>Focus on one task at a time </a:t>
            </a:r>
          </a:p>
        </p:txBody>
      </p:sp>
      <p:pic>
        <p:nvPicPr>
          <p:cNvPr id="6" name="Content Placeholder 5" descr="Screen Shot 2018-04-19 at 1.07.01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752" b="-447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97493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Work accommodations</a:t>
            </a:r>
          </a:p>
          <a:p>
            <a:pPr lvl="1"/>
            <a:r>
              <a:rPr lang="en-US" dirty="0" smtClean="0"/>
              <a:t>Plan short breaks throughout the day </a:t>
            </a:r>
          </a:p>
          <a:p>
            <a:pPr lvl="1"/>
            <a:r>
              <a:rPr lang="en-US" dirty="0" smtClean="0"/>
              <a:t>Rest at lunch break  </a:t>
            </a:r>
          </a:p>
          <a:p>
            <a:pPr lvl="1"/>
            <a:r>
              <a:rPr lang="en-US" dirty="0" smtClean="0"/>
              <a:t>Build up tolerance to a full workday </a:t>
            </a:r>
          </a:p>
          <a:p>
            <a:pPr lvl="1"/>
            <a:r>
              <a:rPr lang="en-US" dirty="0" smtClean="0"/>
              <a:t>Stick to a daily schedule </a:t>
            </a:r>
          </a:p>
          <a:p>
            <a:pPr lvl="1"/>
            <a:r>
              <a:rPr lang="en-US" dirty="0" smtClean="0"/>
              <a:t>Use productivity Apps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6" name="Content Placeholder 5" descr="Screen Shot 2018-04-19 at 1.49.46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808" b="-358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037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dirty="0" smtClean="0"/>
              <a:t>Memory games and exercises </a:t>
            </a:r>
          </a:p>
          <a:p>
            <a:r>
              <a:rPr lang="en-US" sz="3600" dirty="0" smtClean="0"/>
              <a:t>Gradual increase in physical activity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Screen Shot 2018-04-18 at 9.41.56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32" r="-68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33646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Multi-disciplinary approach </a:t>
            </a:r>
          </a:p>
          <a:p>
            <a:r>
              <a:rPr lang="en-US" dirty="0" smtClean="0"/>
              <a:t>Physical therapy</a:t>
            </a:r>
          </a:p>
          <a:p>
            <a:r>
              <a:rPr lang="en-US" dirty="0"/>
              <a:t>O</a:t>
            </a:r>
            <a:r>
              <a:rPr lang="en-US" dirty="0" smtClean="0"/>
              <a:t>ccupational therapy </a:t>
            </a:r>
          </a:p>
          <a:p>
            <a:r>
              <a:rPr lang="en-US" dirty="0" smtClean="0"/>
              <a:t>Speech </a:t>
            </a:r>
            <a:r>
              <a:rPr lang="en-US" dirty="0"/>
              <a:t>t</a:t>
            </a:r>
            <a:r>
              <a:rPr lang="en-US" dirty="0" smtClean="0"/>
              <a:t>herapy </a:t>
            </a:r>
          </a:p>
          <a:p>
            <a:r>
              <a:rPr lang="en-US" dirty="0" smtClean="0"/>
              <a:t>Psychologist/counselors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Screen Shot 2018-04-18 at 4.10.51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82" b="-7682"/>
          <a:stretch/>
        </p:blipFill>
        <p:spPr/>
      </p:pic>
    </p:spTree>
    <p:extLst>
      <p:ext uri="{BB962C8B-B14F-4D97-AF65-F5344CB8AC3E}">
        <p14:creationId xmlns:p14="http://schemas.microsoft.com/office/powerpoint/2010/main" val="300935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Concussive Syndrome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Persistence of physical, cognitive, emotional, and sleep symptoms beyond the usual recovery</a:t>
            </a:r>
          </a:p>
          <a:p>
            <a:r>
              <a:rPr lang="en-US" dirty="0" smtClean="0"/>
              <a:t>Comorbidities?</a:t>
            </a:r>
          </a:p>
          <a:p>
            <a:r>
              <a:rPr lang="en-US" dirty="0" smtClean="0"/>
              <a:t>Medications?</a:t>
            </a:r>
          </a:p>
          <a:p>
            <a:r>
              <a:rPr lang="en-US" dirty="0" smtClean="0"/>
              <a:t>Sleep?</a:t>
            </a:r>
            <a:endParaRPr lang="en-US" dirty="0"/>
          </a:p>
        </p:txBody>
      </p:sp>
      <p:pic>
        <p:nvPicPr>
          <p:cNvPr id="5" name="Content Placeholder 4" descr="Memory 1.8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5365" b="-653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798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“Memory is the scribe of the soul”- Aristotle</a:t>
            </a:r>
            <a:endParaRPr lang="en-US" sz="4000" dirty="0"/>
          </a:p>
        </p:txBody>
      </p:sp>
      <p:pic>
        <p:nvPicPr>
          <p:cNvPr id="6" name="Content Placeholder 5" descr="Memory 1.1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1549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Alzheimer’s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Multiple TBIs or a severe TBI may have some connection to Alzheimer’s</a:t>
            </a:r>
          </a:p>
          <a:p>
            <a:r>
              <a:rPr lang="en-US" dirty="0" smtClean="0"/>
              <a:t>Chronic neurodegenerative disease that starts slowly and worsens over time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Screen Shot 2018-04-19 at 10.48.49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388" b="-423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42469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Parkinson’s Disease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Long term degenerative disorder of the CNS that typically affects the motor system </a:t>
            </a:r>
          </a:p>
          <a:p>
            <a:r>
              <a:rPr lang="en-US" dirty="0" smtClean="0"/>
              <a:t>There are cognitive deficiencies that are associated as well </a:t>
            </a:r>
          </a:p>
          <a:p>
            <a:endParaRPr lang="en-US" dirty="0"/>
          </a:p>
        </p:txBody>
      </p:sp>
      <p:pic>
        <p:nvPicPr>
          <p:cNvPr id="6" name="Content Placeholder 5" descr="Screen Shot 2018-04-19 at 10.47.19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7888" y="1828800"/>
            <a:ext cx="3657600" cy="4219575"/>
          </a:xfrm>
        </p:spPr>
      </p:pic>
      <p:sp>
        <p:nvSpPr>
          <p:cNvPr id="7" name="TextBox 6"/>
          <p:cNvSpPr txBox="1"/>
          <p:nvPr/>
        </p:nvSpPr>
        <p:spPr>
          <a:xfrm>
            <a:off x="4572000" y="6160029"/>
            <a:ext cx="3318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Photo: John Rooney, AP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64207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degenerative brain disease found in athletes, military veterans and others with repeated brain trauma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 descr="Screen Shot 2018-04-19 at 10.51.33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32" r="-4932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5046133" y="6126163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Photo: Getty Images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616951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you! </a:t>
            </a:r>
            <a:endParaRPr lang="en-US" dirty="0"/>
          </a:p>
        </p:txBody>
      </p:sp>
      <p:pic>
        <p:nvPicPr>
          <p:cNvPr id="4" name="Content Placeholder 3" descr="IMG_418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178807" y="2853422"/>
            <a:ext cx="4515452" cy="2506132"/>
          </a:xfrm>
        </p:spPr>
      </p:pic>
    </p:spTree>
    <p:extLst>
      <p:ext uri="{BB962C8B-B14F-4D97-AF65-F5344CB8AC3E}">
        <p14:creationId xmlns:p14="http://schemas.microsoft.com/office/powerpoint/2010/main" val="3254965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“If you will give the matter a moment’s thought, you’ll see that memory is the highest faculty of the human.”- Joseph Pulitzer</a:t>
            </a:r>
          </a:p>
        </p:txBody>
      </p:sp>
      <p:pic>
        <p:nvPicPr>
          <p:cNvPr id="5" name="Content Placeholder 4" descr="Memory 1.2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35" r="-134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3135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Concussions/TBI and memory</a:t>
            </a:r>
            <a:endParaRPr lang="en-US" dirty="0"/>
          </a:p>
        </p:txBody>
      </p:sp>
      <p:pic>
        <p:nvPicPr>
          <p:cNvPr id="6" name="Content Placeholder 5" descr="Memory 1.3.jpg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473" b="-52473"/>
          <a:stretch>
            <a:fillRect/>
          </a:stretch>
        </p:blipFill>
        <p:spPr/>
      </p:pic>
      <p:pic>
        <p:nvPicPr>
          <p:cNvPr id="5" name="Content Placeholder 4" descr="Screen Shot 2018-04-17 at 3.13.15 PM.png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554" b="-29554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4648200" y="5299810"/>
            <a:ext cx="2809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Elsa, Getty Images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79463" y="5053589"/>
            <a:ext cx="4038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Photo: Tony </a:t>
            </a:r>
            <a:r>
              <a:rPr lang="en-US" sz="1000" dirty="0" err="1" smtClean="0"/>
              <a:t>Avelar</a:t>
            </a:r>
            <a:r>
              <a:rPr lang="en-US" sz="1000" dirty="0" smtClean="0"/>
              <a:t>, AP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49968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Memory and TBI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“Blank spots”- Larry Johnson, former Penn State and Chiefs running back said in an interview with the Chicago Tribune in 2017 regarding his memory</a:t>
            </a:r>
          </a:p>
        </p:txBody>
      </p:sp>
      <p:pic>
        <p:nvPicPr>
          <p:cNvPr id="5" name="Content Placeholder 4" descr="Screen Shot 2018-04-16 at 2.51.49 PM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16" r="-8916"/>
          <a:stretch/>
        </p:blipFill>
        <p:spPr>
          <a:xfrm>
            <a:off x="4898320" y="1600201"/>
            <a:ext cx="3298085" cy="4525962"/>
          </a:xfrm>
        </p:spPr>
      </p:pic>
      <p:sp>
        <p:nvSpPr>
          <p:cNvPr id="4" name="TextBox 3"/>
          <p:cNvSpPr txBox="1"/>
          <p:nvPr/>
        </p:nvSpPr>
        <p:spPr>
          <a:xfrm>
            <a:off x="5695158" y="6126163"/>
            <a:ext cx="2789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Dave </a:t>
            </a:r>
            <a:r>
              <a:rPr lang="en-US" sz="1200" dirty="0" err="1" smtClean="0"/>
              <a:t>Kaup</a:t>
            </a:r>
            <a:r>
              <a:rPr lang="en-US" sz="1200" dirty="0" smtClean="0"/>
              <a:t>, REUTERS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968086"/>
      </p:ext>
    </p:extLst>
  </p:cSld>
  <p:clrMapOvr>
    <a:masterClrMapping/>
  </p:clrMapOvr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8959</TotalTime>
  <Words>1805</Words>
  <Application>Microsoft Macintosh PowerPoint</Application>
  <PresentationFormat>On-screen Show (4:3)</PresentationFormat>
  <Paragraphs>337</Paragraphs>
  <Slides>63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Revolution</vt:lpstr>
      <vt:lpstr>TBI and Memory Loss</vt:lpstr>
      <vt:lpstr>Financial Disclosures</vt:lpstr>
      <vt:lpstr>About me</vt:lpstr>
      <vt:lpstr>About me</vt:lpstr>
      <vt:lpstr>TBI and Memory</vt:lpstr>
      <vt:lpstr>Memory</vt:lpstr>
      <vt:lpstr>Memory</vt:lpstr>
      <vt:lpstr>Concussions/TBI and memory</vt:lpstr>
      <vt:lpstr> Memory and TBI</vt:lpstr>
      <vt:lpstr>Memory and TBI</vt:lpstr>
      <vt:lpstr>Memory</vt:lpstr>
      <vt:lpstr>Types of memory</vt:lpstr>
      <vt:lpstr>Short term memory</vt:lpstr>
      <vt:lpstr>Long term memory</vt:lpstr>
      <vt:lpstr>Three steps in memory acquisition</vt:lpstr>
      <vt:lpstr>Anatomy and physiology of the brain</vt:lpstr>
      <vt:lpstr>Anatomy and physiology of the brain</vt:lpstr>
      <vt:lpstr>Anatomy and physiology of the brain</vt:lpstr>
      <vt:lpstr>Anatomy and physiology of the brain</vt:lpstr>
      <vt:lpstr>Temporal lobe</vt:lpstr>
      <vt:lpstr>Limbic system</vt:lpstr>
      <vt:lpstr>Frontal Lobe</vt:lpstr>
      <vt:lpstr>Prefrontal Cortex</vt:lpstr>
      <vt:lpstr>Occipital lobe</vt:lpstr>
      <vt:lpstr>Traumatic brain injury</vt:lpstr>
      <vt:lpstr>Coup-Contra Coup </vt:lpstr>
      <vt:lpstr>Diffuse axonal</vt:lpstr>
      <vt:lpstr>Causes of TBI</vt:lpstr>
      <vt:lpstr>Epidemiology</vt:lpstr>
      <vt:lpstr>Underreported TBI</vt:lpstr>
      <vt:lpstr>Concussion</vt:lpstr>
      <vt:lpstr>Sports related concussion</vt:lpstr>
      <vt:lpstr>Sports related concussion</vt:lpstr>
      <vt:lpstr>Sports related concussion</vt:lpstr>
      <vt:lpstr>Sports related concussion</vt:lpstr>
      <vt:lpstr>Concussion</vt:lpstr>
      <vt:lpstr>Evaluating memory after TBI</vt:lpstr>
      <vt:lpstr>SCAT-5</vt:lpstr>
      <vt:lpstr>SCAT 5</vt:lpstr>
      <vt:lpstr>SCAT 5</vt:lpstr>
      <vt:lpstr>SCAT 5</vt:lpstr>
      <vt:lpstr>ImPACT</vt:lpstr>
      <vt:lpstr>C3 Logix</vt:lpstr>
      <vt:lpstr>Memory tests </vt:lpstr>
      <vt:lpstr>Clinical presentation</vt:lpstr>
      <vt:lpstr>Clinical presentation</vt:lpstr>
      <vt:lpstr>Memory specific deficits</vt:lpstr>
      <vt:lpstr>Special interest populations</vt:lpstr>
      <vt:lpstr>Repeated Concussions </vt:lpstr>
      <vt:lpstr>Subconcussive blows </vt:lpstr>
      <vt:lpstr>Treatment Plan</vt:lpstr>
      <vt:lpstr>Treatment Plan to help with memory</vt:lpstr>
      <vt:lpstr>Treatment Plan</vt:lpstr>
      <vt:lpstr>Treatment Plan </vt:lpstr>
      <vt:lpstr>Treatment Plan </vt:lpstr>
      <vt:lpstr>Treatment Plan</vt:lpstr>
      <vt:lpstr>Treatment Plan</vt:lpstr>
      <vt:lpstr>Treatment Plan</vt:lpstr>
      <vt:lpstr>Post Concussive Syndrome </vt:lpstr>
      <vt:lpstr>Alzheimer’s Disease</vt:lpstr>
      <vt:lpstr>Parkinson’s Disease</vt:lpstr>
      <vt:lpstr>CTE</vt:lpstr>
      <vt:lpstr>Thank you!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TBI and Memory Loss</dc:title>
  <dc:creator>Kellie Meredith</dc:creator>
  <cp:lastModifiedBy>Jeremy Bock</cp:lastModifiedBy>
  <cp:revision>109</cp:revision>
  <dcterms:created xsi:type="dcterms:W3CDTF">2018-04-13T02:16:07Z</dcterms:created>
  <dcterms:modified xsi:type="dcterms:W3CDTF">2018-05-16T07:28:30Z</dcterms:modified>
</cp:coreProperties>
</file>