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8" r:id="rId1"/>
  </p:sldMasterIdLst>
  <p:notesMasterIdLst>
    <p:notesMasterId r:id="rId46"/>
  </p:notesMasterIdLst>
  <p:sldIdLst>
    <p:sldId id="256" r:id="rId2"/>
    <p:sldId id="305" r:id="rId3"/>
    <p:sldId id="259" r:id="rId4"/>
    <p:sldId id="269" r:id="rId5"/>
    <p:sldId id="272" r:id="rId6"/>
    <p:sldId id="275" r:id="rId7"/>
    <p:sldId id="263" r:id="rId8"/>
    <p:sldId id="264" r:id="rId9"/>
    <p:sldId id="265" r:id="rId10"/>
    <p:sldId id="266" r:id="rId11"/>
    <p:sldId id="304" r:id="rId12"/>
    <p:sldId id="268" r:id="rId13"/>
    <p:sldId id="270" r:id="rId14"/>
    <p:sldId id="271" r:id="rId15"/>
    <p:sldId id="273" r:id="rId16"/>
    <p:sldId id="274" r:id="rId17"/>
    <p:sldId id="285" r:id="rId18"/>
    <p:sldId id="279" r:id="rId19"/>
    <p:sldId id="278" r:id="rId20"/>
    <p:sldId id="281" r:id="rId21"/>
    <p:sldId id="277" r:id="rId22"/>
    <p:sldId id="276" r:id="rId23"/>
    <p:sldId id="282" r:id="rId24"/>
    <p:sldId id="284" r:id="rId25"/>
    <p:sldId id="283" r:id="rId26"/>
    <p:sldId id="288" r:id="rId27"/>
    <p:sldId id="286" r:id="rId28"/>
    <p:sldId id="287" r:id="rId29"/>
    <p:sldId id="289" r:id="rId30"/>
    <p:sldId id="301" r:id="rId31"/>
    <p:sldId id="260" r:id="rId32"/>
    <p:sldId id="290" r:id="rId33"/>
    <p:sldId id="293" r:id="rId34"/>
    <p:sldId id="291" r:id="rId35"/>
    <p:sldId id="294" r:id="rId36"/>
    <p:sldId id="299" r:id="rId37"/>
    <p:sldId id="296" r:id="rId38"/>
    <p:sldId id="297" r:id="rId39"/>
    <p:sldId id="298" r:id="rId40"/>
    <p:sldId id="292" r:id="rId41"/>
    <p:sldId id="300" r:id="rId42"/>
    <p:sldId id="257" r:id="rId43"/>
    <p:sldId id="302" r:id="rId44"/>
    <p:sldId id="303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4" autoAdjust="0"/>
    <p:restoredTop sz="61152" autoAdjust="0"/>
  </p:normalViewPr>
  <p:slideViewPr>
    <p:cSldViewPr snapToGrid="0">
      <p:cViewPr varScale="1">
        <p:scale>
          <a:sx n="50" d="100"/>
          <a:sy n="50" d="100"/>
        </p:scale>
        <p:origin x="2250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76"/>
    </p:cViewPr>
  </p:sorterViewPr>
  <p:notesViewPr>
    <p:cSldViewPr snapToGrid="0">
      <p:cViewPr varScale="1">
        <p:scale>
          <a:sx n="84" d="100"/>
          <a:sy n="84" d="100"/>
        </p:scale>
        <p:origin x="242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8F89DF-409D-45FE-8BCD-E2D7E4E0DA21}" type="doc">
      <dgm:prSet loTypeId="urn:microsoft.com/office/officeart/2005/8/layout/cycle2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991CA9-63D0-4A15-A4B3-9AF7D56E4BBA}">
      <dgm:prSet custT="1"/>
      <dgm:spPr/>
      <dgm:t>
        <a:bodyPr/>
        <a:lstStyle/>
        <a:p>
          <a:pPr algn="ctr" rtl="0"/>
          <a:r>
            <a:rPr lang="en-US" sz="2200" b="1" i="0" dirty="0" smtClean="0">
              <a:solidFill>
                <a:schemeClr val="bg2"/>
              </a:solidFill>
            </a:rPr>
            <a:t>Loss of Consciousness </a:t>
          </a:r>
          <a:endParaRPr lang="en-US" sz="2200" b="1" dirty="0">
            <a:solidFill>
              <a:schemeClr val="bg2"/>
            </a:solidFill>
          </a:endParaRPr>
        </a:p>
      </dgm:t>
      <dgm:extLst>
        <a:ext uri="{E40237B7-FDA0-4F09-8148-C483321AD2D9}">
          <dgm14:cNvPr xmlns:dgm14="http://schemas.microsoft.com/office/drawing/2010/diagram" id="0" name="" descr="Graphic showing severity measurements for TBI.  Loss of Consciousness, Rancho Scale, Glasgo Coma Scale, Post-Traumatic Amnesia." title="TBI Severity"/>
        </a:ext>
      </dgm:extLst>
    </dgm:pt>
    <dgm:pt modelId="{B86EE3BE-FD9E-4BAD-AD63-B2E9D48F6AAF}" type="parTrans" cxnId="{936F975C-010C-46A3-8AD7-1DBA20473CEA}">
      <dgm:prSet/>
      <dgm:spPr/>
      <dgm:t>
        <a:bodyPr/>
        <a:lstStyle/>
        <a:p>
          <a:pPr algn="ctr"/>
          <a:endParaRPr lang="en-US"/>
        </a:p>
      </dgm:t>
    </dgm:pt>
    <dgm:pt modelId="{61A875EB-30F4-4DB2-B192-CDF53F9B503C}" type="sibTrans" cxnId="{936F975C-010C-46A3-8AD7-1DBA20473CEA}">
      <dgm:prSet/>
      <dgm:spPr/>
      <dgm:t>
        <a:bodyPr/>
        <a:lstStyle/>
        <a:p>
          <a:pPr algn="ctr"/>
          <a:endParaRPr lang="en-US"/>
        </a:p>
      </dgm:t>
    </dgm:pt>
    <dgm:pt modelId="{100DEDC6-28EA-47CE-BC50-4A111AADCCA9}">
      <dgm:prSet custT="1"/>
      <dgm:spPr/>
      <dgm:t>
        <a:bodyPr/>
        <a:lstStyle/>
        <a:p>
          <a:pPr algn="ctr" rtl="0"/>
          <a:r>
            <a:rPr lang="en-US" sz="2200" b="1" i="0" dirty="0" smtClean="0">
              <a:solidFill>
                <a:schemeClr val="bg2"/>
              </a:solidFill>
            </a:rPr>
            <a:t>Glasgow Coma Scale </a:t>
          </a:r>
          <a:endParaRPr lang="en-US" sz="2200" b="1" dirty="0">
            <a:solidFill>
              <a:schemeClr val="bg2"/>
            </a:solidFill>
          </a:endParaRPr>
        </a:p>
      </dgm:t>
      <dgm:extLst>
        <a:ext uri="{E40237B7-FDA0-4F09-8148-C483321AD2D9}">
          <dgm14:cNvPr xmlns:dgm14="http://schemas.microsoft.com/office/drawing/2010/diagram" id="0" name="" descr="Graphic showing severity measurements for TBI.  Loss of Consciousness, Rancho Scale, Glasgo Coma Scale, Post-Traumatic Amnesia." title="TBI Severity"/>
        </a:ext>
      </dgm:extLst>
    </dgm:pt>
    <dgm:pt modelId="{47A20452-E350-401E-A0F3-B76603B30328}" type="parTrans" cxnId="{5A22B4E8-4546-4634-AB0A-4B458C84D8EE}">
      <dgm:prSet/>
      <dgm:spPr/>
      <dgm:t>
        <a:bodyPr/>
        <a:lstStyle/>
        <a:p>
          <a:pPr algn="ctr"/>
          <a:endParaRPr lang="en-US"/>
        </a:p>
      </dgm:t>
    </dgm:pt>
    <dgm:pt modelId="{A5B6BB11-9690-438E-A91B-BF2146063D35}" type="sibTrans" cxnId="{5A22B4E8-4546-4634-AB0A-4B458C84D8EE}">
      <dgm:prSet/>
      <dgm:spPr/>
      <dgm:t>
        <a:bodyPr/>
        <a:lstStyle/>
        <a:p>
          <a:pPr algn="ctr"/>
          <a:endParaRPr lang="en-US"/>
        </a:p>
      </dgm:t>
    </dgm:pt>
    <dgm:pt modelId="{57B0BFE4-1F5F-4671-844C-6EBEC622D935}">
      <dgm:prSet custT="1"/>
      <dgm:spPr/>
      <dgm:t>
        <a:bodyPr/>
        <a:lstStyle/>
        <a:p>
          <a:pPr algn="ctr" rtl="0"/>
          <a:r>
            <a:rPr lang="en-US" sz="2200" b="1" dirty="0" smtClean="0">
              <a:solidFill>
                <a:schemeClr val="bg2"/>
              </a:solidFill>
            </a:rPr>
            <a:t>Post-Traumatic Amnesia </a:t>
          </a:r>
          <a:endParaRPr lang="en-US" sz="2200" b="1" dirty="0">
            <a:solidFill>
              <a:schemeClr val="bg2"/>
            </a:solidFill>
          </a:endParaRPr>
        </a:p>
      </dgm:t>
      <dgm:extLst>
        <a:ext uri="{E40237B7-FDA0-4F09-8148-C483321AD2D9}">
          <dgm14:cNvPr xmlns:dgm14="http://schemas.microsoft.com/office/drawing/2010/diagram" id="0" name="" descr="Graphic showing severity measurements for TBI.  Loss of Consciousness, Rancho Scale, Glasgo Coma Scale, Post-Traumatic Amnesia." title="TBI Severity"/>
        </a:ext>
      </dgm:extLst>
    </dgm:pt>
    <dgm:pt modelId="{E1AC9483-10F4-4445-9ED0-FCF600635FBA}" type="parTrans" cxnId="{3A89AF3E-AAA3-40D1-975E-0A5712A01768}">
      <dgm:prSet/>
      <dgm:spPr/>
      <dgm:t>
        <a:bodyPr/>
        <a:lstStyle/>
        <a:p>
          <a:pPr algn="ctr"/>
          <a:endParaRPr lang="en-US"/>
        </a:p>
      </dgm:t>
    </dgm:pt>
    <dgm:pt modelId="{9C57601E-2433-45FB-8411-08C3ED20B330}" type="sibTrans" cxnId="{3A89AF3E-AAA3-40D1-975E-0A5712A01768}">
      <dgm:prSet/>
      <dgm:spPr/>
      <dgm:t>
        <a:bodyPr/>
        <a:lstStyle/>
        <a:p>
          <a:pPr algn="ctr"/>
          <a:endParaRPr lang="en-US"/>
        </a:p>
      </dgm:t>
    </dgm:pt>
    <dgm:pt modelId="{3D186001-5565-4FD8-BE22-FB75BADB1A00}">
      <dgm:prSet custT="1"/>
      <dgm:spPr/>
      <dgm:t>
        <a:bodyPr/>
        <a:lstStyle/>
        <a:p>
          <a:pPr algn="ctr" rtl="0"/>
          <a:r>
            <a:rPr lang="en-US" sz="2200" b="1" i="0" dirty="0" smtClean="0">
              <a:solidFill>
                <a:schemeClr val="bg2"/>
              </a:solidFill>
            </a:rPr>
            <a:t>Rancho Los Amigos Scale</a:t>
          </a:r>
          <a:r>
            <a:rPr lang="en-US" sz="2000" b="1" i="0" dirty="0" smtClean="0">
              <a:solidFill>
                <a:schemeClr val="bg2"/>
              </a:solidFill>
            </a:rPr>
            <a:t> </a:t>
          </a:r>
          <a:r>
            <a:rPr lang="en-US" sz="1200" b="1" i="0" dirty="0" smtClean="0">
              <a:solidFill>
                <a:schemeClr val="bg2"/>
              </a:solidFill>
            </a:rPr>
            <a:t> </a:t>
          </a:r>
          <a:endParaRPr lang="en-US" sz="1200" b="1" dirty="0">
            <a:solidFill>
              <a:schemeClr val="bg2"/>
            </a:solidFill>
          </a:endParaRPr>
        </a:p>
      </dgm:t>
      <dgm:extLst>
        <a:ext uri="{E40237B7-FDA0-4F09-8148-C483321AD2D9}">
          <dgm14:cNvPr xmlns:dgm14="http://schemas.microsoft.com/office/drawing/2010/diagram" id="0" name="" descr="Graphic showing severity measurements for TBI.  Loss of Consciousness, Rancho Scale, Glasgo Coma Scale, Post-Traumatic Amnesia." title="TBI Severity"/>
        </a:ext>
      </dgm:extLst>
    </dgm:pt>
    <dgm:pt modelId="{9C327FAD-66F9-4ACF-A906-5EFAC77FDF3C}" type="parTrans" cxnId="{D4FB25F3-08DA-4DE4-9FC5-AA4DE7942A20}">
      <dgm:prSet/>
      <dgm:spPr/>
      <dgm:t>
        <a:bodyPr/>
        <a:lstStyle/>
        <a:p>
          <a:pPr algn="ctr"/>
          <a:endParaRPr lang="en-US"/>
        </a:p>
      </dgm:t>
    </dgm:pt>
    <dgm:pt modelId="{86B9C44A-8286-40AB-95C5-91CCD8EA7BAD}" type="sibTrans" cxnId="{D4FB25F3-08DA-4DE4-9FC5-AA4DE7942A20}">
      <dgm:prSet/>
      <dgm:spPr/>
      <dgm:t>
        <a:bodyPr/>
        <a:lstStyle/>
        <a:p>
          <a:pPr algn="ctr"/>
          <a:endParaRPr lang="en-US"/>
        </a:p>
      </dgm:t>
    </dgm:pt>
    <dgm:pt modelId="{0E9CD9EC-2200-4AF9-80C1-D1225625B3E8}" type="pres">
      <dgm:prSet presAssocID="{B58F89DF-409D-45FE-8BCD-E2D7E4E0DA2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93F8A4-8E40-4F60-9653-D00F62041DB1}" type="pres">
      <dgm:prSet presAssocID="{59991CA9-63D0-4A15-A4B3-9AF7D56E4BBA}" presName="node" presStyleLbl="node1" presStyleIdx="0" presStyleCnt="4" custScaleX="183376" custScaleY="129881" custRadScaleRad="100589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A7758-1AB4-40C0-A3F8-A014EC741041}" type="pres">
      <dgm:prSet presAssocID="{61A875EB-30F4-4DB2-B192-CDF53F9B503C}" presName="sibTrans" presStyleLbl="sibTrans2D1" presStyleIdx="0" presStyleCnt="4"/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FBC5E844-CAFD-4958-BEEB-94DAEE5780E2}" type="pres">
      <dgm:prSet presAssocID="{61A875EB-30F4-4DB2-B192-CDF53F9B503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79971347-FFDB-491D-95F5-8B0EBC5C8CAE}" type="pres">
      <dgm:prSet presAssocID="{100DEDC6-28EA-47CE-BC50-4A111AADCCA9}" presName="node" presStyleLbl="node1" presStyleIdx="1" presStyleCnt="4" custScaleX="183376" custScaleY="129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46D3B9-9E18-4484-AEA1-06A887B4BA00}" type="pres">
      <dgm:prSet presAssocID="{A5B6BB11-9690-438E-A91B-BF2146063D35}" presName="sibTrans" presStyleLbl="sibTrans2D1" presStyleIdx="1" presStyleCnt="4"/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0D2488DA-EF6A-4CD4-91FE-2740452A6D55}" type="pres">
      <dgm:prSet presAssocID="{A5B6BB11-9690-438E-A91B-BF2146063D35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6A302A72-7663-4C77-BBA2-DD161392AF2B}" type="pres">
      <dgm:prSet presAssocID="{57B0BFE4-1F5F-4671-844C-6EBEC622D935}" presName="node" presStyleLbl="node1" presStyleIdx="2" presStyleCnt="4" custScaleX="183376" custScaleY="129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01D343-0BCB-4620-AEA9-04B63EA9852E}" type="pres">
      <dgm:prSet presAssocID="{9C57601E-2433-45FB-8411-08C3ED20B330}" presName="sibTrans" presStyleLbl="sibTrans2D1" presStyleIdx="2" presStyleCnt="4"/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94E31278-3CB5-445B-BCEA-6BF5DAE422C4}" type="pres">
      <dgm:prSet presAssocID="{9C57601E-2433-45FB-8411-08C3ED20B330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8DAC7557-3C52-43D1-9EE1-3149376C3384}" type="pres">
      <dgm:prSet presAssocID="{3D186001-5565-4FD8-BE22-FB75BADB1A00}" presName="node" presStyleLbl="node1" presStyleIdx="3" presStyleCnt="4" custScaleX="183376" custScaleY="129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DF8678-5D06-4C89-BB5B-72AFAC5F3C09}" type="pres">
      <dgm:prSet presAssocID="{86B9C44A-8286-40AB-95C5-91CCD8EA7BAD}" presName="sibTrans" presStyleLbl="sibTrans2D1" presStyleIdx="3" presStyleCnt="4"/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0647F7B4-15F0-4B7B-9760-1117B9459AD1}" type="pres">
      <dgm:prSet presAssocID="{86B9C44A-8286-40AB-95C5-91CCD8EA7BAD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936F975C-010C-46A3-8AD7-1DBA20473CEA}" srcId="{B58F89DF-409D-45FE-8BCD-E2D7E4E0DA21}" destId="{59991CA9-63D0-4A15-A4B3-9AF7D56E4BBA}" srcOrd="0" destOrd="0" parTransId="{B86EE3BE-FD9E-4BAD-AD63-B2E9D48F6AAF}" sibTransId="{61A875EB-30F4-4DB2-B192-CDF53F9B503C}"/>
    <dgm:cxn modelId="{3A89AF3E-AAA3-40D1-975E-0A5712A01768}" srcId="{B58F89DF-409D-45FE-8BCD-E2D7E4E0DA21}" destId="{57B0BFE4-1F5F-4671-844C-6EBEC622D935}" srcOrd="2" destOrd="0" parTransId="{E1AC9483-10F4-4445-9ED0-FCF600635FBA}" sibTransId="{9C57601E-2433-45FB-8411-08C3ED20B330}"/>
    <dgm:cxn modelId="{F4123B20-6E22-411B-9040-2DFDB157CEFE}" type="presOf" srcId="{61A875EB-30F4-4DB2-B192-CDF53F9B503C}" destId="{D33A7758-1AB4-40C0-A3F8-A014EC741041}" srcOrd="0" destOrd="0" presId="urn:microsoft.com/office/officeart/2005/8/layout/cycle2"/>
    <dgm:cxn modelId="{F87C5D0B-7721-478F-BDD4-17DC9C94BCE7}" type="presOf" srcId="{86B9C44A-8286-40AB-95C5-91CCD8EA7BAD}" destId="{0647F7B4-15F0-4B7B-9760-1117B9459AD1}" srcOrd="1" destOrd="0" presId="urn:microsoft.com/office/officeart/2005/8/layout/cycle2"/>
    <dgm:cxn modelId="{93227961-D5F1-4E66-AF05-EB3CADD0275E}" type="presOf" srcId="{9C57601E-2433-45FB-8411-08C3ED20B330}" destId="{94E31278-3CB5-445B-BCEA-6BF5DAE422C4}" srcOrd="1" destOrd="0" presId="urn:microsoft.com/office/officeart/2005/8/layout/cycle2"/>
    <dgm:cxn modelId="{5A22B4E8-4546-4634-AB0A-4B458C84D8EE}" srcId="{B58F89DF-409D-45FE-8BCD-E2D7E4E0DA21}" destId="{100DEDC6-28EA-47CE-BC50-4A111AADCCA9}" srcOrd="1" destOrd="0" parTransId="{47A20452-E350-401E-A0F3-B76603B30328}" sibTransId="{A5B6BB11-9690-438E-A91B-BF2146063D35}"/>
    <dgm:cxn modelId="{AC2BB3D1-5F61-4893-AEB8-63C6D7381995}" type="presOf" srcId="{3D186001-5565-4FD8-BE22-FB75BADB1A00}" destId="{8DAC7557-3C52-43D1-9EE1-3149376C3384}" srcOrd="0" destOrd="0" presId="urn:microsoft.com/office/officeart/2005/8/layout/cycle2"/>
    <dgm:cxn modelId="{5ADB8180-C7FF-455C-AA0D-8DC9367770F1}" type="presOf" srcId="{100DEDC6-28EA-47CE-BC50-4A111AADCCA9}" destId="{79971347-FFDB-491D-95F5-8B0EBC5C8CAE}" srcOrd="0" destOrd="0" presId="urn:microsoft.com/office/officeart/2005/8/layout/cycle2"/>
    <dgm:cxn modelId="{5AB87950-B55B-46BB-A7A2-E43244814872}" type="presOf" srcId="{9C57601E-2433-45FB-8411-08C3ED20B330}" destId="{A901D343-0BCB-4620-AEA9-04B63EA9852E}" srcOrd="0" destOrd="0" presId="urn:microsoft.com/office/officeart/2005/8/layout/cycle2"/>
    <dgm:cxn modelId="{517D664E-06F9-4A1D-8613-FBA887DEFF58}" type="presOf" srcId="{61A875EB-30F4-4DB2-B192-CDF53F9B503C}" destId="{FBC5E844-CAFD-4958-BEEB-94DAEE5780E2}" srcOrd="1" destOrd="0" presId="urn:microsoft.com/office/officeart/2005/8/layout/cycle2"/>
    <dgm:cxn modelId="{48BD792F-620B-4F3D-9C0E-CED6289EF346}" type="presOf" srcId="{B58F89DF-409D-45FE-8BCD-E2D7E4E0DA21}" destId="{0E9CD9EC-2200-4AF9-80C1-D1225625B3E8}" srcOrd="0" destOrd="0" presId="urn:microsoft.com/office/officeart/2005/8/layout/cycle2"/>
    <dgm:cxn modelId="{DAA38B17-887E-4623-BB81-B5423CF84D05}" type="presOf" srcId="{59991CA9-63D0-4A15-A4B3-9AF7D56E4BBA}" destId="{A493F8A4-8E40-4F60-9653-D00F62041DB1}" srcOrd="0" destOrd="0" presId="urn:microsoft.com/office/officeart/2005/8/layout/cycle2"/>
    <dgm:cxn modelId="{45D94874-1C16-41C3-9E4C-6991F2AF2256}" type="presOf" srcId="{A5B6BB11-9690-438E-A91B-BF2146063D35}" destId="{0D2488DA-EF6A-4CD4-91FE-2740452A6D55}" srcOrd="1" destOrd="0" presId="urn:microsoft.com/office/officeart/2005/8/layout/cycle2"/>
    <dgm:cxn modelId="{477039DE-97E2-4215-9033-A09EA1246940}" type="presOf" srcId="{57B0BFE4-1F5F-4671-844C-6EBEC622D935}" destId="{6A302A72-7663-4C77-BBA2-DD161392AF2B}" srcOrd="0" destOrd="0" presId="urn:microsoft.com/office/officeart/2005/8/layout/cycle2"/>
    <dgm:cxn modelId="{4F21948F-5295-47BC-A7A5-999E6DDF81F9}" type="presOf" srcId="{86B9C44A-8286-40AB-95C5-91CCD8EA7BAD}" destId="{EEDF8678-5D06-4C89-BB5B-72AFAC5F3C09}" srcOrd="0" destOrd="0" presId="urn:microsoft.com/office/officeart/2005/8/layout/cycle2"/>
    <dgm:cxn modelId="{D4FB25F3-08DA-4DE4-9FC5-AA4DE7942A20}" srcId="{B58F89DF-409D-45FE-8BCD-E2D7E4E0DA21}" destId="{3D186001-5565-4FD8-BE22-FB75BADB1A00}" srcOrd="3" destOrd="0" parTransId="{9C327FAD-66F9-4ACF-A906-5EFAC77FDF3C}" sibTransId="{86B9C44A-8286-40AB-95C5-91CCD8EA7BAD}"/>
    <dgm:cxn modelId="{DE4CD4DA-3840-4F2C-A007-BE5413D9B334}" type="presOf" srcId="{A5B6BB11-9690-438E-A91B-BF2146063D35}" destId="{5F46D3B9-9E18-4484-AEA1-06A887B4BA00}" srcOrd="0" destOrd="0" presId="urn:microsoft.com/office/officeart/2005/8/layout/cycle2"/>
    <dgm:cxn modelId="{CF245905-D691-44AE-A802-9DDB98C3CF35}" type="presParOf" srcId="{0E9CD9EC-2200-4AF9-80C1-D1225625B3E8}" destId="{A493F8A4-8E40-4F60-9653-D00F62041DB1}" srcOrd="0" destOrd="0" presId="urn:microsoft.com/office/officeart/2005/8/layout/cycle2"/>
    <dgm:cxn modelId="{EBBD0BD0-35B8-4CBE-BCA1-6CC3F9C2A055}" type="presParOf" srcId="{0E9CD9EC-2200-4AF9-80C1-D1225625B3E8}" destId="{D33A7758-1AB4-40C0-A3F8-A014EC741041}" srcOrd="1" destOrd="0" presId="urn:microsoft.com/office/officeart/2005/8/layout/cycle2"/>
    <dgm:cxn modelId="{C87B76B8-5906-40AC-8427-FD02082D464E}" type="presParOf" srcId="{D33A7758-1AB4-40C0-A3F8-A014EC741041}" destId="{FBC5E844-CAFD-4958-BEEB-94DAEE5780E2}" srcOrd="0" destOrd="0" presId="urn:microsoft.com/office/officeart/2005/8/layout/cycle2"/>
    <dgm:cxn modelId="{139249F1-B62A-45F7-8F6E-7F24FA83093A}" type="presParOf" srcId="{0E9CD9EC-2200-4AF9-80C1-D1225625B3E8}" destId="{79971347-FFDB-491D-95F5-8B0EBC5C8CAE}" srcOrd="2" destOrd="0" presId="urn:microsoft.com/office/officeart/2005/8/layout/cycle2"/>
    <dgm:cxn modelId="{132C63E9-5160-43E4-999C-9B299F126482}" type="presParOf" srcId="{0E9CD9EC-2200-4AF9-80C1-D1225625B3E8}" destId="{5F46D3B9-9E18-4484-AEA1-06A887B4BA00}" srcOrd="3" destOrd="0" presId="urn:microsoft.com/office/officeart/2005/8/layout/cycle2"/>
    <dgm:cxn modelId="{879916B6-2F4F-463B-AB44-64D0CCD1D2CC}" type="presParOf" srcId="{5F46D3B9-9E18-4484-AEA1-06A887B4BA00}" destId="{0D2488DA-EF6A-4CD4-91FE-2740452A6D55}" srcOrd="0" destOrd="0" presId="urn:microsoft.com/office/officeart/2005/8/layout/cycle2"/>
    <dgm:cxn modelId="{D6259D80-4320-443D-9B22-EA291CAFEB7D}" type="presParOf" srcId="{0E9CD9EC-2200-4AF9-80C1-D1225625B3E8}" destId="{6A302A72-7663-4C77-BBA2-DD161392AF2B}" srcOrd="4" destOrd="0" presId="urn:microsoft.com/office/officeart/2005/8/layout/cycle2"/>
    <dgm:cxn modelId="{BEA1B9D3-080B-42EE-AD74-63F27B4FCA3B}" type="presParOf" srcId="{0E9CD9EC-2200-4AF9-80C1-D1225625B3E8}" destId="{A901D343-0BCB-4620-AEA9-04B63EA9852E}" srcOrd="5" destOrd="0" presId="urn:microsoft.com/office/officeart/2005/8/layout/cycle2"/>
    <dgm:cxn modelId="{B68D2EC4-072A-470C-8373-780DD87FBDF0}" type="presParOf" srcId="{A901D343-0BCB-4620-AEA9-04B63EA9852E}" destId="{94E31278-3CB5-445B-BCEA-6BF5DAE422C4}" srcOrd="0" destOrd="0" presId="urn:microsoft.com/office/officeart/2005/8/layout/cycle2"/>
    <dgm:cxn modelId="{444FD928-A5A5-49C8-9572-83DFF09FED1D}" type="presParOf" srcId="{0E9CD9EC-2200-4AF9-80C1-D1225625B3E8}" destId="{8DAC7557-3C52-43D1-9EE1-3149376C3384}" srcOrd="6" destOrd="0" presId="urn:microsoft.com/office/officeart/2005/8/layout/cycle2"/>
    <dgm:cxn modelId="{3B54A5BD-5DF5-460B-9AD0-BC6FC6DEECBB}" type="presParOf" srcId="{0E9CD9EC-2200-4AF9-80C1-D1225625B3E8}" destId="{EEDF8678-5D06-4C89-BB5B-72AFAC5F3C09}" srcOrd="7" destOrd="0" presId="urn:microsoft.com/office/officeart/2005/8/layout/cycle2"/>
    <dgm:cxn modelId="{D36CC299-D926-41CC-9184-E4CB92C4FDB7}" type="presParOf" srcId="{EEDF8678-5D06-4C89-BB5B-72AFAC5F3C09}" destId="{0647F7B4-15F0-4B7B-9760-1117B9459AD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D7C30-1232-4D11-97DC-DA38134C8EFE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F8396-8D6E-47DF-9454-BF4E2D449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9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78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088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56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862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205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953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723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681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58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00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522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096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852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948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439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745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498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389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788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902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79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468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08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8761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8271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0855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317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6132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9430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8972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2307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16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9844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5050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0412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12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89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40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30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9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8396-8D6E-47DF-9454-BF4E2D4490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98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2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62903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627117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147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49801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23314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4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22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22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0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5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3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24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24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0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686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umnnA50IDIY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sFNMk87558" TargetMode="External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RATbA4m_-TE" TargetMode="External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i04U-1rlik" TargetMode="External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BhfJWu1ybbs" TargetMode="External"/><Relationship Id="rId4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ha.org/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dc.gov/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asgowcomascale.org/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386" y="328613"/>
            <a:ext cx="8825658" cy="3844159"/>
          </a:xfrm>
        </p:spPr>
        <p:txBody>
          <a:bodyPr/>
          <a:lstStyle/>
          <a:p>
            <a:pPr algn="ctr"/>
            <a:r>
              <a:rPr lang="en-US" sz="6000" dirty="0"/>
              <a:t>The Role of the Speech-Language Pathologist in the Assessment &amp;</a:t>
            </a:r>
            <a:r>
              <a:rPr lang="en-US" sz="6000" dirty="0" smtClean="0"/>
              <a:t> </a:t>
            </a:r>
            <a:r>
              <a:rPr lang="en-US" sz="6000" dirty="0"/>
              <a:t>Treatment of TBI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386" y="5291036"/>
            <a:ext cx="8825658" cy="1566964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Cassaundra N. Miller, MS, CCC/SLP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West Virginia University Center for Excellence in Disabilities 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43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429" y="609600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Glasgow Coma Scale Scoring</a:t>
            </a:r>
            <a:endParaRPr lang="en-US" dirty="0"/>
          </a:p>
        </p:txBody>
      </p:sp>
      <p:graphicFrame>
        <p:nvGraphicFramePr>
          <p:cNvPr id="4" name="Content Placeholder 3" descr="A graph detailing Glasgow coma scale scoring.  Includes details for eye opening responses, verbal responses, and motor responses.  " title="Glasgow Coma Scale Scoring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746215"/>
              </p:ext>
            </p:extLst>
          </p:nvPr>
        </p:nvGraphicFramePr>
        <p:xfrm>
          <a:off x="276316" y="1543051"/>
          <a:ext cx="11672894" cy="5100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7525">
                  <a:extLst>
                    <a:ext uri="{9D8B030D-6E8A-4147-A177-3AD203B41FA5}">
                      <a16:colId xmlns:a16="http://schemas.microsoft.com/office/drawing/2014/main" xmlns="" val="1631849124"/>
                    </a:ext>
                  </a:extLst>
                </a:gridCol>
                <a:gridCol w="757238">
                  <a:extLst>
                    <a:ext uri="{9D8B030D-6E8A-4147-A177-3AD203B41FA5}">
                      <a16:colId xmlns:a16="http://schemas.microsoft.com/office/drawing/2014/main" xmlns="" val="4182702428"/>
                    </a:ext>
                  </a:extLst>
                </a:gridCol>
                <a:gridCol w="2771775">
                  <a:extLst>
                    <a:ext uri="{9D8B030D-6E8A-4147-A177-3AD203B41FA5}">
                      <a16:colId xmlns:a16="http://schemas.microsoft.com/office/drawing/2014/main" xmlns="" val="160483417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181293149"/>
                    </a:ext>
                  </a:extLst>
                </a:gridCol>
                <a:gridCol w="3586167">
                  <a:extLst>
                    <a:ext uri="{9D8B030D-6E8A-4147-A177-3AD203B41FA5}">
                      <a16:colId xmlns:a16="http://schemas.microsoft.com/office/drawing/2014/main" xmlns="" val="3462038635"/>
                    </a:ext>
                  </a:extLst>
                </a:gridCol>
                <a:gridCol w="757239">
                  <a:extLst>
                    <a:ext uri="{9D8B030D-6E8A-4147-A177-3AD203B41FA5}">
                      <a16:colId xmlns:a16="http://schemas.microsoft.com/office/drawing/2014/main" xmlns="" val="2702889591"/>
                    </a:ext>
                  </a:extLst>
                </a:gridCol>
              </a:tblGrid>
              <a:tr h="821089"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chemeClr val="bg2"/>
                          </a:solidFill>
                        </a:rPr>
                        <a:t>Eye Opening</a:t>
                      </a:r>
                      <a:r>
                        <a:rPr lang="en-US" sz="2100" baseline="0" dirty="0" smtClean="0">
                          <a:solidFill>
                            <a:schemeClr val="bg2"/>
                          </a:solidFill>
                        </a:rPr>
                        <a:t> Response </a:t>
                      </a:r>
                      <a:endParaRPr lang="en-US" sz="21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chemeClr val="bg2"/>
                          </a:solidFill>
                        </a:rPr>
                        <a:t>Verbal Response</a:t>
                      </a:r>
                      <a:endParaRPr lang="en-US" sz="21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chemeClr val="bg2"/>
                          </a:solidFill>
                        </a:rPr>
                        <a:t>Motor Response</a:t>
                      </a:r>
                      <a:endParaRPr lang="en-US" sz="21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7449036"/>
                  </a:ext>
                </a:extLst>
              </a:tr>
              <a:tr h="5490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Spontaneous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pts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Oriented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 pts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Obeys commands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 pts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8510324"/>
                  </a:ext>
                </a:extLst>
              </a:tr>
              <a:tr h="8908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 verbal</a:t>
                      </a:r>
                      <a:r>
                        <a:rPr lang="en-US" sz="2000" baseline="0" dirty="0" smtClean="0"/>
                        <a:t> stim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pts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Confused, but answers questions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pts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Purposeful movement in response</a:t>
                      </a:r>
                      <a:r>
                        <a:rPr lang="en-US" sz="2000" baseline="0" dirty="0" smtClean="0"/>
                        <a:t> to pain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 pts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2885087"/>
                  </a:ext>
                </a:extLst>
              </a:tr>
              <a:tr h="5490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 pain only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pts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Inappropriate words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pts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Withdraws</a:t>
                      </a:r>
                      <a:r>
                        <a:rPr lang="en-US" sz="2000" baseline="0" dirty="0" smtClean="0"/>
                        <a:t> from pain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pts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1327632"/>
                  </a:ext>
                </a:extLst>
              </a:tr>
              <a:tr h="8908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 response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</a:t>
                      </a:r>
                      <a:r>
                        <a:rPr lang="en-US" sz="2000" dirty="0" err="1" smtClean="0"/>
                        <a:t>pt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Incomprehensible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pts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Flexion in response</a:t>
                      </a:r>
                      <a:r>
                        <a:rPr lang="en-US" sz="2000" baseline="0" dirty="0" smtClean="0"/>
                        <a:t> to pain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pts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332249"/>
                  </a:ext>
                </a:extLst>
              </a:tr>
              <a:tr h="89082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 response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</a:t>
                      </a:r>
                      <a:r>
                        <a:rPr lang="en-US" sz="2000" dirty="0" err="1" smtClean="0"/>
                        <a:t>pt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Extension</a:t>
                      </a:r>
                      <a:r>
                        <a:rPr lang="en-US" sz="2000" baseline="0" dirty="0" smtClean="0"/>
                        <a:t> in response to pain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pts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947633"/>
                  </a:ext>
                </a:extLst>
              </a:tr>
              <a:tr h="509039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 response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</a:t>
                      </a:r>
                      <a:r>
                        <a:rPr lang="en-US" sz="2000" dirty="0" err="1" smtClean="0"/>
                        <a:t>pt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4999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97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90" y="908148"/>
            <a:ext cx="9324795" cy="102225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Glasgow Coma Scale Severity Ratings</a:t>
            </a:r>
            <a:endParaRPr lang="en-US" sz="4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Content Placeholder 3" descr="Chart outlining Glasgow Severity Ratings&#10;&#10;8 or less severe&#10;9-12 moderate&#10;13-15 mild" title="Glasgow Severity Ratings 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138406"/>
              </p:ext>
            </p:extLst>
          </p:nvPr>
        </p:nvGraphicFramePr>
        <p:xfrm>
          <a:off x="1237955" y="1930400"/>
          <a:ext cx="8201466" cy="4352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0733">
                  <a:extLst>
                    <a:ext uri="{9D8B030D-6E8A-4147-A177-3AD203B41FA5}">
                      <a16:colId xmlns:a16="http://schemas.microsoft.com/office/drawing/2014/main" xmlns="" val="2220543947"/>
                    </a:ext>
                  </a:extLst>
                </a:gridCol>
                <a:gridCol w="4100733">
                  <a:extLst>
                    <a:ext uri="{9D8B030D-6E8A-4147-A177-3AD203B41FA5}">
                      <a16:colId xmlns:a16="http://schemas.microsoft.com/office/drawing/2014/main" xmlns="" val="3252552114"/>
                    </a:ext>
                  </a:extLst>
                </a:gridCol>
              </a:tblGrid>
              <a:tr h="1088189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bg2"/>
                          </a:solidFill>
                        </a:rPr>
                        <a:t>Glasgow</a:t>
                      </a:r>
                      <a:r>
                        <a:rPr lang="en-US" sz="4000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US" sz="4000" dirty="0" smtClean="0">
                          <a:solidFill>
                            <a:schemeClr val="bg2"/>
                          </a:solidFill>
                        </a:rPr>
                        <a:t>Score</a:t>
                      </a:r>
                      <a:r>
                        <a:rPr lang="en-US" sz="4000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endParaRPr lang="en-US" sz="40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aseline="0" dirty="0" smtClean="0">
                          <a:solidFill>
                            <a:schemeClr val="bg2"/>
                          </a:solidFill>
                        </a:rPr>
                        <a:t>Severity Rating</a:t>
                      </a:r>
                      <a:endParaRPr lang="en-US" sz="40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7515465"/>
                  </a:ext>
                </a:extLst>
              </a:tr>
              <a:tr h="1088189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13 to 15 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Mild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4676215"/>
                  </a:ext>
                </a:extLst>
              </a:tr>
              <a:tr h="1088189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9 to 12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Moderate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9923877"/>
                  </a:ext>
                </a:extLst>
              </a:tr>
              <a:tr h="1088189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8 or less 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Severe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4356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855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274" y="586282"/>
            <a:ext cx="9404723" cy="1400530"/>
          </a:xfrm>
        </p:spPr>
        <p:txBody>
          <a:bodyPr/>
          <a:lstStyle/>
          <a:p>
            <a:pPr algn="ctr"/>
            <a:r>
              <a:rPr lang="en-US" dirty="0" smtClean="0"/>
              <a:t>Post-Traumatic Amnesia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3456" y="1672774"/>
            <a:ext cx="8946541" cy="419548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Impaired recall of events surrounding TBI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ime surrounding a TBI that patient is confused</a:t>
            </a:r>
          </a:p>
          <a:p>
            <a:r>
              <a:rPr lang="en-US" sz="3200" dirty="0" smtClean="0"/>
              <a:t>Assessed by orientation </a:t>
            </a:r>
          </a:p>
          <a:p>
            <a:r>
              <a:rPr lang="en-US" sz="3200" dirty="0" smtClean="0"/>
              <a:t>Longer period of confusion associated with worse immediate outcomes &amp; slower recovery </a:t>
            </a:r>
          </a:p>
        </p:txBody>
      </p:sp>
    </p:spTree>
    <p:extLst>
      <p:ext uri="{BB962C8B-B14F-4D97-AF65-F5344CB8AC3E}">
        <p14:creationId xmlns:p14="http://schemas.microsoft.com/office/powerpoint/2010/main" val="36456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RANCHO LOS AMIGOS </a:t>
            </a:r>
            <a:br>
              <a:rPr lang="en-US" sz="4400" dirty="0" smtClean="0"/>
            </a:br>
            <a:r>
              <a:rPr lang="en-US" sz="4400" dirty="0" smtClean="0"/>
              <a:t>Scale of Cognitive Functioning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46339"/>
            <a:ext cx="8596668" cy="355441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Measures </a:t>
            </a:r>
            <a:r>
              <a:rPr lang="en-US" sz="2800" dirty="0"/>
              <a:t>&amp;</a:t>
            </a:r>
            <a:r>
              <a:rPr lang="en-US" sz="2800" dirty="0" smtClean="0"/>
              <a:t> identifies recovery patterns of TBI</a:t>
            </a:r>
          </a:p>
          <a:p>
            <a:r>
              <a:rPr lang="en-US" sz="2800" dirty="0" smtClean="0"/>
              <a:t>No specific training </a:t>
            </a:r>
          </a:p>
          <a:p>
            <a:r>
              <a:rPr lang="en-US" sz="2800" dirty="0" smtClean="0"/>
              <a:t>Administered multiple times throughout recovery 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nsight into executive functioning, behavior, and safety awareness</a:t>
            </a:r>
          </a:p>
          <a:p>
            <a:r>
              <a:rPr lang="en-US" sz="2800" dirty="0" smtClean="0"/>
              <a:t>Impacts treatment and discharge planning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4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 descr="Graph detailing Rancho Levels and typically occuring behaviors associated with that level.  " title="Rancho Scale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25058275"/>
              </p:ext>
            </p:extLst>
          </p:nvPr>
        </p:nvGraphicFramePr>
        <p:xfrm>
          <a:off x="471488" y="185737"/>
          <a:ext cx="11301413" cy="6541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450">
                  <a:extLst>
                    <a:ext uri="{9D8B030D-6E8A-4147-A177-3AD203B41FA5}">
                      <a16:colId xmlns:a16="http://schemas.microsoft.com/office/drawing/2014/main" xmlns="" val="4247705332"/>
                    </a:ext>
                  </a:extLst>
                </a:gridCol>
                <a:gridCol w="8843963">
                  <a:extLst>
                    <a:ext uri="{9D8B030D-6E8A-4147-A177-3AD203B41FA5}">
                      <a16:colId xmlns:a16="http://schemas.microsoft.com/office/drawing/2014/main" xmlns="" val="2376390019"/>
                    </a:ext>
                  </a:extLst>
                </a:gridCol>
              </a:tblGrid>
              <a:tr h="77152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/>
                          </a:solidFill>
                        </a:rPr>
                        <a:t>Rancho Level</a:t>
                      </a:r>
                      <a:r>
                        <a:rPr lang="en-US" sz="2800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/>
                          </a:solidFill>
                        </a:rPr>
                        <a:t>Behavior</a:t>
                      </a:r>
                      <a:r>
                        <a:rPr lang="en-US" sz="2800" baseline="0" dirty="0" smtClean="0">
                          <a:solidFill>
                            <a:schemeClr val="bg2"/>
                          </a:solidFill>
                        </a:rPr>
                        <a:t> Description </a:t>
                      </a:r>
                      <a:endParaRPr lang="en-US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0195677"/>
                  </a:ext>
                </a:extLst>
              </a:tr>
              <a:tr h="7212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 response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7014824"/>
                  </a:ext>
                </a:extLst>
              </a:tr>
              <a:tr h="7212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Generalized response, non-purposeful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2079202"/>
                  </a:ext>
                </a:extLst>
              </a:tr>
              <a:tr h="7212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III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Localized Response, purposeful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23165"/>
                  </a:ext>
                </a:extLst>
              </a:tr>
              <a:tr h="7212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IV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Confused, agitated, aggressive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7112784"/>
                  </a:ext>
                </a:extLst>
              </a:tr>
              <a:tr h="7212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Confused,</a:t>
                      </a:r>
                      <a:r>
                        <a:rPr lang="en-US" sz="2800" baseline="0" dirty="0" smtClean="0"/>
                        <a:t> inappropriate, highly distractible 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9212601"/>
                  </a:ext>
                </a:extLst>
              </a:tr>
              <a:tr h="7212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Confused, appropriate, severe memory difficulties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2804540"/>
                  </a:ext>
                </a:extLst>
              </a:tr>
              <a:tr h="7212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Automatic,</a:t>
                      </a:r>
                      <a:r>
                        <a:rPr lang="en-US" sz="2800" baseline="0" dirty="0" smtClean="0"/>
                        <a:t> appropriate, lacking insight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3040310"/>
                  </a:ext>
                </a:extLst>
              </a:tr>
              <a:tr h="7212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VIII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Purposeful, oriented,</a:t>
                      </a:r>
                      <a:r>
                        <a:rPr lang="en-US" sz="2800" baseline="0" dirty="0" smtClean="0"/>
                        <a:t> decreased premorbid reasoning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4920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31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28625" y="2095798"/>
            <a:ext cx="951802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Dysphagia &amp; TBI  </a:t>
            </a:r>
          </a:p>
        </p:txBody>
      </p:sp>
    </p:spTree>
    <p:extLst>
      <p:ext uri="{BB962C8B-B14F-4D97-AF65-F5344CB8AC3E}">
        <p14:creationId xmlns:p14="http://schemas.microsoft.com/office/powerpoint/2010/main" val="69998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Dysphagia &amp; TBI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354" y="1930400"/>
            <a:ext cx="4396339" cy="398239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Dysphagia occurs in 33% of patients with TBI</a:t>
            </a:r>
          </a:p>
          <a:p>
            <a:r>
              <a:rPr lang="en-US" sz="3200" dirty="0" smtClean="0"/>
              <a:t>60% of patients with severe TBI have dysphagia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5713" y="1930400"/>
            <a:ext cx="4746807" cy="3911910"/>
          </a:xfrm>
        </p:spPr>
        <p:txBody>
          <a:bodyPr>
            <a:normAutofit/>
          </a:bodyPr>
          <a:lstStyle/>
          <a:p>
            <a:r>
              <a:rPr lang="en-US" sz="3200" dirty="0"/>
              <a:t>Relationship </a:t>
            </a:r>
            <a:r>
              <a:rPr lang="en-US" sz="3200" dirty="0" smtClean="0"/>
              <a:t>between…</a:t>
            </a:r>
            <a:endParaRPr lang="en-US" sz="3200" dirty="0"/>
          </a:p>
          <a:p>
            <a:pPr lvl="1"/>
            <a:r>
              <a:rPr lang="en-US" sz="3200" dirty="0"/>
              <a:t>Length of coma</a:t>
            </a:r>
          </a:p>
          <a:p>
            <a:pPr lvl="1"/>
            <a:r>
              <a:rPr lang="en-US" sz="3200" dirty="0"/>
              <a:t>Tracheostomy tube/ ventilator</a:t>
            </a:r>
          </a:p>
          <a:p>
            <a:pPr lvl="1"/>
            <a:r>
              <a:rPr lang="en-US" sz="3200" dirty="0"/>
              <a:t>Severity of dysphagia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5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317" y="495300"/>
            <a:ext cx="4409016" cy="1062038"/>
          </a:xfrm>
        </p:spPr>
        <p:txBody>
          <a:bodyPr/>
          <a:lstStyle/>
          <a:p>
            <a:r>
              <a:rPr lang="en-US" dirty="0" smtClean="0"/>
              <a:t>Tracheostomy Tube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313" y="1328739"/>
            <a:ext cx="6143625" cy="425767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Tube inserted into stoma in neck</a:t>
            </a:r>
          </a:p>
          <a:p>
            <a:r>
              <a:rPr lang="en-US" sz="3200" dirty="0" smtClean="0"/>
              <a:t>Assists with breathing</a:t>
            </a:r>
          </a:p>
          <a:p>
            <a:r>
              <a:rPr lang="en-US" sz="3200" dirty="0" smtClean="0"/>
              <a:t>Can be used with or without ventilator </a:t>
            </a:r>
          </a:p>
          <a:p>
            <a:r>
              <a:rPr lang="en-US" sz="3200" dirty="0" smtClean="0"/>
              <a:t>Speaking valve allows talking</a:t>
            </a:r>
          </a:p>
          <a:p>
            <a:r>
              <a:rPr lang="en-US" sz="3200" dirty="0" smtClean="0"/>
              <a:t>Eating can occur </a:t>
            </a:r>
            <a:endParaRPr lang="en-US" sz="3200" dirty="0"/>
          </a:p>
        </p:txBody>
      </p:sp>
      <p:pic>
        <p:nvPicPr>
          <p:cNvPr id="5" name="Content Placeholder 4" descr="Photograph of a tracheostomy tube that helps patients breathe." title="Tracheostomy tube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575" y="160339"/>
            <a:ext cx="4957763" cy="4411662"/>
          </a:xfrm>
        </p:spPr>
      </p:pic>
      <p:pic>
        <p:nvPicPr>
          <p:cNvPr id="6" name="Picture 5" descr="Photograph of a Passy Muir speaking valve that is placed on a breathing tube to allow patients to talk." title="Speaking valv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063" y="3963196"/>
            <a:ext cx="2700338" cy="259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58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3043" y="121693"/>
            <a:ext cx="5969875" cy="747883"/>
          </a:xfrm>
        </p:spPr>
        <p:txBody>
          <a:bodyPr>
            <a:noAutofit/>
          </a:bodyPr>
          <a:lstStyle/>
          <a:p>
            <a:r>
              <a:rPr lang="en-US" sz="3200" dirty="0" smtClean="0"/>
              <a:t>Dysphagia Assessment Measures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738049" y="1634523"/>
            <a:ext cx="4939862" cy="3837589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Oral Peripheral Exam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Bedside Swallow Evaluation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Functional Feeding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Instrumental Measures</a:t>
            </a:r>
          </a:p>
        </p:txBody>
      </p:sp>
      <p:pic>
        <p:nvPicPr>
          <p:cNvPr id="15" name="Content Placeholder 14" descr="Side view of the mouth and throat including the parts needed for swallowing. " title="Swallowing Anatomy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28" y="495635"/>
            <a:ext cx="5547273" cy="5841449"/>
          </a:xfrm>
        </p:spPr>
      </p:pic>
    </p:spTree>
    <p:extLst>
      <p:ext uri="{BB962C8B-B14F-4D97-AF65-F5344CB8AC3E}">
        <p14:creationId xmlns:p14="http://schemas.microsoft.com/office/powerpoint/2010/main" val="28585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1" y="657225"/>
            <a:ext cx="4900612" cy="127846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Modified Barium </a:t>
            </a:r>
            <a:br>
              <a:rPr lang="en-US" sz="3200" dirty="0" smtClean="0"/>
            </a:br>
            <a:r>
              <a:rPr lang="en-US" sz="3200" dirty="0" smtClean="0"/>
              <a:t>Swallow Study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21482" y="2337596"/>
            <a:ext cx="4400550" cy="353456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Video x-ray study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Barium added to food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Monitor for safety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Helps determine diet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Some patient limitations</a:t>
            </a:r>
          </a:p>
        </p:txBody>
      </p:sp>
      <p:pic>
        <p:nvPicPr>
          <p:cNvPr id="10" name="Modified Barium Swallow video" descr="A side view, and then a front view of a modified barium swallow study.  This xray study lets SLPs see how a patient eats.  " title="Modified Barium Swallow Stud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245100" y="271463"/>
            <a:ext cx="6713538" cy="6315075"/>
          </a:xfrm>
          <a:prstGeom prst="rect">
            <a:avLst/>
          </a:prstGeom>
          <a:solidFill>
            <a:schemeClr val="accent2"/>
          </a:solidFill>
        </p:spPr>
      </p:pic>
    </p:spTree>
    <p:extLst>
      <p:ext uri="{BB962C8B-B14F-4D97-AF65-F5344CB8AC3E}">
        <p14:creationId xmlns:p14="http://schemas.microsoft.com/office/powerpoint/2010/main" val="6905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651" y="1552136"/>
            <a:ext cx="5779737" cy="867508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According to the CDC…..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1" y="2765500"/>
            <a:ext cx="8356210" cy="2130057"/>
          </a:xfrm>
        </p:spPr>
        <p:txBody>
          <a:bodyPr/>
          <a:lstStyle/>
          <a:p>
            <a:pPr lvl="1"/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1.7 </a:t>
            </a:r>
            <a:r>
              <a:rPr lang="en-US" sz="2800" u="sng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million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people sustain a TBI every year  </a:t>
            </a:r>
          </a:p>
          <a:p>
            <a:pPr lvl="1"/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TBI is a factor in 30% of injury-related deaths</a:t>
            </a:r>
          </a:p>
          <a:p>
            <a:pPr lvl="1"/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Medical costs for TBI total $76 billion a year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5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135" y="180975"/>
            <a:ext cx="8596668" cy="690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Aspiration During MBS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Aspiration video" descr="a video of a liquids spilling into a patient's lungs during a modified barium swallow x-ray study" title="Aspiratiion during swallow stud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71550" y="871538"/>
            <a:ext cx="10129838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67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8" y="985838"/>
            <a:ext cx="4614862" cy="126921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Fiberoptic</a:t>
            </a:r>
            <a:r>
              <a:rPr lang="en-US" dirty="0" smtClean="0"/>
              <a:t> Endoscopic Evaluation of Swallow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886" y="2502492"/>
            <a:ext cx="4943474" cy="3598271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Flexible scope passed through the nose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Camera with light  attached to the scope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Can be performed most patients</a:t>
            </a:r>
          </a:p>
          <a:p>
            <a:r>
              <a:rPr lang="en-US" sz="2800" dirty="0">
                <a:solidFill>
                  <a:schemeClr val="tx2"/>
                </a:solidFill>
              </a:rPr>
              <a:t>S</a:t>
            </a:r>
            <a:r>
              <a:rPr lang="en-US" sz="2800" dirty="0" smtClean="0">
                <a:solidFill>
                  <a:schemeClr val="tx2"/>
                </a:solidFill>
              </a:rPr>
              <a:t>hort whiteout period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4" name="FEES video" descr="Video of FEES instrumental swallow evaluation" title="FEES video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943475" y="228600"/>
            <a:ext cx="7058025" cy="641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60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422" y="166687"/>
            <a:ext cx="8596668" cy="8477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Aspiration </a:t>
            </a:r>
            <a:r>
              <a:rPr lang="en-US" sz="4000" dirty="0" smtClean="0"/>
              <a:t>during FEES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4000" dirty="0"/>
          </a:p>
        </p:txBody>
      </p:sp>
      <p:pic>
        <p:nvPicPr>
          <p:cNvPr id="4" name="Aspiration during FEES" descr="a video of blue liquid spilling into a patients airway during a scope swallowing study" title="Aspiration during FEE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57263" y="914400"/>
            <a:ext cx="10186987" cy="575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85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014" y="75723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Dysphagia Treatment Modalities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0" y="1717678"/>
            <a:ext cx="7515225" cy="405447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Compensatory Strategies</a:t>
            </a:r>
          </a:p>
          <a:p>
            <a:r>
              <a:rPr lang="en-US" sz="4400" dirty="0"/>
              <a:t>Therapeutic Feeds</a:t>
            </a:r>
          </a:p>
          <a:p>
            <a:r>
              <a:rPr lang="en-US" sz="4400" dirty="0" smtClean="0"/>
              <a:t>Positioning</a:t>
            </a:r>
          </a:p>
          <a:p>
            <a:r>
              <a:rPr lang="en-US" sz="4400" dirty="0" smtClean="0"/>
              <a:t>Equipment</a:t>
            </a:r>
          </a:p>
          <a:p>
            <a:r>
              <a:rPr lang="en-US" sz="4400" dirty="0" smtClean="0"/>
              <a:t>Electrical stimulation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412144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16" y="1000125"/>
            <a:ext cx="5512772" cy="13303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Diet Modifications</a:t>
            </a:r>
            <a:endParaRPr lang="en-US" sz="44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35769" y="2057400"/>
            <a:ext cx="5429250" cy="39147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Solids and liquids are modified for safety</a:t>
            </a:r>
          </a:p>
          <a:p>
            <a:r>
              <a:rPr lang="en-US" sz="2800" dirty="0" smtClean="0"/>
              <a:t>Helps to decrease fatigue </a:t>
            </a:r>
          </a:p>
          <a:p>
            <a:r>
              <a:rPr lang="en-US" sz="2800" dirty="0" smtClean="0"/>
              <a:t>Reduces aspiration risk </a:t>
            </a:r>
          </a:p>
          <a:p>
            <a:r>
              <a:rPr lang="en-US" sz="2800" dirty="0" smtClean="0"/>
              <a:t>Previously based on National Dysphagia Diet</a:t>
            </a:r>
          </a:p>
          <a:p>
            <a:r>
              <a:rPr lang="en-US" sz="2800" dirty="0" smtClean="0"/>
              <a:t>Moving towards IDDSI</a:t>
            </a:r>
          </a:p>
          <a:p>
            <a:endParaRPr lang="en-US" dirty="0"/>
          </a:p>
        </p:txBody>
      </p:sp>
      <p:pic>
        <p:nvPicPr>
          <p:cNvPr id="5" name="IDDSI flow test video" descr="Video of the flow test for thickened liquids that is being implemented in many hospitals.   " title="International Dysphagia Diet Flow Test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000750" y="600075"/>
            <a:ext cx="5986463" cy="572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96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371" y="81041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Alternative Nutrition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248834" y="1617663"/>
            <a:ext cx="4185623" cy="462756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3500" dirty="0" smtClean="0"/>
              <a:t>Not all patients can tolerate food by mouth </a:t>
            </a:r>
          </a:p>
          <a:p>
            <a:pPr lvl="1"/>
            <a:r>
              <a:rPr lang="en-US" sz="3500" dirty="0" smtClean="0"/>
              <a:t>Very impaired swallow</a:t>
            </a:r>
          </a:p>
          <a:p>
            <a:pPr lvl="1"/>
            <a:r>
              <a:rPr lang="en-US" sz="3500" dirty="0" smtClean="0"/>
              <a:t>Decreased arousal level</a:t>
            </a:r>
          </a:p>
          <a:p>
            <a:pPr lvl="1"/>
            <a:r>
              <a:rPr lang="en-US" sz="3500" dirty="0" smtClean="0"/>
              <a:t>On ventilator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02772" y="2003425"/>
            <a:ext cx="4185618" cy="3856038"/>
          </a:xfrm>
        </p:spPr>
        <p:txBody>
          <a:bodyPr>
            <a:noAutofit/>
          </a:bodyPr>
          <a:lstStyle/>
          <a:p>
            <a:r>
              <a:rPr lang="en-US" sz="3200" dirty="0" smtClean="0"/>
              <a:t>Alternative Nutrition Methods</a:t>
            </a:r>
          </a:p>
          <a:p>
            <a:pPr lvl="1"/>
            <a:r>
              <a:rPr lang="en-US" sz="3200" dirty="0" smtClean="0"/>
              <a:t>TPN </a:t>
            </a:r>
          </a:p>
          <a:p>
            <a:pPr lvl="1"/>
            <a:r>
              <a:rPr lang="en-US" sz="3200" dirty="0" smtClean="0"/>
              <a:t>NG tube </a:t>
            </a:r>
          </a:p>
          <a:p>
            <a:pPr lvl="1"/>
            <a:r>
              <a:rPr lang="en-US" sz="3200" dirty="0" smtClean="0"/>
              <a:t>G tube</a:t>
            </a:r>
          </a:p>
          <a:p>
            <a:pPr lvl="1"/>
            <a:r>
              <a:rPr lang="en-US" sz="3200" dirty="0" smtClean="0"/>
              <a:t>Mixed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406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4115" y="1967210"/>
            <a:ext cx="918071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Assessment Procedures for </a:t>
            </a:r>
          </a:p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Cognition &amp; Communication</a:t>
            </a:r>
          </a:p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After TBI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6578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684" y="238125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Cognitive-Communication Testing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0334" y="1558925"/>
            <a:ext cx="8596668" cy="5057775"/>
          </a:xfrm>
        </p:spPr>
        <p:txBody>
          <a:bodyPr/>
          <a:lstStyle/>
          <a:p>
            <a:r>
              <a:rPr lang="en-US" sz="3200" dirty="0" smtClean="0"/>
              <a:t>Formalized testing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</a:t>
            </a:r>
            <a:r>
              <a:rPr lang="en-US" sz="3200" dirty="0" smtClean="0"/>
              <a:t> be normed for patients with TBI</a:t>
            </a:r>
          </a:p>
          <a:p>
            <a:r>
              <a:rPr lang="en-US" sz="3200" dirty="0" smtClean="0"/>
              <a:t>Many factors affect testing reliability</a:t>
            </a:r>
          </a:p>
          <a:p>
            <a:pPr lvl="1"/>
            <a:r>
              <a:rPr lang="en-US" sz="3200" dirty="0" smtClean="0"/>
              <a:t>Arousal </a:t>
            </a:r>
          </a:p>
          <a:p>
            <a:pPr lvl="1"/>
            <a:r>
              <a:rPr lang="en-US" sz="3200" dirty="0" smtClean="0"/>
              <a:t>Depression</a:t>
            </a:r>
          </a:p>
          <a:p>
            <a:pPr lvl="1"/>
            <a:r>
              <a:rPr lang="en-US" sz="3200" dirty="0" smtClean="0"/>
              <a:t>Agitation</a:t>
            </a:r>
          </a:p>
          <a:p>
            <a:pPr lvl="1"/>
            <a:r>
              <a:rPr lang="en-US" sz="3200" dirty="0" smtClean="0"/>
              <a:t>Motor deficits</a:t>
            </a:r>
          </a:p>
          <a:p>
            <a:pPr lvl="1"/>
            <a:r>
              <a:rPr lang="en-US" sz="3200" dirty="0" smtClean="0"/>
              <a:t>Sensory impairments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11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234" y="552450"/>
            <a:ext cx="8596668" cy="1320800"/>
          </a:xfrm>
        </p:spPr>
        <p:txBody>
          <a:bodyPr/>
          <a:lstStyle/>
          <a:p>
            <a:r>
              <a:rPr lang="en-US" dirty="0" smtClean="0"/>
              <a:t>Cognitive-Communication Testing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0234" y="1873250"/>
            <a:ext cx="7643812" cy="3957636"/>
          </a:xfrm>
        </p:spPr>
        <p:txBody>
          <a:bodyPr>
            <a:normAutofit/>
          </a:bodyPr>
          <a:lstStyle/>
          <a:p>
            <a:r>
              <a:rPr lang="en-US" sz="3000" dirty="0"/>
              <a:t>M</a:t>
            </a:r>
            <a:r>
              <a:rPr lang="en-US" sz="3000" dirty="0" smtClean="0"/>
              <a:t>onitoring </a:t>
            </a:r>
            <a:r>
              <a:rPr lang="en-US" sz="3000" dirty="0"/>
              <a:t>of Glasgow &amp;</a:t>
            </a:r>
            <a:r>
              <a:rPr lang="en-US" sz="3000" dirty="0" smtClean="0"/>
              <a:t> </a:t>
            </a:r>
            <a:r>
              <a:rPr lang="en-US" sz="3000" dirty="0"/>
              <a:t>Rancho Levels </a:t>
            </a:r>
          </a:p>
          <a:p>
            <a:r>
              <a:rPr lang="en-US" sz="3000" dirty="0" smtClean="0"/>
              <a:t>Cognitive-Linguistic </a:t>
            </a:r>
            <a:r>
              <a:rPr lang="en-US" sz="3000" dirty="0"/>
              <a:t>Quick Test</a:t>
            </a:r>
          </a:p>
          <a:p>
            <a:pPr lvl="1"/>
            <a:r>
              <a:rPr lang="en-US" sz="3000" dirty="0"/>
              <a:t>Includes Clock Drawing </a:t>
            </a:r>
          </a:p>
          <a:p>
            <a:r>
              <a:rPr lang="en-US" sz="3000" dirty="0" smtClean="0"/>
              <a:t>SCATBI</a:t>
            </a:r>
          </a:p>
          <a:p>
            <a:r>
              <a:rPr lang="en-US" sz="3000" dirty="0" smtClean="0"/>
              <a:t>ASHA-FACS</a:t>
            </a:r>
          </a:p>
          <a:p>
            <a:r>
              <a:rPr lang="en-US" sz="3000" dirty="0" smtClean="0"/>
              <a:t>FAVRES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393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Pediatric Specific Testing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221" y="1728788"/>
            <a:ext cx="8596668" cy="4957762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600" dirty="0" smtClean="0"/>
              <a:t>Pediatric Test of Brain Injury</a:t>
            </a:r>
          </a:p>
          <a:p>
            <a:pPr lvl="2"/>
            <a:r>
              <a:rPr lang="en-US" sz="3600" dirty="0" smtClean="0"/>
              <a:t>Only standardized pediatric assessment for brain injury </a:t>
            </a:r>
          </a:p>
          <a:p>
            <a:pPr lvl="1"/>
            <a:r>
              <a:rPr lang="en-US" sz="3600" dirty="0" smtClean="0"/>
              <a:t>FAVRES</a:t>
            </a:r>
          </a:p>
          <a:p>
            <a:pPr lvl="2"/>
            <a:r>
              <a:rPr lang="en-US" sz="3400" dirty="0" smtClean="0"/>
              <a:t>Adolescent specific portion</a:t>
            </a:r>
            <a:endParaRPr lang="en-US" sz="3400" dirty="0"/>
          </a:p>
          <a:p>
            <a:pPr lvl="1"/>
            <a:r>
              <a:rPr lang="en-US" sz="3600" dirty="0" smtClean="0"/>
              <a:t>CELF-5</a:t>
            </a:r>
          </a:p>
          <a:p>
            <a:pPr lvl="2"/>
            <a:r>
              <a:rPr lang="en-US" sz="3600" dirty="0" smtClean="0"/>
              <a:t>Includes metalinguistic component</a:t>
            </a:r>
          </a:p>
          <a:p>
            <a:pPr marL="914400" lvl="2" indent="0">
              <a:buNone/>
            </a:pPr>
            <a:r>
              <a:rPr lang="en-US" sz="36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17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453" y="52091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Children and TBI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841719"/>
            <a:ext cx="11772899" cy="412908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Half a million ED visits yearly for ages birth-14 years</a:t>
            </a:r>
          </a:p>
          <a:p>
            <a:r>
              <a:rPr lang="en-US" sz="3600" dirty="0" smtClean="0"/>
              <a:t>Children under 4 year at highest risk</a:t>
            </a:r>
          </a:p>
          <a:p>
            <a:r>
              <a:rPr lang="en-US" sz="3600" dirty="0" smtClean="0"/>
              <a:t>Limited insight into impact on adult milestones</a:t>
            </a:r>
          </a:p>
          <a:p>
            <a:r>
              <a:rPr lang="en-US" sz="3600" dirty="0" smtClean="0"/>
              <a:t>History of childhood TBI results in lower educational attainment </a:t>
            </a:r>
            <a:r>
              <a:rPr lang="en-US" sz="3600" dirty="0"/>
              <a:t>&amp;</a:t>
            </a:r>
            <a:r>
              <a:rPr lang="en-US" sz="3600" dirty="0" smtClean="0"/>
              <a:t> higher incarceration rates</a:t>
            </a:r>
          </a:p>
          <a:p>
            <a:r>
              <a:rPr lang="en-US" sz="3600" dirty="0"/>
              <a:t>D</a:t>
            </a:r>
            <a:r>
              <a:rPr lang="en-US" sz="3600" dirty="0" smtClean="0"/>
              <a:t>ifficulty accessing appropriate services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60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50" y="-275927"/>
            <a:ext cx="837247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Cognitive-Communication </a:t>
            </a:r>
            <a:endParaRPr lang="en-US" sz="7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tx2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Impairments in TBI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529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344" y="409854"/>
            <a:ext cx="9404723" cy="160468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Speech &amp; Language Deficits </a:t>
            </a:r>
            <a:br>
              <a:rPr lang="en-US" sz="4000" dirty="0" smtClean="0"/>
            </a:br>
            <a:r>
              <a:rPr lang="en-US" sz="4000" dirty="0" smtClean="0"/>
              <a:t>in Patients with TBI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7448" y="2171701"/>
            <a:ext cx="7350913" cy="4572000"/>
          </a:xfrm>
        </p:spPr>
        <p:txBody>
          <a:bodyPr>
            <a:normAutofit/>
          </a:bodyPr>
          <a:lstStyle/>
          <a:p>
            <a:r>
              <a:rPr lang="en-US" sz="3900" dirty="0" smtClean="0"/>
              <a:t>Expressive Language </a:t>
            </a:r>
          </a:p>
          <a:p>
            <a:r>
              <a:rPr lang="en-US" sz="3900" dirty="0" smtClean="0"/>
              <a:t>Receptive Language</a:t>
            </a:r>
          </a:p>
          <a:p>
            <a:r>
              <a:rPr lang="en-US" sz="3900" dirty="0" smtClean="0"/>
              <a:t>Reading &amp; Writing</a:t>
            </a:r>
          </a:p>
          <a:p>
            <a:r>
              <a:rPr lang="en-US" sz="3900" dirty="0" smtClean="0"/>
              <a:t>Pragmatics/Social Language </a:t>
            </a:r>
          </a:p>
          <a:p>
            <a:pPr marL="0" indent="0">
              <a:buNone/>
            </a:pPr>
            <a:endParaRPr lang="en-US" sz="3400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06369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1081088"/>
            <a:ext cx="9072561" cy="862013"/>
          </a:xfrm>
        </p:spPr>
        <p:txBody>
          <a:bodyPr/>
          <a:lstStyle/>
          <a:p>
            <a:r>
              <a:rPr lang="en-US" dirty="0" smtClean="0"/>
              <a:t>Discourse Analysis &amp; Conversational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Discourse deficits are a hallmark of TBI</a:t>
            </a:r>
          </a:p>
          <a:p>
            <a:pPr lvl="1"/>
            <a:r>
              <a:rPr lang="en-US" sz="3200" dirty="0" smtClean="0"/>
              <a:t>Socially isolating </a:t>
            </a:r>
          </a:p>
          <a:p>
            <a:pPr lvl="1"/>
            <a:r>
              <a:rPr lang="en-US" sz="3200" dirty="0" smtClean="0"/>
              <a:t>Discourse analysis best evidence based practice</a:t>
            </a:r>
          </a:p>
          <a:p>
            <a:pPr lvl="1"/>
            <a:r>
              <a:rPr lang="en-US" sz="3200" dirty="0" smtClean="0"/>
              <a:t>Intervention should be based on cognitive deficits 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2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584" y="881063"/>
            <a:ext cx="9052453" cy="132079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Cognitive Deficits in Patients with TBI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697" y="2201862"/>
            <a:ext cx="5423429" cy="31146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Memory</a:t>
            </a:r>
          </a:p>
          <a:p>
            <a:r>
              <a:rPr lang="en-US" sz="3600" dirty="0" smtClean="0"/>
              <a:t>Attention</a:t>
            </a:r>
          </a:p>
          <a:p>
            <a:r>
              <a:rPr lang="en-US" sz="3600" dirty="0" smtClean="0"/>
              <a:t>Executive functioning</a:t>
            </a:r>
          </a:p>
          <a:p>
            <a:r>
              <a:rPr lang="en-US" sz="3600" dirty="0" smtClean="0"/>
              <a:t>Insight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225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Treatment for </a:t>
            </a:r>
            <a:br>
              <a:rPr lang="en-US" dirty="0" smtClean="0"/>
            </a:br>
            <a:r>
              <a:rPr lang="en-US" dirty="0" smtClean="0"/>
              <a:t>Cognitive-Communication Deficits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4558" y="2346326"/>
            <a:ext cx="8596668" cy="3883024"/>
          </a:xfrm>
        </p:spPr>
        <p:txBody>
          <a:bodyPr/>
          <a:lstStyle/>
          <a:p>
            <a:r>
              <a:rPr lang="en-US" sz="3600" dirty="0"/>
              <a:t>F</a:t>
            </a:r>
            <a:r>
              <a:rPr lang="en-US" sz="3600" dirty="0" smtClean="0"/>
              <a:t>unctional patient-centered goals</a:t>
            </a:r>
          </a:p>
          <a:p>
            <a:r>
              <a:rPr lang="en-US" sz="3600" dirty="0" smtClean="0"/>
              <a:t>Collaborative team approach</a:t>
            </a:r>
          </a:p>
          <a:p>
            <a:r>
              <a:rPr lang="en-US" sz="3600" dirty="0" smtClean="0"/>
              <a:t>High therapy frequency</a:t>
            </a:r>
          </a:p>
          <a:p>
            <a:r>
              <a:rPr lang="en-US" sz="3600" dirty="0" smtClean="0"/>
              <a:t>Group &amp; individual intervention</a:t>
            </a:r>
          </a:p>
          <a:p>
            <a:r>
              <a:rPr lang="en-US" sz="3600" dirty="0" smtClean="0"/>
              <a:t>Evidence Based Practice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9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959" y="1352550"/>
            <a:ext cx="8596668" cy="137636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Compensatory Strategies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959" y="2887663"/>
            <a:ext cx="8596668" cy="25415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Support success and independence </a:t>
            </a:r>
          </a:p>
          <a:p>
            <a:pPr marL="0" indent="0" algn="ctr">
              <a:buNone/>
            </a:pPr>
            <a:r>
              <a:rPr lang="en-US" sz="4000" dirty="0" smtClean="0"/>
              <a:t>by utilizing intact skills to </a:t>
            </a:r>
          </a:p>
          <a:p>
            <a:pPr marL="0" indent="0" algn="ctr">
              <a:buNone/>
            </a:pPr>
            <a:r>
              <a:rPr lang="en-US" sz="4000" dirty="0" smtClean="0"/>
              <a:t>overcome challenges</a:t>
            </a:r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5965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Errorless Learning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347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Correct Practice</a:t>
            </a:r>
          </a:p>
          <a:p>
            <a:r>
              <a:rPr lang="en-US" sz="4000" dirty="0" smtClean="0"/>
              <a:t>Patient feels successful</a:t>
            </a:r>
          </a:p>
          <a:p>
            <a:r>
              <a:rPr lang="en-US" sz="4000" dirty="0" smtClean="0"/>
              <a:t>Small steps</a:t>
            </a:r>
          </a:p>
          <a:p>
            <a:r>
              <a:rPr lang="en-US" sz="4000" dirty="0" smtClean="0"/>
              <a:t>Provide multiple models</a:t>
            </a:r>
          </a:p>
          <a:p>
            <a:r>
              <a:rPr lang="en-US" sz="4000" dirty="0" smtClean="0"/>
              <a:t>Fade out prompts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4413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Metacognitive Skill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473" y="1574801"/>
            <a:ext cx="7366529" cy="426878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Patients “think” about “thinking”</a:t>
            </a:r>
          </a:p>
          <a:p>
            <a:r>
              <a:rPr lang="en-US" sz="2800" dirty="0" smtClean="0"/>
              <a:t>Increases problem-solving skills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Tasks are broken down into small steps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800" dirty="0" smtClean="0"/>
              <a:t>Setting Goals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800" dirty="0" smtClean="0"/>
              <a:t>Self-monitoring of performance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800" dirty="0" smtClean="0"/>
              <a:t>Evaluation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807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Augmentative &amp; Alternative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360" y="2232026"/>
            <a:ext cx="8596668" cy="3511549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Supplements communication</a:t>
            </a:r>
          </a:p>
          <a:p>
            <a:r>
              <a:rPr lang="en-US" sz="3200" dirty="0" smtClean="0"/>
              <a:t>Changes throughout treatment</a:t>
            </a:r>
          </a:p>
          <a:p>
            <a:r>
              <a:rPr lang="en-US" sz="3200" dirty="0" smtClean="0"/>
              <a:t>No-tech, low-tech or high-tech</a:t>
            </a:r>
          </a:p>
          <a:p>
            <a:r>
              <a:rPr lang="en-US" sz="3200" dirty="0" smtClean="0"/>
              <a:t>Decreases agitation or frustration</a:t>
            </a:r>
          </a:p>
          <a:p>
            <a:r>
              <a:rPr lang="en-US" sz="3200" dirty="0" smtClean="0"/>
              <a:t>Increases independence</a:t>
            </a:r>
          </a:p>
          <a:p>
            <a:r>
              <a:rPr lang="en-US" sz="3200" dirty="0" smtClean="0"/>
              <a:t>Can support speech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5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5407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Motor Speech Intervention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74876"/>
            <a:ext cx="8596668" cy="3880773"/>
          </a:xfrm>
        </p:spPr>
        <p:txBody>
          <a:bodyPr>
            <a:normAutofit/>
          </a:bodyPr>
          <a:lstStyle/>
          <a:p>
            <a:r>
              <a:rPr lang="en-US" sz="3600" dirty="0"/>
              <a:t>I</a:t>
            </a:r>
            <a:r>
              <a:rPr lang="en-US" sz="3600" dirty="0" smtClean="0"/>
              <a:t>ncrease speech &amp; speech intelligibility</a:t>
            </a:r>
          </a:p>
          <a:p>
            <a:r>
              <a:rPr lang="en-US" sz="3600" dirty="0" smtClean="0"/>
              <a:t>Targets apraxia &amp; dysarthria </a:t>
            </a:r>
          </a:p>
          <a:p>
            <a:r>
              <a:rPr lang="en-US" sz="3600" dirty="0" smtClean="0"/>
              <a:t>Tactile, visual, auditory cues </a:t>
            </a:r>
          </a:p>
          <a:p>
            <a:r>
              <a:rPr lang="en-US" sz="3600" dirty="0" smtClean="0"/>
              <a:t>Modalities such as massage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231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421" y="230744"/>
            <a:ext cx="9404723" cy="71223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Closed-Head &amp; Penetrating Injuries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392" y="942975"/>
            <a:ext cx="5068136" cy="724212"/>
          </a:xfrm>
        </p:spPr>
        <p:txBody>
          <a:bodyPr/>
          <a:lstStyle/>
          <a:p>
            <a:r>
              <a:rPr lang="en-US" sz="32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Closed-Head Injury </a:t>
            </a:r>
            <a:endParaRPr lang="en-US" sz="32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7681" y="1667187"/>
            <a:ext cx="5106847" cy="473361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Skull remains intact</a:t>
            </a:r>
          </a:p>
          <a:p>
            <a:r>
              <a:rPr lang="en-US" sz="3000" dirty="0" smtClean="0"/>
              <a:t>Often diffuse damage</a:t>
            </a:r>
          </a:p>
          <a:p>
            <a:r>
              <a:rPr lang="en-US" sz="3000" dirty="0" smtClean="0"/>
              <a:t>Includes:</a:t>
            </a:r>
          </a:p>
          <a:p>
            <a:pPr lvl="1"/>
            <a:r>
              <a:rPr lang="en-US" sz="3000" dirty="0" smtClean="0"/>
              <a:t>Concussions</a:t>
            </a:r>
          </a:p>
          <a:p>
            <a:pPr lvl="1"/>
            <a:r>
              <a:rPr lang="en-US" sz="3000" dirty="0" smtClean="0"/>
              <a:t>Coup/</a:t>
            </a:r>
            <a:r>
              <a:rPr lang="en-US" sz="3000" dirty="0" err="1" smtClean="0"/>
              <a:t>Contrecoup</a:t>
            </a:r>
            <a:r>
              <a:rPr lang="en-US" sz="3000" dirty="0" smtClean="0"/>
              <a:t> </a:t>
            </a:r>
          </a:p>
          <a:p>
            <a:pPr lvl="1"/>
            <a:r>
              <a:rPr lang="en-US" sz="3000" dirty="0" smtClean="0"/>
              <a:t>Diffuse axonal injuries</a:t>
            </a:r>
          </a:p>
          <a:p>
            <a:pPr lvl="1"/>
            <a:r>
              <a:rPr lang="en-US" sz="3000" dirty="0" smtClean="0"/>
              <a:t>Contusions </a:t>
            </a:r>
          </a:p>
          <a:p>
            <a:pPr lvl="1"/>
            <a:r>
              <a:rPr lang="en-US" sz="3000" dirty="0" smtClean="0"/>
              <a:t>Hematomas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5002" y="942975"/>
            <a:ext cx="5572184" cy="724212"/>
          </a:xfrm>
        </p:spPr>
        <p:txBody>
          <a:bodyPr/>
          <a:lstStyle/>
          <a:p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Penetrating Head Injury</a:t>
            </a: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09474" y="1667187"/>
            <a:ext cx="5503240" cy="374173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Insult to skull and/or dura</a:t>
            </a:r>
          </a:p>
          <a:p>
            <a:r>
              <a:rPr lang="en-US" sz="3000" dirty="0" smtClean="0"/>
              <a:t>More focal damage </a:t>
            </a:r>
          </a:p>
          <a:p>
            <a:r>
              <a:rPr lang="en-US" sz="3000" dirty="0" smtClean="0"/>
              <a:t>Occurs from:</a:t>
            </a:r>
          </a:p>
          <a:p>
            <a:pPr lvl="1"/>
            <a:r>
              <a:rPr lang="en-US" sz="3000" dirty="0" smtClean="0"/>
              <a:t>High velocity projectiles</a:t>
            </a:r>
          </a:p>
          <a:p>
            <a:pPr lvl="1"/>
            <a:r>
              <a:rPr lang="en-US" sz="3000" dirty="0" smtClean="0"/>
              <a:t>Skull fracture fragments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1926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9175"/>
          </a:xfrm>
        </p:spPr>
        <p:txBody>
          <a:bodyPr/>
          <a:lstStyle/>
          <a:p>
            <a:pPr algn="ctr"/>
            <a:r>
              <a:rPr lang="en-US" dirty="0" smtClean="0"/>
              <a:t>Caregiver Stressors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534" y="1628775"/>
            <a:ext cx="8596668" cy="480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Time off work</a:t>
            </a:r>
          </a:p>
          <a:p>
            <a:r>
              <a:rPr lang="en-US" sz="3200" dirty="0" smtClean="0"/>
              <a:t>Decreased income</a:t>
            </a:r>
          </a:p>
          <a:p>
            <a:r>
              <a:rPr lang="en-US" sz="3200" dirty="0" smtClean="0"/>
              <a:t>Caregiver burden</a:t>
            </a:r>
          </a:p>
          <a:p>
            <a:r>
              <a:rPr lang="en-US" sz="3200" dirty="0" smtClean="0"/>
              <a:t>Concern for loved one</a:t>
            </a:r>
          </a:p>
          <a:p>
            <a:r>
              <a:rPr lang="en-US" sz="3200" dirty="0" smtClean="0"/>
              <a:t>Increased anxiety &amp; depression</a:t>
            </a:r>
          </a:p>
          <a:p>
            <a:r>
              <a:rPr lang="en-US" sz="3200" dirty="0"/>
              <a:t>P</a:t>
            </a:r>
            <a:r>
              <a:rPr lang="en-US" sz="3200" dirty="0" smtClean="0"/>
              <a:t>arental distress increases child behaviors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576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Questions?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77335" y="4013200"/>
            <a:ext cx="8596668" cy="157096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Thank you!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594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495580"/>
            <a:ext cx="9404723" cy="52569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References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3" y="1164993"/>
            <a:ext cx="11777662" cy="509769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ASHA </a:t>
            </a:r>
            <a:r>
              <a:rPr lang="en-US" sz="2600" dirty="0" smtClean="0">
                <a:hlinkClick r:id="rId3"/>
              </a:rPr>
              <a:t>www.asha.org</a:t>
            </a:r>
            <a:r>
              <a:rPr lang="en-US" sz="2600" dirty="0" smtClean="0"/>
              <a:t> </a:t>
            </a:r>
          </a:p>
          <a:p>
            <a:pPr marL="0" indent="0">
              <a:buNone/>
            </a:pPr>
            <a:r>
              <a:rPr lang="en-US" sz="2600" dirty="0"/>
              <a:t> 	</a:t>
            </a:r>
            <a:r>
              <a:rPr lang="en-US" sz="2600" dirty="0" smtClean="0"/>
              <a:t>-  AAC Practice Portal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-  Pediatric Brain Injury Evidence Map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-  Pediatric Brain Injury Practice Portal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-  Adult Traumatic Brain Injury Practice Portal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Centers for Disease Control  </a:t>
            </a:r>
            <a:r>
              <a:rPr lang="en-US" sz="2600" dirty="0" smtClean="0">
                <a:hlinkClick r:id="rId4"/>
              </a:rPr>
              <a:t>www.cdc.gov</a:t>
            </a:r>
            <a:r>
              <a:rPr lang="en-US" sz="2600" dirty="0" smtClean="0"/>
              <a:t> 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-  Traumatic Brain Injury &amp; Concussion</a:t>
            </a:r>
          </a:p>
          <a:p>
            <a:pPr marL="0" indent="0">
              <a:buNone/>
            </a:pPr>
            <a:r>
              <a:rPr lang="en-US" sz="2600" dirty="0"/>
              <a:t>	-  </a:t>
            </a:r>
            <a:r>
              <a:rPr lang="en-US" sz="2600" dirty="0" smtClean="0"/>
              <a:t>Report to Congress.  The </a:t>
            </a:r>
            <a:r>
              <a:rPr lang="en-US" sz="2600" dirty="0"/>
              <a:t>Management of Traumatic Brain Injury in </a:t>
            </a:r>
            <a:r>
              <a:rPr lang="en-US" sz="2600" dirty="0" smtClean="0"/>
              <a:t>         </a:t>
            </a:r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Children</a:t>
            </a:r>
            <a:r>
              <a:rPr lang="en-US" sz="2600" dirty="0"/>
              <a:t>: </a:t>
            </a:r>
            <a:r>
              <a:rPr lang="en-US" sz="2600" dirty="0" smtClean="0"/>
              <a:t>Opportunities </a:t>
            </a:r>
            <a:r>
              <a:rPr lang="en-US" sz="2600" dirty="0"/>
              <a:t>for </a:t>
            </a:r>
            <a:r>
              <a:rPr lang="en-US" sz="2600" dirty="0" smtClean="0"/>
              <a:t>Action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-  Mass Trauma Resources Glasgow Coma Scale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345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438151"/>
            <a:ext cx="8596668" cy="8048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References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1000127"/>
            <a:ext cx="10301287" cy="557212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Glasgow Structured Approach to Assessment of the Glasgow Coma Scale </a:t>
            </a:r>
            <a:r>
              <a:rPr lang="en-US" sz="2400" dirty="0">
                <a:hlinkClick r:id="rId3"/>
              </a:rPr>
              <a:t>www.glasgowcomascale.org</a:t>
            </a:r>
            <a:r>
              <a:rPr lang="en-US" sz="24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/>
              <a:t>Narad</a:t>
            </a:r>
            <a:r>
              <a:rPr lang="en-US" sz="2400" dirty="0"/>
              <a:t>, M.; </a:t>
            </a:r>
            <a:r>
              <a:rPr lang="en-US" sz="2400" dirty="0" err="1"/>
              <a:t>Yeates</a:t>
            </a:r>
            <a:r>
              <a:rPr lang="en-US" sz="2400" dirty="0"/>
              <a:t>, K.; Taylor, H.; </a:t>
            </a:r>
            <a:r>
              <a:rPr lang="en-US" sz="2400" dirty="0" err="1"/>
              <a:t>Stancin</a:t>
            </a:r>
            <a:r>
              <a:rPr lang="en-US" sz="2400" dirty="0"/>
              <a:t>, T.; Wade, S. (2016) “Maternal and Paternal Distress and Coping Over Time Following Pediatric Traumatic Brain Injury”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Le, K.; </a:t>
            </a:r>
            <a:r>
              <a:rPr lang="en-US" sz="2400" dirty="0" err="1"/>
              <a:t>Mozeiko</a:t>
            </a:r>
            <a:r>
              <a:rPr lang="en-US" sz="2400" dirty="0"/>
              <a:t>, J.; Coelho, C. (2011). “Discourse Analyses: Characterizing Cognitive-Communication Disorders following TBI”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Ness, B. &amp; </a:t>
            </a:r>
            <a:r>
              <a:rPr lang="en-US" sz="2400" dirty="0" err="1"/>
              <a:t>Sohlberg</a:t>
            </a:r>
            <a:r>
              <a:rPr lang="en-US" sz="2400" dirty="0"/>
              <a:t>, M. (2009).  “Implementing Metacognitive Strategies Targeting Self-Regulation for Adolescents in Resource Settings”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Patterson, F.; Fleming, J.; </a:t>
            </a:r>
            <a:r>
              <a:rPr lang="en-US" sz="2400" dirty="0" err="1"/>
              <a:t>Doig</a:t>
            </a:r>
            <a:r>
              <a:rPr lang="en-US" sz="2400" dirty="0"/>
              <a:t>, E. (2016) “Group-based Delivery of Interventions in Traumatic Brain Injury Rehabilitation: A Scoping Review</a:t>
            </a:r>
            <a:r>
              <a:rPr lang="en-US" sz="2400" dirty="0" smtClean="0"/>
              <a:t>” </a:t>
            </a:r>
            <a:r>
              <a:rPr lang="en-US" sz="2400" dirty="0"/>
              <a:t>	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290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66762"/>
            <a:ext cx="8596668" cy="8477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References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7325"/>
            <a:ext cx="9052454" cy="388077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YouTube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“My X Ray Swallows”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“Intra Swallow Aspiration”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“</a:t>
            </a:r>
            <a:r>
              <a:rPr lang="en-US" sz="2400" dirty="0" err="1" smtClean="0"/>
              <a:t>Fiberoptic</a:t>
            </a:r>
            <a:r>
              <a:rPr lang="en-US" sz="2400" dirty="0" smtClean="0"/>
              <a:t> Endoscopic Evaluation of Swallowing”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“Aspiration Before the Swallow with Thin Liquids by Cup”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“IDDSI Flow Test”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 smtClean="0"/>
              <a:t>Zollman</a:t>
            </a:r>
            <a:r>
              <a:rPr lang="en-US" sz="2400" dirty="0"/>
              <a:t>, </a:t>
            </a:r>
            <a:r>
              <a:rPr lang="en-US" sz="2400" dirty="0" err="1"/>
              <a:t>Felise</a:t>
            </a:r>
            <a:r>
              <a:rPr lang="en-US" sz="2400" dirty="0"/>
              <a:t> S.  (2011).  </a:t>
            </a:r>
            <a:r>
              <a:rPr lang="en-US" sz="2400" i="1" dirty="0"/>
              <a:t>Manual of Traumatic Brain Injury Management</a:t>
            </a: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8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289034" y="979659"/>
            <a:ext cx="9375228" cy="1400530"/>
          </a:xfrm>
        </p:spPr>
        <p:txBody>
          <a:bodyPr>
            <a:normAutofit/>
          </a:bodyPr>
          <a:lstStyle/>
          <a:p>
            <a:pPr algn="ctr"/>
            <a:r>
              <a:rPr lang="en-US" sz="2500" dirty="0" smtClean="0"/>
              <a:t>According to The American Speech Language Hearing Association’s (ASHA) Evidence Map for Pediatric Brain Injury…</a:t>
            </a:r>
            <a:endParaRPr lang="en-US" sz="2500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-39799" y="2750117"/>
            <a:ext cx="10032894" cy="38649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“SLPs 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 medical specialists are essential for the management of speech, language, and swallowing disorders, and should be referred during the acute stage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.”</a:t>
            </a: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164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51944"/>
            <a:ext cx="8596668" cy="833931"/>
          </a:xfrm>
        </p:spPr>
        <p:txBody>
          <a:bodyPr/>
          <a:lstStyle/>
          <a:p>
            <a:pPr algn="ctr"/>
            <a:r>
              <a:rPr lang="en-US" dirty="0" smtClean="0"/>
              <a:t>Roles and Responsibilities of the SLP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8763"/>
            <a:ext cx="8596668" cy="460057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Screenings</a:t>
            </a:r>
          </a:p>
          <a:p>
            <a:r>
              <a:rPr lang="en-US" sz="2800" dirty="0" smtClean="0"/>
              <a:t>Comprehensive evaluations</a:t>
            </a:r>
          </a:p>
          <a:p>
            <a:r>
              <a:rPr lang="en-US" sz="2800" dirty="0" smtClean="0"/>
              <a:t>Development &amp; implementation of treatment</a:t>
            </a:r>
          </a:p>
          <a:p>
            <a:r>
              <a:rPr lang="en-US" sz="2800" dirty="0" smtClean="0"/>
              <a:t>Counseling regarding SLP specific impairments</a:t>
            </a:r>
          </a:p>
          <a:p>
            <a:r>
              <a:rPr lang="en-US" sz="2800" dirty="0" smtClean="0"/>
              <a:t>Collaboration with interdisciplinary team</a:t>
            </a:r>
          </a:p>
          <a:p>
            <a:r>
              <a:rPr lang="en-US" sz="2800" dirty="0" smtClean="0"/>
              <a:t>Knowledgeable on recent research </a:t>
            </a:r>
            <a:endParaRPr lang="en-US" sz="2800" dirty="0"/>
          </a:p>
          <a:p>
            <a:r>
              <a:rPr lang="en-US" sz="2800" dirty="0" smtClean="0"/>
              <a:t>Advocating</a:t>
            </a:r>
          </a:p>
          <a:p>
            <a:r>
              <a:rPr lang="en-US" sz="2800" dirty="0" smtClean="0"/>
              <a:t>Risk management &amp; quality control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130" y="142727"/>
            <a:ext cx="9404723" cy="1400530"/>
          </a:xfrm>
        </p:spPr>
        <p:txBody>
          <a:bodyPr/>
          <a:lstStyle/>
          <a:p>
            <a:pPr algn="ctr"/>
            <a:r>
              <a:rPr lang="en-US" dirty="0" smtClean="0"/>
              <a:t>TBI Severity Measurements </a:t>
            </a:r>
            <a:endParaRPr lang="en-US" dirty="0"/>
          </a:p>
        </p:txBody>
      </p:sp>
      <p:graphicFrame>
        <p:nvGraphicFramePr>
          <p:cNvPr id="4" name="Content Placeholder 3" descr="Chart showing Severity Measurements for TBI&#10;&#10;Loss of Consciousness&#10;Glasgow Coma Scale&#10;Post-Traumatic Amnesia&#10;Rancho Scale" title="TBI Severity Measurement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509975"/>
              </p:ext>
            </p:extLst>
          </p:nvPr>
        </p:nvGraphicFramePr>
        <p:xfrm>
          <a:off x="1775312" y="1163710"/>
          <a:ext cx="8946541" cy="5137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498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754" y="766216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Loss of Consciousness (LOC)</a:t>
            </a:r>
            <a:endParaRPr lang="en-US" dirty="0"/>
          </a:p>
        </p:txBody>
      </p:sp>
      <p:graphicFrame>
        <p:nvGraphicFramePr>
          <p:cNvPr id="4" name="Content Placeholder 3" descr="Chart outlining loss of consciousness &#10;&#10;mild TBI &lt; 20 min&#10;moderate &lt; 6 hours&#10;severe &gt; 6 hours" title="Loss of Consciousness 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125444"/>
              </p:ext>
            </p:extLst>
          </p:nvPr>
        </p:nvGraphicFramePr>
        <p:xfrm>
          <a:off x="1057272" y="2087016"/>
          <a:ext cx="10229852" cy="4299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4926">
                  <a:extLst>
                    <a:ext uri="{9D8B030D-6E8A-4147-A177-3AD203B41FA5}">
                      <a16:colId xmlns:a16="http://schemas.microsoft.com/office/drawing/2014/main" xmlns="" val="1941406992"/>
                    </a:ext>
                  </a:extLst>
                </a:gridCol>
                <a:gridCol w="5114926">
                  <a:extLst>
                    <a:ext uri="{9D8B030D-6E8A-4147-A177-3AD203B41FA5}">
                      <a16:colId xmlns:a16="http://schemas.microsoft.com/office/drawing/2014/main" xmlns="" val="2128734942"/>
                    </a:ext>
                  </a:extLst>
                </a:gridCol>
              </a:tblGrid>
              <a:tr h="107487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/>
                          </a:solidFill>
                        </a:rPr>
                        <a:t>TBI Classification </a:t>
                      </a:r>
                      <a:endParaRPr lang="en-US" sz="2800" dirty="0">
                        <a:solidFill>
                          <a:schemeClr val="bg2"/>
                        </a:solidFill>
                      </a:endParaRPr>
                    </a:p>
                  </a:txBody>
                  <a:tcPr marL="87854" marR="87854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/>
                          </a:solidFill>
                        </a:rPr>
                        <a:t>Coma</a:t>
                      </a:r>
                      <a:r>
                        <a:rPr lang="en-US" sz="2800" baseline="0" dirty="0" smtClean="0">
                          <a:solidFill>
                            <a:schemeClr val="bg2"/>
                          </a:solidFill>
                        </a:rPr>
                        <a:t> Duration </a:t>
                      </a:r>
                      <a:endParaRPr lang="en-US" sz="2800" dirty="0">
                        <a:solidFill>
                          <a:schemeClr val="bg2"/>
                        </a:solidFill>
                      </a:endParaRPr>
                    </a:p>
                  </a:txBody>
                  <a:tcPr marL="87854" marR="87854"/>
                </a:tc>
                <a:extLst>
                  <a:ext uri="{0D108BD9-81ED-4DB2-BD59-A6C34878D82A}">
                    <a16:rowId xmlns:a16="http://schemas.microsoft.com/office/drawing/2014/main" xmlns="" val="3885942243"/>
                  </a:ext>
                </a:extLst>
              </a:tr>
              <a:tr h="10748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Mild</a:t>
                      </a:r>
                      <a:endParaRPr lang="en-US" sz="2400" dirty="0"/>
                    </a:p>
                  </a:txBody>
                  <a:tcPr marL="87854" marR="8785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&lt;</a:t>
                      </a:r>
                      <a:r>
                        <a:rPr lang="en-US" sz="2400" baseline="0" dirty="0" smtClean="0"/>
                        <a:t> 20 minutes</a:t>
                      </a:r>
                      <a:endParaRPr lang="en-US" sz="2400" dirty="0"/>
                    </a:p>
                  </a:txBody>
                  <a:tcPr marL="87854" marR="87854"/>
                </a:tc>
                <a:extLst>
                  <a:ext uri="{0D108BD9-81ED-4DB2-BD59-A6C34878D82A}">
                    <a16:rowId xmlns:a16="http://schemas.microsoft.com/office/drawing/2014/main" xmlns="" val="3935966987"/>
                  </a:ext>
                </a:extLst>
              </a:tr>
              <a:tr h="10748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Moderate </a:t>
                      </a:r>
                      <a:endParaRPr lang="en-US" sz="2400" dirty="0"/>
                    </a:p>
                  </a:txBody>
                  <a:tcPr marL="87854" marR="8785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&lt;</a:t>
                      </a:r>
                      <a:r>
                        <a:rPr lang="en-US" sz="2400" baseline="0" dirty="0" smtClean="0"/>
                        <a:t> 6 hours</a:t>
                      </a:r>
                      <a:endParaRPr lang="en-US" sz="2400" dirty="0"/>
                    </a:p>
                  </a:txBody>
                  <a:tcPr marL="87854" marR="87854"/>
                </a:tc>
                <a:extLst>
                  <a:ext uri="{0D108BD9-81ED-4DB2-BD59-A6C34878D82A}">
                    <a16:rowId xmlns:a16="http://schemas.microsoft.com/office/drawing/2014/main" xmlns="" val="1419105406"/>
                  </a:ext>
                </a:extLst>
              </a:tr>
              <a:tr h="10748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Severe</a:t>
                      </a:r>
                      <a:endParaRPr lang="en-US" sz="2400" dirty="0"/>
                    </a:p>
                  </a:txBody>
                  <a:tcPr marL="87854" marR="8785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&gt; 6 hours after admission </a:t>
                      </a:r>
                      <a:endParaRPr lang="en-US" sz="2400" dirty="0"/>
                    </a:p>
                  </a:txBody>
                  <a:tcPr marL="87854" marR="87854"/>
                </a:tc>
                <a:extLst>
                  <a:ext uri="{0D108BD9-81ED-4DB2-BD59-A6C34878D82A}">
                    <a16:rowId xmlns:a16="http://schemas.microsoft.com/office/drawing/2014/main" xmlns="" val="1761900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34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004" y="437867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Glasgow Coma Scale (GSC)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3" y="1472917"/>
            <a:ext cx="11715750" cy="4899308"/>
          </a:xfrm>
        </p:spPr>
        <p:txBody>
          <a:bodyPr>
            <a:normAutofit/>
          </a:bodyPr>
          <a:lstStyle/>
          <a:p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“Cornerstone of physical examination”</a:t>
            </a:r>
          </a:p>
          <a:p>
            <a:r>
              <a:rPr lang="en-US" sz="3000" dirty="0"/>
              <a:t>C</a:t>
            </a:r>
            <a:r>
              <a:rPr lang="en-US" sz="3000" dirty="0" smtClean="0"/>
              <a:t>onsistent, numeric way to describe TBI </a:t>
            </a:r>
          </a:p>
          <a:p>
            <a:r>
              <a:rPr lang="en-US" sz="3000" dirty="0" smtClean="0"/>
              <a:t>Guides initial treatment </a:t>
            </a:r>
            <a:endParaRPr lang="en-US" sz="3000" dirty="0"/>
          </a:p>
          <a:p>
            <a:r>
              <a:rPr lang="en-US" sz="3000" dirty="0" smtClean="0"/>
              <a:t>Monitors responsiveness </a:t>
            </a:r>
          </a:p>
          <a:p>
            <a:r>
              <a:rPr lang="en-US" sz="3000" dirty="0" smtClean="0"/>
              <a:t>Modified Pediatric Glasgow Coma Scale for </a:t>
            </a:r>
            <a:r>
              <a:rPr lang="en-US" sz="3000" dirty="0"/>
              <a:t>children under age 5</a:t>
            </a:r>
          </a:p>
          <a:p>
            <a:r>
              <a:rPr lang="en-US" sz="3000" dirty="0" smtClean="0"/>
              <a:t>Glasgow Coma Scale-Pupils </a:t>
            </a:r>
            <a:r>
              <a:rPr lang="en-US" sz="3000" dirty="0"/>
              <a:t>S</a:t>
            </a:r>
            <a:r>
              <a:rPr lang="en-US" sz="3000" dirty="0" smtClean="0"/>
              <a:t>core developed in 2018 and includes Pupil </a:t>
            </a:r>
            <a:r>
              <a:rPr lang="en-US" sz="3000" dirty="0"/>
              <a:t>R</a:t>
            </a:r>
            <a:r>
              <a:rPr lang="en-US" sz="3000" dirty="0" smtClean="0"/>
              <a:t>eactivity Score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8802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3646</TotalTime>
  <Words>1223</Words>
  <Application>Microsoft Office PowerPoint</Application>
  <PresentationFormat>Widescreen</PresentationFormat>
  <Paragraphs>356</Paragraphs>
  <Slides>44</Slides>
  <Notes>42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Trebuchet MS</vt:lpstr>
      <vt:lpstr>Wingdings 3</vt:lpstr>
      <vt:lpstr>Facet</vt:lpstr>
      <vt:lpstr>The Role of the Speech-Language Pathologist in the Assessment &amp; Treatment of TBI </vt:lpstr>
      <vt:lpstr>According to the CDC…..</vt:lpstr>
      <vt:lpstr>Children and TBI</vt:lpstr>
      <vt:lpstr>Closed-Head &amp; Penetrating Injuries</vt:lpstr>
      <vt:lpstr>According to The American Speech Language Hearing Association’s (ASHA) Evidence Map for Pediatric Brain Injury…</vt:lpstr>
      <vt:lpstr>Roles and Responsibilities of the SLP</vt:lpstr>
      <vt:lpstr>TBI Severity Measurements </vt:lpstr>
      <vt:lpstr>Loss of Consciousness (LOC)</vt:lpstr>
      <vt:lpstr>Glasgow Coma Scale (GSC)</vt:lpstr>
      <vt:lpstr>Glasgow Coma Scale Scoring</vt:lpstr>
      <vt:lpstr>Glasgow Coma Scale Severity Ratings</vt:lpstr>
      <vt:lpstr>Post-Traumatic Amnesia</vt:lpstr>
      <vt:lpstr>RANCHO LOS AMIGOS  Scale of Cognitive Functioning </vt:lpstr>
      <vt:lpstr>PowerPoint Presentation</vt:lpstr>
      <vt:lpstr>PowerPoint Presentation</vt:lpstr>
      <vt:lpstr>Dysphagia &amp; TBI</vt:lpstr>
      <vt:lpstr>Tracheostomy Tube</vt:lpstr>
      <vt:lpstr>Dysphagia Assessment Measures</vt:lpstr>
      <vt:lpstr>Modified Barium  Swallow Study</vt:lpstr>
      <vt:lpstr>Aspiration During MBS </vt:lpstr>
      <vt:lpstr>Fiberoptic Endoscopic Evaluation of Swallow </vt:lpstr>
      <vt:lpstr>Aspiration during FEES </vt:lpstr>
      <vt:lpstr>Dysphagia Treatment Modalities </vt:lpstr>
      <vt:lpstr>Diet Modifications</vt:lpstr>
      <vt:lpstr>Alternative Nutrition</vt:lpstr>
      <vt:lpstr>PowerPoint Presentation</vt:lpstr>
      <vt:lpstr>Cognitive-Communication Testing Considerations</vt:lpstr>
      <vt:lpstr>Cognitive-Communication Testing </vt:lpstr>
      <vt:lpstr>Pediatric Specific Testing </vt:lpstr>
      <vt:lpstr>PowerPoint Presentation</vt:lpstr>
      <vt:lpstr>Speech &amp; Language Deficits  in Patients with TBI</vt:lpstr>
      <vt:lpstr>Discourse Analysis &amp; Conversational Speech</vt:lpstr>
      <vt:lpstr>Cognitive Deficits in Patients with TBI </vt:lpstr>
      <vt:lpstr>Treatment for  Cognitive-Communication Deficits </vt:lpstr>
      <vt:lpstr>Compensatory Strategies</vt:lpstr>
      <vt:lpstr>Errorless Learning</vt:lpstr>
      <vt:lpstr>Metacognitive Skill Training</vt:lpstr>
      <vt:lpstr>Augmentative &amp; Alternative Communication</vt:lpstr>
      <vt:lpstr>Motor Speech Intervention</vt:lpstr>
      <vt:lpstr>Caregiver Stressors</vt:lpstr>
      <vt:lpstr>Questions?   </vt:lpstr>
      <vt:lpstr>References</vt:lpstr>
      <vt:lpstr>References</vt:lpstr>
      <vt:lpstr>References</vt:lpstr>
    </vt:vector>
  </TitlesOfParts>
  <Company>WVU Health Sciences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the Speech-Language Pathologist in the Assessment and Treatment of TBI</dc:title>
  <dc:creator>Miller, Cassaundra</dc:creator>
  <cp:lastModifiedBy>Miller, Sara</cp:lastModifiedBy>
  <cp:revision>362</cp:revision>
  <dcterms:created xsi:type="dcterms:W3CDTF">2018-04-23T14:24:50Z</dcterms:created>
  <dcterms:modified xsi:type="dcterms:W3CDTF">2018-05-09T17:35:32Z</dcterms:modified>
</cp:coreProperties>
</file>