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 id="2147483837" r:id="rId2"/>
    <p:sldMasterId id="2147483808" r:id="rId3"/>
    <p:sldMasterId id="2147483849" r:id="rId4"/>
    <p:sldMasterId id="2147483861" r:id="rId5"/>
  </p:sldMasterIdLst>
  <p:sldIdLst>
    <p:sldId id="256" r:id="rId6"/>
    <p:sldId id="257" r:id="rId7"/>
    <p:sldId id="259" r:id="rId8"/>
    <p:sldId id="260" r:id="rId9"/>
    <p:sldId id="261" r:id="rId10"/>
    <p:sldId id="271" r:id="rId11"/>
    <p:sldId id="262" r:id="rId12"/>
    <p:sldId id="272" r:id="rId13"/>
    <p:sldId id="276" r:id="rId14"/>
    <p:sldId id="263" r:id="rId15"/>
    <p:sldId id="277" r:id="rId16"/>
    <p:sldId id="278" r:id="rId17"/>
    <p:sldId id="279" r:id="rId18"/>
    <p:sldId id="264" r:id="rId19"/>
    <p:sldId id="274" r:id="rId20"/>
    <p:sldId id="265" r:id="rId21"/>
    <p:sldId id="275" r:id="rId22"/>
    <p:sldId id="266" r:id="rId23"/>
    <p:sldId id="267" r:id="rId24"/>
    <p:sldId id="268" r:id="rId25"/>
    <p:sldId id="269" r:id="rId26"/>
    <p:sldId id="270" r:id="rId27"/>
    <p:sldId id="273" r:id="rId28"/>
    <p:sldId id="2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94" d="100"/>
          <a:sy n="94" d="100"/>
        </p:scale>
        <p:origin x="108" y="1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4EB9C-0EAD-476B-AF63-20EFCC75D75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4618292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4EB9C-0EAD-476B-AF63-20EFCC75D75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84106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4EB9C-0EAD-476B-AF63-20EFCC75D75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173389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C6287C-1B2D-4E41-BDC3-AA95B25577B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2314898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6287C-1B2D-4E41-BDC3-AA95B25577B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2123614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C6287C-1B2D-4E41-BDC3-AA95B25577B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2348221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C6287C-1B2D-4E41-BDC3-AA95B25577B2}"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2190830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C6287C-1B2D-4E41-BDC3-AA95B25577B2}"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261479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C6287C-1B2D-4E41-BDC3-AA95B25577B2}"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489425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6287C-1B2D-4E41-BDC3-AA95B25577B2}"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2833526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C6287C-1B2D-4E41-BDC3-AA95B25577B2}"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30064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4EB9C-0EAD-476B-AF63-20EFCC75D75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9183022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C6287C-1B2D-4E41-BDC3-AA95B25577B2}"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4029074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6287C-1B2D-4E41-BDC3-AA95B25577B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51119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6287C-1B2D-4E41-BDC3-AA95B25577B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12129-5B75-48EA-A357-C42DB56D661E}" type="slidenum">
              <a:rPr lang="en-US" smtClean="0"/>
              <a:t>‹#›</a:t>
            </a:fld>
            <a:endParaRPr lang="en-US"/>
          </a:p>
        </p:txBody>
      </p:sp>
    </p:spTree>
    <p:extLst>
      <p:ext uri="{BB962C8B-B14F-4D97-AF65-F5344CB8AC3E}">
        <p14:creationId xmlns:p14="http://schemas.microsoft.com/office/powerpoint/2010/main" val="4808295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4124443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28966558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030150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5A48B-DE94-4E95-B22F-EB14FA2F1A9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640674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5A48B-DE94-4E95-B22F-EB14FA2F1A98}"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7877884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5A48B-DE94-4E95-B22F-EB14FA2F1A98}"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3130644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A48B-DE94-4E95-B22F-EB14FA2F1A98}"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02561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4EB9C-0EAD-476B-AF63-20EFCC75D752}"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265368819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A48B-DE94-4E95-B22F-EB14FA2F1A9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044041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A48B-DE94-4E95-B22F-EB14FA2F1A9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3568686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4078107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724517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7C5ACA-43D3-4F33-9AF7-342EA2C63835}"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1746119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C5ACA-43D3-4F33-9AF7-342EA2C63835}"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31682897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7C5ACA-43D3-4F33-9AF7-342EA2C63835}"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26593760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7C5ACA-43D3-4F33-9AF7-342EA2C63835}"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38293995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7C5ACA-43D3-4F33-9AF7-342EA2C63835}"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11968095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C5ACA-43D3-4F33-9AF7-342EA2C63835}"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378116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4EB9C-0EAD-476B-AF63-20EFCC75D752}"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5012633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C5ACA-43D3-4F33-9AF7-342EA2C63835}"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10207484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C5ACA-43D3-4F33-9AF7-342EA2C63835}"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29542777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C5ACA-43D3-4F33-9AF7-342EA2C63835}"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13684956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C5ACA-43D3-4F33-9AF7-342EA2C63835}"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21569316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C5ACA-43D3-4F33-9AF7-342EA2C63835}"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145B7-3B1A-4668-9FA4-778B2327C421}" type="slidenum">
              <a:rPr lang="en-US" smtClean="0"/>
              <a:t>‹#›</a:t>
            </a:fld>
            <a:endParaRPr lang="en-US"/>
          </a:p>
        </p:txBody>
      </p:sp>
    </p:spTree>
    <p:extLst>
      <p:ext uri="{BB962C8B-B14F-4D97-AF65-F5344CB8AC3E}">
        <p14:creationId xmlns:p14="http://schemas.microsoft.com/office/powerpoint/2010/main" val="31397206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22883200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882016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8871481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95A48B-DE94-4E95-B22F-EB14FA2F1A9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2304662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95A48B-DE94-4E95-B22F-EB14FA2F1A98}"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426509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4EB9C-0EAD-476B-AF63-20EFCC75D752}"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35806228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95A48B-DE94-4E95-B22F-EB14FA2F1A98}"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2720200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A48B-DE94-4E95-B22F-EB14FA2F1A98}"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2080807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A48B-DE94-4E95-B22F-EB14FA2F1A9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42235149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A48B-DE94-4E95-B22F-EB14FA2F1A9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7316147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4125897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32388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38628523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16949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27979440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55879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4EB9C-0EAD-476B-AF63-20EFCC75D752}"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3394713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5A48B-DE94-4E95-B22F-EB14FA2F1A9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7624-8D39-4CC0-A224-06CB6040A313}" type="slidenum">
              <a:rPr lang="en-US" smtClean="0"/>
              <a:t>‹#›</a:t>
            </a:fld>
            <a:endParaRPr lang="en-US"/>
          </a:p>
        </p:txBody>
      </p:sp>
    </p:spTree>
    <p:extLst>
      <p:ext uri="{BB962C8B-B14F-4D97-AF65-F5344CB8AC3E}">
        <p14:creationId xmlns:p14="http://schemas.microsoft.com/office/powerpoint/2010/main" val="165023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4EB9C-0EAD-476B-AF63-20EFCC75D752}"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41956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4EB9C-0EAD-476B-AF63-20EFCC75D752}"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13141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4EB9C-0EAD-476B-AF63-20EFCC75D752}"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90769-7E95-4764-A863-811C7F66419E}" type="slidenum">
              <a:rPr lang="en-US" smtClean="0"/>
              <a:t>‹#›</a:t>
            </a:fld>
            <a:endParaRPr lang="en-US"/>
          </a:p>
        </p:txBody>
      </p:sp>
    </p:spTree>
    <p:extLst>
      <p:ext uri="{BB962C8B-B14F-4D97-AF65-F5344CB8AC3E}">
        <p14:creationId xmlns:p14="http://schemas.microsoft.com/office/powerpoint/2010/main" val="38713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theme" Target="../theme/theme5.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4EB9C-0EAD-476B-AF63-20EFCC75D752}"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90769-7E95-4764-A863-811C7F66419E}" type="slidenum">
              <a:rPr lang="en-US" smtClean="0"/>
              <a:t>‹#›</a:t>
            </a:fld>
            <a:endParaRPr lang="en-US"/>
          </a:p>
        </p:txBody>
      </p:sp>
    </p:spTree>
    <p:extLst>
      <p:ext uri="{BB962C8B-B14F-4D97-AF65-F5344CB8AC3E}">
        <p14:creationId xmlns:p14="http://schemas.microsoft.com/office/powerpoint/2010/main" val="608343070"/>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6287C-1B2D-4E41-BDC3-AA95B25577B2}"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12129-5B75-48EA-A357-C42DB56D661E}" type="slidenum">
              <a:rPr lang="en-US" smtClean="0"/>
              <a:t>‹#›</a:t>
            </a:fld>
            <a:endParaRPr lang="en-US"/>
          </a:p>
        </p:txBody>
      </p:sp>
    </p:spTree>
    <p:extLst>
      <p:ext uri="{BB962C8B-B14F-4D97-AF65-F5344CB8AC3E}">
        <p14:creationId xmlns:p14="http://schemas.microsoft.com/office/powerpoint/2010/main" val="137057512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5A48B-DE94-4E95-B22F-EB14FA2F1A98}"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57624-8D39-4CC0-A224-06CB6040A313}" type="slidenum">
              <a:rPr lang="en-US" smtClean="0"/>
              <a:t>‹#›</a:t>
            </a:fld>
            <a:endParaRPr lang="en-US"/>
          </a:p>
        </p:txBody>
      </p:sp>
    </p:spTree>
    <p:extLst>
      <p:ext uri="{BB962C8B-B14F-4D97-AF65-F5344CB8AC3E}">
        <p14:creationId xmlns:p14="http://schemas.microsoft.com/office/powerpoint/2010/main" val="4261603613"/>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C5ACA-43D3-4F33-9AF7-342EA2C63835}"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145B7-3B1A-4668-9FA4-778B2327C421}" type="slidenum">
              <a:rPr lang="en-US" smtClean="0"/>
              <a:t>‹#›</a:t>
            </a:fld>
            <a:endParaRPr lang="en-US"/>
          </a:p>
        </p:txBody>
      </p:sp>
    </p:spTree>
    <p:extLst>
      <p:ext uri="{BB962C8B-B14F-4D97-AF65-F5344CB8AC3E}">
        <p14:creationId xmlns:p14="http://schemas.microsoft.com/office/powerpoint/2010/main" val="3167986425"/>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B4EB9C-0EAD-476B-AF63-20EFCC75D752}" type="datetimeFigureOut">
              <a:rPr lang="en-US" smtClean="0"/>
              <a:t>5/4/2018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790769-7E95-4764-A863-811C7F66419E}" type="slidenum">
              <a:rPr lang="en-US" smtClean="0"/>
              <a:t>‹#›</a:t>
            </a:fld>
            <a:endParaRPr lang="en-US"/>
          </a:p>
        </p:txBody>
      </p:sp>
    </p:spTree>
    <p:extLst>
      <p:ext uri="{BB962C8B-B14F-4D97-AF65-F5344CB8AC3E}">
        <p14:creationId xmlns:p14="http://schemas.microsoft.com/office/powerpoint/2010/main" val="2357779555"/>
      </p:ext>
    </p:extLst>
  </p:cSld>
  <p:clrMap bg1="dk1" tx1="lt1" bg2="dk2" tx2="lt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underhill@drofwv.org" TargetMode="External"/><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Proving a TBI from a Legal Perspective</a:t>
            </a:r>
            <a:endParaRPr lang="en-US" dirty="0"/>
          </a:p>
        </p:txBody>
      </p:sp>
      <p:sp>
        <p:nvSpPr>
          <p:cNvPr id="3" name="Subtitle 2"/>
          <p:cNvSpPr>
            <a:spLocks noGrp="1"/>
          </p:cNvSpPr>
          <p:nvPr>
            <p:ph type="subTitle" idx="1"/>
          </p:nvPr>
        </p:nvSpPr>
        <p:spPr/>
        <p:txBody>
          <a:bodyPr/>
          <a:lstStyle/>
          <a:p>
            <a:r>
              <a:rPr lang="en-US" dirty="0" smtClean="0"/>
              <a:t>By Jeremiah J Underhill, Legal Director</a:t>
            </a:r>
          </a:p>
          <a:p>
            <a:r>
              <a:rPr lang="en-US" dirty="0" smtClean="0"/>
              <a:t>Disability Rights of West Virginia </a:t>
            </a:r>
            <a:endParaRPr lang="en-US" dirty="0"/>
          </a:p>
        </p:txBody>
      </p:sp>
    </p:spTree>
    <p:extLst>
      <p:ext uri="{BB962C8B-B14F-4D97-AF65-F5344CB8AC3E}">
        <p14:creationId xmlns:p14="http://schemas.microsoft.com/office/powerpoint/2010/main" val="3377789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The advancement of new technologies is helping to objectify brain injuries.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There have been some major advancements in brain injury research, treatment and general knowledge over the past 20 years. </a:t>
            </a:r>
          </a:p>
          <a:p>
            <a:r>
              <a:rPr lang="en-US" dirty="0" smtClean="0"/>
              <a:t>New medical technology is greatly improving a doctors ability to properly diagnose a brain injury. </a:t>
            </a:r>
          </a:p>
          <a:p>
            <a:r>
              <a:rPr lang="en-US" dirty="0" smtClean="0"/>
              <a:t>We are no longer handcuffed by a normal MRI or CT scan. </a:t>
            </a:r>
          </a:p>
        </p:txBody>
      </p:sp>
    </p:spTree>
    <p:extLst>
      <p:ext uri="{BB962C8B-B14F-4D97-AF65-F5344CB8AC3E}">
        <p14:creationId xmlns:p14="http://schemas.microsoft.com/office/powerpoint/2010/main" val="1925119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Technology …continued </a:t>
            </a:r>
            <a:endParaRPr lang="en-US" dirty="0"/>
          </a:p>
        </p:txBody>
      </p:sp>
      <p:sp>
        <p:nvSpPr>
          <p:cNvPr id="3" name="Content Placeholder 2"/>
          <p:cNvSpPr>
            <a:spLocks noGrp="1"/>
          </p:cNvSpPr>
          <p:nvPr>
            <p:ph idx="1"/>
          </p:nvPr>
        </p:nvSpPr>
        <p:spPr/>
        <p:txBody>
          <a:bodyPr/>
          <a:lstStyle/>
          <a:p>
            <a:r>
              <a:rPr lang="en-US" dirty="0"/>
              <a:t>MRI/DTI- (Diffusion Tensor Imaging) an MRI-based neuroimaging technique which makes it possible to estimate the location, orientation and anisotrophy of the brain’s white matter tracts. White matter is the pale tissue that connects each lobe of the brain. (connection wires) Damage to the white matter can cause a disruption in the brain’s ability communicate between lobes. </a:t>
            </a:r>
          </a:p>
          <a:p>
            <a:endParaRPr lang="en-US" dirty="0"/>
          </a:p>
        </p:txBody>
      </p:sp>
    </p:spTree>
    <p:extLst>
      <p:ext uri="{BB962C8B-B14F-4D97-AF65-F5344CB8AC3E}">
        <p14:creationId xmlns:p14="http://schemas.microsoft.com/office/powerpoint/2010/main" val="1251311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Technology …continued </a:t>
            </a:r>
          </a:p>
        </p:txBody>
      </p:sp>
      <p:sp>
        <p:nvSpPr>
          <p:cNvPr id="3" name="Content Placeholder 2"/>
          <p:cNvSpPr>
            <a:spLocks noGrp="1"/>
          </p:cNvSpPr>
          <p:nvPr>
            <p:ph idx="1"/>
          </p:nvPr>
        </p:nvSpPr>
        <p:spPr/>
        <p:txBody>
          <a:bodyPr/>
          <a:lstStyle/>
          <a:p>
            <a:r>
              <a:rPr lang="en-US" dirty="0" smtClean="0"/>
              <a:t>MRI/MRS – (Spectroscopy) </a:t>
            </a:r>
            <a:r>
              <a:rPr lang="en-US" dirty="0"/>
              <a:t>a noninvasive diagnostic test for measuring biochemical changes in the </a:t>
            </a:r>
            <a:r>
              <a:rPr lang="en-US" dirty="0" smtClean="0"/>
              <a:t>brain. MRS can compare </a:t>
            </a:r>
            <a:r>
              <a:rPr lang="en-US" dirty="0"/>
              <a:t>the chemical composition of normal brain tissue with </a:t>
            </a:r>
            <a:r>
              <a:rPr lang="en-US" dirty="0" smtClean="0"/>
              <a:t>damaged tissue</a:t>
            </a:r>
            <a:r>
              <a:rPr lang="en-US" dirty="0"/>
              <a:t>. </a:t>
            </a:r>
            <a:r>
              <a:rPr lang="en-US" dirty="0" smtClean="0"/>
              <a:t>MRS looks for an imbalance brain molecules due to trauma. </a:t>
            </a:r>
            <a:endParaRPr lang="en-US" dirty="0"/>
          </a:p>
        </p:txBody>
      </p:sp>
    </p:spTree>
    <p:extLst>
      <p:ext uri="{BB962C8B-B14F-4D97-AF65-F5344CB8AC3E}">
        <p14:creationId xmlns:p14="http://schemas.microsoft.com/office/powerpoint/2010/main" val="4247963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Technology …continued </a:t>
            </a:r>
          </a:p>
        </p:txBody>
      </p:sp>
      <p:sp>
        <p:nvSpPr>
          <p:cNvPr id="3" name="Content Placeholder 2"/>
          <p:cNvSpPr>
            <a:spLocks noGrp="1"/>
          </p:cNvSpPr>
          <p:nvPr>
            <p:ph idx="1"/>
          </p:nvPr>
        </p:nvSpPr>
        <p:spPr>
          <a:xfrm>
            <a:off x="665480" y="1530985"/>
            <a:ext cx="10515600" cy="4351338"/>
          </a:xfrm>
        </p:spPr>
        <p:txBody>
          <a:bodyPr/>
          <a:lstStyle/>
          <a:p>
            <a:r>
              <a:rPr lang="en-US" dirty="0" smtClean="0"/>
              <a:t>MRI/SWI (susceptibility weighted imagining) – an MRI sequence </a:t>
            </a:r>
            <a:r>
              <a:rPr lang="en-US" dirty="0"/>
              <a:t>which is particularly sensitive to compounds which distort the local magnetic field and as such make it useful in detecting </a:t>
            </a:r>
            <a:r>
              <a:rPr lang="en-US" dirty="0" smtClean="0"/>
              <a:t>very small bleeding referred to as micro hemorrhages. Micro hemorrhages are the result of brain trauma. After a traumatic brain injury there could d be literally hundreds of these micro hemorrhages that a </a:t>
            </a:r>
            <a:r>
              <a:rPr lang="en-US" dirty="0" err="1" smtClean="0"/>
              <a:t>traditonal</a:t>
            </a:r>
            <a:r>
              <a:rPr lang="en-US" dirty="0" smtClean="0"/>
              <a:t> MRI or CT scan would not detect. </a:t>
            </a:r>
            <a:endParaRPr lang="en-US" dirty="0"/>
          </a:p>
        </p:txBody>
      </p:sp>
    </p:spTree>
    <p:extLst>
      <p:ext uri="{BB962C8B-B14F-4D97-AF65-F5344CB8AC3E}">
        <p14:creationId xmlns:p14="http://schemas.microsoft.com/office/powerpoint/2010/main" val="1359873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necessary get SSDI</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sz="3000" dirty="0" smtClean="0"/>
              <a:t>If you have suffered a TBI and are unable to work then you should seek Social Security Disability benefits as soon as possible.</a:t>
            </a:r>
          </a:p>
          <a:p>
            <a:r>
              <a:rPr lang="en-US" sz="3000" dirty="0" smtClean="0"/>
              <a:t>If you recover and can return to work you great. The SSDI system has a process for a benefit recipient to try and return to the workforce.</a:t>
            </a:r>
          </a:p>
          <a:p>
            <a:r>
              <a:rPr lang="en-US" sz="3000" b="1" dirty="0" smtClean="0"/>
              <a:t>Trial work period </a:t>
            </a:r>
            <a:r>
              <a:rPr lang="en-US" sz="3000" dirty="0" smtClean="0"/>
              <a:t>- </a:t>
            </a:r>
            <a:r>
              <a:rPr lang="en-US" sz="3000" dirty="0"/>
              <a:t>any month where you earn over $850 is considered a trial work month. If you're self-employed, any month where you work more than 80 hours is also considered a trial work month. Your trial period will continue until you've worked </a:t>
            </a:r>
            <a:r>
              <a:rPr lang="en-US" sz="3000" b="1" dirty="0"/>
              <a:t>nine months </a:t>
            </a:r>
            <a:r>
              <a:rPr lang="en-US" sz="3000" dirty="0"/>
              <a:t>within a 60-month timeframe. </a:t>
            </a:r>
          </a:p>
          <a:p>
            <a:pPr marL="0" indent="0">
              <a:buNone/>
            </a:pPr>
            <a:r>
              <a:rPr lang="en-US" dirty="0"/>
              <a:t/>
            </a:r>
            <a:br>
              <a:rPr lang="en-US" dirty="0"/>
            </a:br>
            <a:endParaRPr lang="en-US" dirty="0"/>
          </a:p>
        </p:txBody>
      </p:sp>
    </p:spTree>
    <p:extLst>
      <p:ext uri="{BB962C8B-B14F-4D97-AF65-F5344CB8AC3E}">
        <p14:creationId xmlns:p14="http://schemas.microsoft.com/office/powerpoint/2010/main" val="1257945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SSDI …continued</a:t>
            </a:r>
            <a:endParaRPr lang="en-US" dirty="0"/>
          </a:p>
        </p:txBody>
      </p:sp>
      <p:sp>
        <p:nvSpPr>
          <p:cNvPr id="3" name="Content Placeholder 2"/>
          <p:cNvSpPr>
            <a:spLocks noGrp="1"/>
          </p:cNvSpPr>
          <p:nvPr>
            <p:ph idx="1"/>
          </p:nvPr>
        </p:nvSpPr>
        <p:spPr/>
        <p:txBody>
          <a:bodyPr/>
          <a:lstStyle/>
          <a:p>
            <a:r>
              <a:rPr lang="en-US" dirty="0"/>
              <a:t>Once your trial work period (Extended Period of Eligibility) is over you will still receive benefits in any month where you earning are below what is called substantially gainful income. (SGA = $1,180 or $1,970 if you are blind) </a:t>
            </a:r>
            <a:r>
              <a:rPr lang="en-US" dirty="0" smtClean="0"/>
              <a:t>(You can offset your earnings with disability related expenses) </a:t>
            </a:r>
          </a:p>
          <a:p>
            <a:r>
              <a:rPr lang="en-US" dirty="0" smtClean="0"/>
              <a:t>The </a:t>
            </a:r>
            <a:r>
              <a:rPr lang="en-US" dirty="0"/>
              <a:t>Extended Period is a protection for the beneficiary in case they are unable to work consistently as a result of their disability. </a:t>
            </a:r>
          </a:p>
          <a:p>
            <a:r>
              <a:rPr lang="en-US" dirty="0"/>
              <a:t>Should </a:t>
            </a:r>
            <a:r>
              <a:rPr lang="en-US" dirty="0" smtClean="0"/>
              <a:t>you  </a:t>
            </a:r>
            <a:r>
              <a:rPr lang="en-US" dirty="0"/>
              <a:t>again be unable to work within the next 5 years you can have your SSDI benefits reinstated.</a:t>
            </a:r>
          </a:p>
        </p:txBody>
      </p:sp>
    </p:spTree>
    <p:extLst>
      <p:ext uri="{BB962C8B-B14F-4D97-AF65-F5344CB8AC3E}">
        <p14:creationId xmlns:p14="http://schemas.microsoft.com/office/powerpoint/2010/main" val="1677560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Injuries to the frontal lobe can be subtle and the most destructive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What is the frontal lobe?</a:t>
            </a:r>
            <a:r>
              <a:rPr lang="en-US" dirty="0"/>
              <a:t> </a:t>
            </a:r>
            <a:endParaRPr lang="en-US" dirty="0" smtClean="0"/>
          </a:p>
          <a:p>
            <a:pPr>
              <a:buFontTx/>
              <a:buChar char="-"/>
            </a:pPr>
            <a:r>
              <a:rPr lang="en-US" dirty="0"/>
              <a:t>It is the front 1/3 of the brain</a:t>
            </a:r>
          </a:p>
          <a:p>
            <a:pPr>
              <a:buFontTx/>
              <a:buChar char="-"/>
            </a:pPr>
            <a:r>
              <a:rPr lang="en-US" dirty="0"/>
              <a:t>The largest of the 4 brain </a:t>
            </a:r>
            <a:r>
              <a:rPr lang="en-US" dirty="0" smtClean="0"/>
              <a:t>lobes</a:t>
            </a:r>
          </a:p>
          <a:p>
            <a:pPr>
              <a:buFontTx/>
              <a:buChar char="-"/>
            </a:pPr>
            <a:r>
              <a:rPr lang="en-US" dirty="0"/>
              <a:t>It the portion of the brain most susceptible to injury</a:t>
            </a:r>
          </a:p>
          <a:p>
            <a:pPr marL="0" indent="0">
              <a:buNone/>
            </a:pPr>
            <a:endParaRPr lang="en-US" dirty="0"/>
          </a:p>
          <a:p>
            <a:endParaRPr lang="en-US" dirty="0" smtClean="0"/>
          </a:p>
          <a:p>
            <a:pPr marL="0" indent="0">
              <a:buNone/>
            </a:pPr>
            <a:r>
              <a:rPr lang="en-US" dirty="0" smtClean="0"/>
              <a:t> </a:t>
            </a:r>
          </a:p>
          <a:p>
            <a:pPr marL="0" indent="0">
              <a:buNone/>
            </a:pPr>
            <a:endParaRPr lang="en-US" dirty="0" smtClean="0"/>
          </a:p>
        </p:txBody>
      </p:sp>
    </p:spTree>
    <p:extLst>
      <p:ext uri="{BB962C8B-B14F-4D97-AF65-F5344CB8AC3E}">
        <p14:creationId xmlns:p14="http://schemas.microsoft.com/office/powerpoint/2010/main" val="3312883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Fontal Lobe …continued </a:t>
            </a:r>
            <a:endParaRPr lang="en-US" dirty="0"/>
          </a:p>
        </p:txBody>
      </p:sp>
      <p:sp>
        <p:nvSpPr>
          <p:cNvPr id="3" name="Content Placeholder 2"/>
          <p:cNvSpPr>
            <a:spLocks noGrp="1"/>
          </p:cNvSpPr>
          <p:nvPr>
            <p:ph idx="1"/>
          </p:nvPr>
        </p:nvSpPr>
        <p:spPr/>
        <p:txBody>
          <a:bodyPr>
            <a:normAutofit/>
          </a:bodyPr>
          <a:lstStyle/>
          <a:p>
            <a:r>
              <a:rPr lang="en-US" dirty="0"/>
              <a:t>Why is it so important? </a:t>
            </a:r>
          </a:p>
          <a:p>
            <a:pPr>
              <a:buFontTx/>
              <a:buChar char="-"/>
            </a:pPr>
            <a:r>
              <a:rPr lang="en-US" dirty="0"/>
              <a:t>It is the most sophisticated part of human body</a:t>
            </a:r>
          </a:p>
          <a:p>
            <a:pPr marL="514350" indent="-514350">
              <a:buAutoNum type="alphaLcParenR"/>
            </a:pPr>
            <a:r>
              <a:rPr lang="en-US" dirty="0" smtClean="0"/>
              <a:t>Contains the </a:t>
            </a:r>
            <a:r>
              <a:rPr lang="en-US" dirty="0"/>
              <a:t>primary motor cortex (</a:t>
            </a:r>
            <a:r>
              <a:rPr lang="en-US" dirty="0" smtClean="0"/>
              <a:t>controls </a:t>
            </a:r>
            <a:r>
              <a:rPr lang="en-US" dirty="0"/>
              <a:t>movement)</a:t>
            </a:r>
          </a:p>
          <a:p>
            <a:pPr marL="514350" indent="-514350">
              <a:buAutoNum type="alphaLcParenR"/>
            </a:pPr>
            <a:r>
              <a:rPr lang="en-US" dirty="0"/>
              <a:t>Contains most of the dopamine-sensitive neurons of the cerebral cortex. These control impulses, attention span, short-term memory, perception, awareness and planning. </a:t>
            </a:r>
          </a:p>
          <a:p>
            <a:pPr marL="514350" indent="-514350">
              <a:buAutoNum type="alphaLcParenR"/>
            </a:pPr>
            <a:r>
              <a:rPr lang="en-US" dirty="0"/>
              <a:t>Damage to the fontal lobe cause a person to be disinhibited, have high anxiety or deep depression. </a:t>
            </a:r>
          </a:p>
          <a:p>
            <a:endParaRPr lang="en-US" dirty="0"/>
          </a:p>
        </p:txBody>
      </p:sp>
    </p:spTree>
    <p:extLst>
      <p:ext uri="{BB962C8B-B14F-4D97-AF65-F5344CB8AC3E}">
        <p14:creationId xmlns:p14="http://schemas.microsoft.com/office/powerpoint/2010/main" val="4093073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basic tactics of insurance companies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The recording of </a:t>
            </a:r>
            <a:r>
              <a:rPr lang="en-US" dirty="0" smtClean="0"/>
              <a:t>conversations and using these conversations as evidence.</a:t>
            </a:r>
          </a:p>
          <a:p>
            <a:r>
              <a:rPr lang="en-US" dirty="0" smtClean="0"/>
              <a:t>If your injury was from a car accident do not let the car be destroyed</a:t>
            </a:r>
          </a:p>
          <a:p>
            <a:r>
              <a:rPr lang="en-US" dirty="0" smtClean="0"/>
              <a:t>You have no right of privacy to trash</a:t>
            </a:r>
          </a:p>
          <a:p>
            <a:r>
              <a:rPr lang="en-US" dirty="0" smtClean="0"/>
              <a:t>Photos, Photos, Photos….</a:t>
            </a:r>
          </a:p>
          <a:p>
            <a:r>
              <a:rPr lang="en-US" dirty="0" smtClean="0"/>
              <a:t>Every bit of your social media activity will be heavily scrutinized. </a:t>
            </a:r>
          </a:p>
          <a:p>
            <a:r>
              <a:rPr lang="en-US" dirty="0" smtClean="0"/>
              <a:t>Insurance companies use lots of “highly qualified” experts. </a:t>
            </a:r>
            <a:endParaRPr lang="en-US" dirty="0"/>
          </a:p>
          <a:p>
            <a:r>
              <a:rPr lang="en-US" dirty="0" smtClean="0"/>
              <a:t>Arguing you are still the same person. You’ll need lots of before and after witnesses to refute this claim. </a:t>
            </a:r>
            <a:endParaRPr lang="en-US" dirty="0"/>
          </a:p>
        </p:txBody>
      </p:sp>
    </p:spTree>
    <p:extLst>
      <p:ext uri="{BB962C8B-B14F-4D97-AF65-F5344CB8AC3E}">
        <p14:creationId xmlns:p14="http://schemas.microsoft.com/office/powerpoint/2010/main" val="3540929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Loss of cognitive reserve</a:t>
            </a:r>
            <a:br>
              <a:rPr lang="en-US" dirty="0" smtClean="0"/>
            </a:br>
            <a:endParaRPr lang="en-US" dirty="0"/>
          </a:p>
        </p:txBody>
      </p:sp>
      <p:sp>
        <p:nvSpPr>
          <p:cNvPr id="3" name="Content Placeholder 2"/>
          <p:cNvSpPr>
            <a:spLocks noGrp="1"/>
          </p:cNvSpPr>
          <p:nvPr>
            <p:ph idx="1"/>
          </p:nvPr>
        </p:nvSpPr>
        <p:spPr/>
        <p:txBody>
          <a:bodyPr/>
          <a:lstStyle/>
          <a:p>
            <a:r>
              <a:rPr lang="en-US" dirty="0" smtClean="0"/>
              <a:t>Cognitive Reserve – the brain’s ability to </a:t>
            </a:r>
            <a:r>
              <a:rPr lang="en-US" dirty="0"/>
              <a:t>prevent future damage and protect </a:t>
            </a:r>
            <a:r>
              <a:rPr lang="en-US" dirty="0" smtClean="0"/>
              <a:t>itself from serious neurological conditions such as dementia, and Alzheimer’s disease. </a:t>
            </a:r>
          </a:p>
          <a:p>
            <a:r>
              <a:rPr lang="en-US" dirty="0" smtClean="0"/>
              <a:t>The loss of brain cells due to trauma equals a loss in cognitive reserve.</a:t>
            </a:r>
          </a:p>
          <a:p>
            <a:r>
              <a:rPr lang="en-US" dirty="0" smtClean="0"/>
              <a:t>The more cognitive reserve one loses the more likely they are develop dementia or Alzheimer’s and the more likely it is to occur at an earlier age.   </a:t>
            </a:r>
            <a:endParaRPr lang="en-US" dirty="0"/>
          </a:p>
        </p:txBody>
      </p:sp>
    </p:spTree>
    <p:extLst>
      <p:ext uri="{BB962C8B-B14F-4D97-AF65-F5344CB8AC3E}">
        <p14:creationId xmlns:p14="http://schemas.microsoft.com/office/powerpoint/2010/main" val="2405037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4815"/>
            <a:ext cx="8001000" cy="1537856"/>
          </a:xfrm>
        </p:spPr>
        <p:txBody>
          <a:bodyPr>
            <a:normAutofit/>
          </a:bodyPr>
          <a:lstStyle/>
          <a:p>
            <a:r>
              <a:rPr lang="en-US" sz="2400" b="1" dirty="0" smtClean="0"/>
              <a:t>The purpose of this presentation : To aid and assist an individual or their loved ones in beginning the process of establishing the existence of a TBI. </a:t>
            </a:r>
            <a:endParaRPr lang="en-US" sz="2400" b="1" dirty="0"/>
          </a:p>
        </p:txBody>
      </p:sp>
      <p:sp>
        <p:nvSpPr>
          <p:cNvPr id="3" name="Content Placeholder 2"/>
          <p:cNvSpPr>
            <a:spLocks noGrp="1"/>
          </p:cNvSpPr>
          <p:nvPr>
            <p:ph type="subTitle" idx="1"/>
          </p:nvPr>
        </p:nvSpPr>
        <p:spPr>
          <a:xfrm>
            <a:off x="684212" y="2452255"/>
            <a:ext cx="6400800" cy="3338945"/>
          </a:xfrm>
        </p:spPr>
        <p:txBody>
          <a:bodyPr>
            <a:normAutofit/>
          </a:bodyPr>
          <a:lstStyle/>
          <a:p>
            <a:r>
              <a:rPr lang="en-US" sz="2000" dirty="0" smtClean="0">
                <a:latin typeface="Arial" panose="020B0604020202020204" pitchFamily="34" charset="0"/>
                <a:cs typeface="Arial" panose="020B0604020202020204" pitchFamily="34" charset="0"/>
              </a:rPr>
              <a:t>In general any type of brain injury litigation is complicated and requires extensive expert testimony and scientific data. Since no two brain injuries are the same there is no one prototypical case model to follow but there are several consistent themes and guiding principles that can make the task at hand less daunting.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51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possible, attempt to return to work</a:t>
            </a:r>
            <a:br>
              <a:rPr lang="en-US" dirty="0" smtClean="0"/>
            </a:br>
            <a:endParaRPr lang="en-US" dirty="0"/>
          </a:p>
        </p:txBody>
      </p:sp>
      <p:sp>
        <p:nvSpPr>
          <p:cNvPr id="3" name="Content Placeholder 2"/>
          <p:cNvSpPr>
            <a:spLocks noGrp="1"/>
          </p:cNvSpPr>
          <p:nvPr>
            <p:ph idx="1"/>
          </p:nvPr>
        </p:nvSpPr>
        <p:spPr/>
        <p:txBody>
          <a:bodyPr/>
          <a:lstStyle/>
          <a:p>
            <a:r>
              <a:rPr lang="en-US" dirty="0" smtClean="0"/>
              <a:t>It’s the effort not the outcome that is important here. Juries want to see an attempt to return to work. </a:t>
            </a:r>
          </a:p>
          <a:p>
            <a:r>
              <a:rPr lang="en-US" dirty="0" smtClean="0"/>
              <a:t>Even if a doctor explains that work is impossible try your best to make an attempt. </a:t>
            </a:r>
            <a:endParaRPr lang="en-US" dirty="0"/>
          </a:p>
        </p:txBody>
      </p:sp>
    </p:spTree>
    <p:extLst>
      <p:ext uri="{BB962C8B-B14F-4D97-AF65-F5344CB8AC3E}">
        <p14:creationId xmlns:p14="http://schemas.microsoft.com/office/powerpoint/2010/main" val="3925842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 highly competent and skilled medical help</a:t>
            </a:r>
            <a:br>
              <a:rPr lang="en-US" dirty="0" smtClean="0"/>
            </a:br>
            <a:endParaRPr lang="en-US" dirty="0"/>
          </a:p>
        </p:txBody>
      </p:sp>
      <p:sp>
        <p:nvSpPr>
          <p:cNvPr id="3" name="Content Placeholder 2"/>
          <p:cNvSpPr>
            <a:spLocks noGrp="1"/>
          </p:cNvSpPr>
          <p:nvPr>
            <p:ph idx="1"/>
          </p:nvPr>
        </p:nvSpPr>
        <p:spPr/>
        <p:txBody>
          <a:bodyPr/>
          <a:lstStyle/>
          <a:p>
            <a:r>
              <a:rPr lang="en-US" dirty="0" smtClean="0"/>
              <a:t>Seek out facilities and medical professionals who only specialize in traumatic brain injuries.</a:t>
            </a:r>
          </a:p>
          <a:p>
            <a:r>
              <a:rPr lang="en-US" dirty="0" smtClean="0"/>
              <a:t>Make sure these facilities and professionals are using the most state-of-the-art in medical technology and following the </a:t>
            </a:r>
            <a:r>
              <a:rPr lang="en-US" dirty="0"/>
              <a:t> latest </a:t>
            </a:r>
            <a:r>
              <a:rPr lang="en-US" dirty="0" smtClean="0"/>
              <a:t> in medical research. </a:t>
            </a:r>
            <a:endParaRPr lang="en-US" dirty="0"/>
          </a:p>
        </p:txBody>
      </p:sp>
    </p:spTree>
    <p:extLst>
      <p:ext uri="{BB962C8B-B14F-4D97-AF65-F5344CB8AC3E}">
        <p14:creationId xmlns:p14="http://schemas.microsoft.com/office/powerpoint/2010/main" val="1003510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Start early (the sooner the better)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Evidence can disappear quickly</a:t>
            </a:r>
          </a:p>
          <a:p>
            <a:pPr>
              <a:buFontTx/>
              <a:buChar char="-"/>
            </a:pPr>
            <a:r>
              <a:rPr lang="en-US" dirty="0" smtClean="0"/>
              <a:t>Video surveillance  or physical evidence </a:t>
            </a:r>
          </a:p>
          <a:p>
            <a:pPr>
              <a:buFontTx/>
              <a:buChar char="-"/>
            </a:pPr>
            <a:r>
              <a:rPr lang="en-US" dirty="0" smtClean="0"/>
              <a:t>Witnesses disappear (or memories fade) </a:t>
            </a:r>
          </a:p>
          <a:p>
            <a:r>
              <a:rPr lang="en-US" dirty="0"/>
              <a:t>Personal Injury Coverage (PIP) (you must seek medical treatment with X amount days depending on your policy) </a:t>
            </a:r>
            <a:endParaRPr lang="en-US" dirty="0" smtClean="0"/>
          </a:p>
          <a:p>
            <a:r>
              <a:rPr lang="en-US" dirty="0"/>
              <a:t>Getting injury diagnosed quickly is critical to recovery and improving overall quality of </a:t>
            </a:r>
            <a:r>
              <a:rPr lang="en-US" dirty="0" smtClean="0"/>
              <a:t>life</a:t>
            </a:r>
            <a:endParaRPr lang="en-US" dirty="0" smtClean="0"/>
          </a:p>
          <a:p>
            <a:r>
              <a:rPr lang="en-US" dirty="0" smtClean="0"/>
              <a:t>Statistically the first 6 months after a brain injury is the time when treatment is most effective. </a:t>
            </a:r>
          </a:p>
        </p:txBody>
      </p:sp>
    </p:spTree>
    <p:extLst>
      <p:ext uri="{BB962C8B-B14F-4D97-AF65-F5344CB8AC3E}">
        <p14:creationId xmlns:p14="http://schemas.microsoft.com/office/powerpoint/2010/main" val="504952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Start early (the sooner the better</a:t>
            </a:r>
            <a:r>
              <a:rPr lang="en-US" dirty="0" smtClean="0"/>
              <a:t>)…continued</a:t>
            </a:r>
            <a:endParaRPr lang="en-US" dirty="0"/>
          </a:p>
        </p:txBody>
      </p:sp>
      <p:sp>
        <p:nvSpPr>
          <p:cNvPr id="3" name="Content Placeholder 2"/>
          <p:cNvSpPr>
            <a:spLocks noGrp="1"/>
          </p:cNvSpPr>
          <p:nvPr>
            <p:ph idx="1"/>
          </p:nvPr>
        </p:nvSpPr>
        <p:spPr/>
        <p:txBody>
          <a:bodyPr/>
          <a:lstStyle/>
          <a:p>
            <a:r>
              <a:rPr lang="en-US" dirty="0"/>
              <a:t>Quick and effective rehabilitation is essential</a:t>
            </a:r>
          </a:p>
          <a:p>
            <a:r>
              <a:rPr lang="en-US" dirty="0"/>
              <a:t>Keeping your mind active is an effective self-treatment</a:t>
            </a:r>
            <a:r>
              <a:rPr lang="en-US" dirty="0" smtClean="0"/>
              <a:t>.</a:t>
            </a:r>
          </a:p>
          <a:p>
            <a:r>
              <a:rPr lang="en-US" dirty="0" smtClean="0"/>
              <a:t>The </a:t>
            </a:r>
            <a:r>
              <a:rPr lang="en-US" dirty="0"/>
              <a:t>following activities are some BEST rehabilitation practices. </a:t>
            </a:r>
          </a:p>
          <a:p>
            <a:pPr>
              <a:buFontTx/>
              <a:buChar char="-"/>
            </a:pPr>
            <a:r>
              <a:rPr lang="en-US" dirty="0" smtClean="0"/>
              <a:t>Conversing and socially interacting with people</a:t>
            </a:r>
          </a:p>
          <a:p>
            <a:pPr>
              <a:buFontTx/>
              <a:buChar char="-"/>
            </a:pPr>
            <a:r>
              <a:rPr lang="en-US" dirty="0" smtClean="0"/>
              <a:t>Reading </a:t>
            </a:r>
          </a:p>
          <a:p>
            <a:pPr>
              <a:buFontTx/>
              <a:buChar char="-"/>
            </a:pPr>
            <a:r>
              <a:rPr lang="en-US" dirty="0" smtClean="0"/>
              <a:t>Exercise (promotes neurogeneration) </a:t>
            </a:r>
          </a:p>
          <a:p>
            <a:pPr>
              <a:buFontTx/>
              <a:buChar char="-"/>
            </a:pPr>
            <a:endParaRPr lang="en-US" dirty="0"/>
          </a:p>
        </p:txBody>
      </p:sp>
    </p:spTree>
    <p:extLst>
      <p:ext uri="{BB962C8B-B14F-4D97-AF65-F5344CB8AC3E}">
        <p14:creationId xmlns:p14="http://schemas.microsoft.com/office/powerpoint/2010/main" val="1779819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2000" dirty="0"/>
              <a:t>Jeremiah J. Underhill, Legal Director </a:t>
            </a:r>
            <a:br>
              <a:rPr lang="en-US" sz="2000" dirty="0"/>
            </a:br>
            <a:r>
              <a:rPr lang="en-US" sz="2000" dirty="0"/>
              <a:t>304-346-0847</a:t>
            </a:r>
            <a:br>
              <a:rPr lang="en-US" sz="2000" dirty="0"/>
            </a:br>
            <a:r>
              <a:rPr lang="en-US" sz="2000" dirty="0">
                <a:hlinkClick r:id="rId2"/>
              </a:rPr>
              <a:t>junderhill@drofwv.org</a:t>
            </a:r>
            <a:endParaRPr lang="en-US" sz="2000" dirty="0"/>
          </a:p>
        </p:txBody>
      </p:sp>
      <p:sp>
        <p:nvSpPr>
          <p:cNvPr id="3" name="Subtitle 2"/>
          <p:cNvSpPr>
            <a:spLocks noGrp="1"/>
          </p:cNvSpPr>
          <p:nvPr>
            <p:ph type="subTitle" idx="1"/>
          </p:nvPr>
        </p:nvSpPr>
        <p:spPr/>
        <p:txBody>
          <a:bodyPr>
            <a:normAutofit/>
          </a:bodyPr>
          <a:lstStyle/>
          <a:p>
            <a:endParaRPr lang="en-US" dirty="0"/>
          </a:p>
        </p:txBody>
      </p:sp>
      <p:pic>
        <p:nvPicPr>
          <p:cNvPr id="4" name="Picture 3" descr="Disability Rights of West Virginia"/>
          <p:cNvPicPr/>
          <p:nvPr/>
        </p:nvPicPr>
        <p:blipFill>
          <a:blip r:embed="rId3">
            <a:extLst>
              <a:ext uri="{28A0092B-C50C-407E-A947-70E740481C1C}">
                <a14:useLocalDpi xmlns:a14="http://schemas.microsoft.com/office/drawing/2010/main" val="0"/>
              </a:ext>
            </a:extLst>
          </a:blip>
          <a:srcRect/>
          <a:stretch>
            <a:fillRect/>
          </a:stretch>
        </p:blipFill>
        <p:spPr bwMode="auto">
          <a:xfrm>
            <a:off x="646111" y="605473"/>
            <a:ext cx="2857500" cy="1247775"/>
          </a:xfrm>
          <a:prstGeom prst="rect">
            <a:avLst/>
          </a:prstGeom>
          <a:noFill/>
          <a:ln>
            <a:noFill/>
          </a:ln>
        </p:spPr>
      </p:pic>
    </p:spTree>
    <p:extLst>
      <p:ext uri="{BB962C8B-B14F-4D97-AF65-F5344CB8AC3E}">
        <p14:creationId xmlns:p14="http://schemas.microsoft.com/office/powerpoint/2010/main" val="3147892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987137"/>
          </a:xfrm>
        </p:spPr>
        <p:txBody>
          <a:bodyPr>
            <a:noAutofit/>
          </a:bodyPr>
          <a:lstStyle/>
          <a:p>
            <a:r>
              <a:rPr lang="en-US" sz="4400" b="1" dirty="0" smtClean="0">
                <a:latin typeface="Aharoni" panose="02010803020104030203" pitchFamily="2" charset="-79"/>
                <a:cs typeface="Aharoni" panose="02010803020104030203" pitchFamily="2" charset="-79"/>
              </a:rPr>
              <a:t>10 </a:t>
            </a:r>
            <a:r>
              <a:rPr lang="en-US" sz="3600" dirty="0" smtClean="0">
                <a:latin typeface="Aharoni" panose="02010803020104030203" pitchFamily="2" charset="-79"/>
                <a:cs typeface="Aharoni" panose="02010803020104030203" pitchFamily="2" charset="-79"/>
              </a:rPr>
              <a:t>Things you need to know about Brain Injury Litigation </a:t>
            </a:r>
            <a:endParaRPr lang="en-US" sz="36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684211" y="1849583"/>
            <a:ext cx="9384579" cy="3941618"/>
          </a:xfrm>
        </p:spPr>
        <p:txBody>
          <a:bodyPr/>
          <a:lstStyle/>
          <a:p>
            <a:pPr marL="457200" indent="-457200" algn="l">
              <a:buAutoNum type="arabicParenR"/>
            </a:pPr>
            <a:r>
              <a:rPr lang="en-US" dirty="0" smtClean="0"/>
              <a:t>The process is laborious</a:t>
            </a:r>
          </a:p>
          <a:p>
            <a:pPr marL="457200" indent="-457200" algn="l">
              <a:buAutoNum type="arabicParenR"/>
            </a:pPr>
            <a:r>
              <a:rPr lang="en-US" dirty="0" smtClean="0"/>
              <a:t>The recovery period varies greatly and can be extremely slow in a lot of cases. </a:t>
            </a:r>
          </a:p>
          <a:p>
            <a:pPr marL="457200" indent="-457200" algn="l">
              <a:buAutoNum type="arabicParenR"/>
            </a:pPr>
            <a:r>
              <a:rPr lang="en-US" dirty="0" smtClean="0"/>
              <a:t>The advancement of new technologies is helping to objectify brain injuries.</a:t>
            </a:r>
          </a:p>
          <a:p>
            <a:pPr marL="457200" indent="-457200" algn="l">
              <a:buAutoNum type="arabicParenR"/>
            </a:pPr>
            <a:r>
              <a:rPr lang="en-US" dirty="0" smtClean="0"/>
              <a:t> If necessary get SSDI</a:t>
            </a:r>
          </a:p>
          <a:p>
            <a:pPr marL="457200" indent="-457200" algn="l">
              <a:buAutoNum type="arabicParenR"/>
            </a:pPr>
            <a:r>
              <a:rPr lang="en-US" dirty="0" smtClean="0"/>
              <a:t>Injuries to the frontal lobe can be subtle and the most destructive</a:t>
            </a:r>
          </a:p>
          <a:p>
            <a:pPr marL="457200" indent="-457200" algn="l">
              <a:buAutoNum type="arabicParenR"/>
            </a:pPr>
            <a:r>
              <a:rPr lang="en-US" dirty="0" smtClean="0"/>
              <a:t>The basic tactics of insurance companies </a:t>
            </a:r>
          </a:p>
          <a:p>
            <a:pPr marL="457200" indent="-457200" algn="l">
              <a:buAutoNum type="arabicParenR"/>
            </a:pPr>
            <a:r>
              <a:rPr lang="en-US" dirty="0" smtClean="0"/>
              <a:t>Loss of cognitive reserve</a:t>
            </a:r>
          </a:p>
          <a:p>
            <a:pPr algn="l"/>
            <a:endParaRPr lang="en-US" dirty="0" smtClean="0"/>
          </a:p>
        </p:txBody>
      </p:sp>
    </p:spTree>
    <p:extLst>
      <p:ext uri="{BB962C8B-B14F-4D97-AF65-F5344CB8AC3E}">
        <p14:creationId xmlns:p14="http://schemas.microsoft.com/office/powerpoint/2010/main" val="238951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latin typeface="Aharoni" panose="02010803020104030203" pitchFamily="2" charset="-79"/>
                <a:cs typeface="Aharoni" panose="02010803020104030203" pitchFamily="2" charset="-79"/>
              </a:rPr>
              <a:t>10 </a:t>
            </a:r>
            <a:r>
              <a:rPr lang="en-US" sz="3600" dirty="0" smtClean="0">
                <a:latin typeface="Aharoni" panose="02010803020104030203" pitchFamily="2" charset="-79"/>
                <a:cs typeface="Aharoni" panose="02010803020104030203" pitchFamily="2" charset="-79"/>
              </a:rPr>
              <a:t>Things you need to know about Brain Injury Litigation – continued </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smtClean="0"/>
              <a:t>8) If possible, attempt to return to work</a:t>
            </a:r>
          </a:p>
          <a:p>
            <a:pPr marL="0" indent="0">
              <a:buNone/>
            </a:pPr>
            <a:r>
              <a:rPr lang="en-US" sz="2400" dirty="0" smtClean="0"/>
              <a:t>9) Get highly competent and skilled medical help</a:t>
            </a:r>
          </a:p>
          <a:p>
            <a:pPr marL="0" indent="0">
              <a:buNone/>
            </a:pPr>
            <a:r>
              <a:rPr lang="en-US" sz="2400" dirty="0" smtClean="0"/>
              <a:t>10) Start early (the sooner the better) </a:t>
            </a:r>
          </a:p>
        </p:txBody>
      </p:sp>
    </p:spTree>
    <p:extLst>
      <p:ext uri="{BB962C8B-B14F-4D97-AF65-F5344CB8AC3E}">
        <p14:creationId xmlns:p14="http://schemas.microsoft.com/office/powerpoint/2010/main" val="2941024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process is laborious</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Cons</a:t>
            </a:r>
          </a:p>
          <a:p>
            <a:r>
              <a:rPr lang="en-US" dirty="0" smtClean="0"/>
              <a:t>This type of litigation takes an extremely long time </a:t>
            </a:r>
          </a:p>
          <a:p>
            <a:r>
              <a:rPr lang="en-US" dirty="0" smtClean="0"/>
              <a:t>Presenting objective evidence is challenging since an MRI and CT may show nothing. </a:t>
            </a:r>
          </a:p>
          <a:p>
            <a:r>
              <a:rPr lang="en-US" dirty="0" smtClean="0"/>
              <a:t>There is an assumption that the person is a “faker”  </a:t>
            </a:r>
          </a:p>
          <a:p>
            <a:pPr marL="0" indent="0">
              <a:buNone/>
            </a:pPr>
            <a:r>
              <a:rPr lang="en-US" dirty="0" smtClean="0"/>
              <a:t>Pros</a:t>
            </a:r>
          </a:p>
          <a:p>
            <a:r>
              <a:rPr lang="en-US" dirty="0" smtClean="0"/>
              <a:t>Juries are sympathetic to brain injury that can be proven.</a:t>
            </a:r>
          </a:p>
          <a:p>
            <a:r>
              <a:rPr lang="en-US" dirty="0" smtClean="0"/>
              <a:t>New technology is helping people objectify their injuries.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204403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 is </a:t>
            </a:r>
            <a:r>
              <a:rPr lang="en-US" dirty="0" smtClean="0"/>
              <a:t>laborious…continued </a:t>
            </a:r>
            <a:endParaRPr lang="en-US" dirty="0"/>
          </a:p>
        </p:txBody>
      </p:sp>
      <p:sp>
        <p:nvSpPr>
          <p:cNvPr id="3" name="Content Placeholder 2"/>
          <p:cNvSpPr>
            <a:spLocks noGrp="1"/>
          </p:cNvSpPr>
          <p:nvPr>
            <p:ph idx="1"/>
          </p:nvPr>
        </p:nvSpPr>
        <p:spPr/>
        <p:txBody>
          <a:bodyPr/>
          <a:lstStyle/>
          <a:p>
            <a:pPr marL="0" indent="0">
              <a:buNone/>
            </a:pPr>
            <a:r>
              <a:rPr lang="en-US" dirty="0" smtClean="0"/>
              <a:t>Other considerations </a:t>
            </a:r>
          </a:p>
          <a:p>
            <a:r>
              <a:rPr lang="en-US" dirty="0" smtClean="0"/>
              <a:t>All of your medical, employment and educational records are going to be reviewed and called in to question. This includes psychological and psychiatric records. This includes records from when you were a minor. </a:t>
            </a:r>
            <a:endParaRPr lang="en-US" dirty="0"/>
          </a:p>
        </p:txBody>
      </p:sp>
    </p:spTree>
    <p:extLst>
      <p:ext uri="{BB962C8B-B14F-4D97-AF65-F5344CB8AC3E}">
        <p14:creationId xmlns:p14="http://schemas.microsoft.com/office/powerpoint/2010/main" val="3397824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The recovery period varies greatly and can be extremely slow in a lot of cases.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recovery process for is always different because almost no two brain injuries are identical. This can confuse a jury and cause them to no believe in the injury. </a:t>
            </a:r>
          </a:p>
          <a:p>
            <a:r>
              <a:rPr lang="en-US" dirty="0" smtClean="0"/>
              <a:t>A mild traumatic brain injury can still cause lasting permanent harm but the effects may not arise immediately. </a:t>
            </a:r>
            <a:endParaRPr lang="en-US" dirty="0" smtClean="0"/>
          </a:p>
          <a:p>
            <a:r>
              <a:rPr lang="en-US" dirty="0" smtClean="0"/>
              <a:t>It is generally accepted in the medical community that person will recover from a mild traumatic brain injury within 6 weeks 70-80% of the time. But a person with a pre-existing condition including any of the following can have significantly more difficulties in the recovery process: prior brain injury, previous psychological or psychiatric difficulties. </a:t>
            </a:r>
          </a:p>
          <a:p>
            <a:r>
              <a:rPr lang="en-US" dirty="0" smtClean="0"/>
              <a:t>Insurance </a:t>
            </a:r>
            <a:r>
              <a:rPr lang="en-US" dirty="0" smtClean="0"/>
              <a:t>companies try to convince the jury that the person </a:t>
            </a:r>
            <a:r>
              <a:rPr lang="en-US" dirty="0" smtClean="0"/>
              <a:t>is a faker or at worse they are still </a:t>
            </a:r>
            <a:r>
              <a:rPr lang="en-US" dirty="0" smtClean="0"/>
              <a:t>in the recovery period and in a few more months they’ll be fine. </a:t>
            </a:r>
          </a:p>
          <a:p>
            <a:pPr marL="0" indent="0">
              <a:buNone/>
            </a:pPr>
            <a:endParaRPr lang="en-US" dirty="0"/>
          </a:p>
        </p:txBody>
      </p:sp>
    </p:spTree>
    <p:extLst>
      <p:ext uri="{BB962C8B-B14F-4D97-AF65-F5344CB8AC3E}">
        <p14:creationId xmlns:p14="http://schemas.microsoft.com/office/powerpoint/2010/main" val="23255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recovery period varies greatly and can be extremely slow in a lot of </a:t>
            </a:r>
            <a:r>
              <a:rPr lang="en-US" dirty="0" smtClean="0"/>
              <a:t>cases – continued </a:t>
            </a:r>
            <a:endParaRPr lang="en-US" dirty="0"/>
          </a:p>
        </p:txBody>
      </p:sp>
      <p:sp>
        <p:nvSpPr>
          <p:cNvPr id="3" name="Content Placeholder 2"/>
          <p:cNvSpPr>
            <a:spLocks noGrp="1"/>
          </p:cNvSpPr>
          <p:nvPr>
            <p:ph idx="1"/>
          </p:nvPr>
        </p:nvSpPr>
        <p:spPr/>
        <p:txBody>
          <a:bodyPr/>
          <a:lstStyle/>
          <a:p>
            <a:r>
              <a:rPr lang="en-US" dirty="0"/>
              <a:t>It is easy for the for the person who suffered the injury to not even realize the effects of the injury. They “lack the self-awareness” that any change in them has occurred.  </a:t>
            </a:r>
            <a:r>
              <a:rPr lang="en-US" dirty="0" smtClean="0"/>
              <a:t> </a:t>
            </a:r>
          </a:p>
          <a:p>
            <a:r>
              <a:rPr lang="en-US" dirty="0" smtClean="0"/>
              <a:t>When </a:t>
            </a:r>
            <a:r>
              <a:rPr lang="en-US" dirty="0" smtClean="0"/>
              <a:t>someone </a:t>
            </a:r>
            <a:r>
              <a:rPr lang="en-US" dirty="0" smtClean="0"/>
              <a:t>doesn’t recognize their own injuries it becomes critical that friends, family, co-workers, expressed what they observing and their concerns to the medical professionals treating the person. </a:t>
            </a:r>
            <a:endParaRPr lang="en-US" dirty="0" smtClean="0"/>
          </a:p>
          <a:p>
            <a:pPr>
              <a:buFontTx/>
              <a:buChar char="-"/>
            </a:pPr>
            <a:endParaRPr lang="en-US" dirty="0" smtClean="0"/>
          </a:p>
          <a:p>
            <a:endParaRPr lang="en-US" dirty="0"/>
          </a:p>
        </p:txBody>
      </p:sp>
    </p:spTree>
    <p:extLst>
      <p:ext uri="{BB962C8B-B14F-4D97-AF65-F5344CB8AC3E}">
        <p14:creationId xmlns:p14="http://schemas.microsoft.com/office/powerpoint/2010/main" val="2533780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period…continued </a:t>
            </a:r>
            <a:endParaRPr lang="en-US" dirty="0"/>
          </a:p>
        </p:txBody>
      </p:sp>
      <p:sp>
        <p:nvSpPr>
          <p:cNvPr id="3" name="Content Placeholder 2"/>
          <p:cNvSpPr>
            <a:spLocks noGrp="1"/>
          </p:cNvSpPr>
          <p:nvPr>
            <p:ph idx="1"/>
          </p:nvPr>
        </p:nvSpPr>
        <p:spPr/>
        <p:txBody>
          <a:bodyPr/>
          <a:lstStyle/>
          <a:p>
            <a:r>
              <a:rPr lang="en-US" dirty="0" smtClean="0"/>
              <a:t>Symptoms may subside and then reappear. </a:t>
            </a:r>
          </a:p>
          <a:p>
            <a:r>
              <a:rPr lang="en-US" dirty="0" smtClean="0"/>
              <a:t>Returning </a:t>
            </a:r>
            <a:r>
              <a:rPr lang="en-US" dirty="0"/>
              <a:t>to the “real world” </a:t>
            </a:r>
            <a:r>
              <a:rPr lang="en-US" dirty="0" smtClean="0"/>
              <a:t>can cause </a:t>
            </a:r>
            <a:r>
              <a:rPr lang="en-US" dirty="0"/>
              <a:t>symptoms to reappear or new symptoms to arise. </a:t>
            </a:r>
          </a:p>
          <a:p>
            <a:pPr>
              <a:buFontTx/>
              <a:buChar char="-"/>
            </a:pPr>
            <a:r>
              <a:rPr lang="en-US" dirty="0"/>
              <a:t>Returning to work</a:t>
            </a:r>
          </a:p>
          <a:p>
            <a:pPr marL="0" indent="0">
              <a:buNone/>
            </a:pPr>
            <a:r>
              <a:rPr lang="en-US" dirty="0" smtClean="0"/>
              <a:t>- Engaging in social activities </a:t>
            </a:r>
            <a:endParaRPr lang="en-US" dirty="0"/>
          </a:p>
        </p:txBody>
      </p:sp>
    </p:spTree>
    <p:extLst>
      <p:ext uri="{BB962C8B-B14F-4D97-AF65-F5344CB8AC3E}">
        <p14:creationId xmlns:p14="http://schemas.microsoft.com/office/powerpoint/2010/main" val="55741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1072</TotalTime>
  <Words>1563</Words>
  <Application>Microsoft Office PowerPoint</Application>
  <PresentationFormat>Widescreen</PresentationFormat>
  <Paragraphs>107</Paragraphs>
  <Slides>24</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24</vt:i4>
      </vt:variant>
    </vt:vector>
  </HeadingPairs>
  <TitlesOfParts>
    <vt:vector size="35" baseType="lpstr">
      <vt:lpstr>Aharoni</vt:lpstr>
      <vt:lpstr>Arial</vt:lpstr>
      <vt:lpstr>Calibri</vt:lpstr>
      <vt:lpstr>Calibri Light</vt:lpstr>
      <vt:lpstr>Trebuchet MS</vt:lpstr>
      <vt:lpstr>Wingdings 3</vt:lpstr>
      <vt:lpstr>Custom Design</vt:lpstr>
      <vt:lpstr>2_Custom Design</vt:lpstr>
      <vt:lpstr>1_Custom Design</vt:lpstr>
      <vt:lpstr>3_Custom Design</vt:lpstr>
      <vt:lpstr>Facet</vt:lpstr>
      <vt:lpstr>Proving a TBI from a Legal Perspective</vt:lpstr>
      <vt:lpstr>The purpose of this presentation : To aid and assist an individual or their loved ones in beginning the process of establishing the existence of a TBI. </vt:lpstr>
      <vt:lpstr>10 Things you need to know about Brain Injury Litigation </vt:lpstr>
      <vt:lpstr>10 Things you need to know about Brain Injury Litigation – continued </vt:lpstr>
      <vt:lpstr>The process is laborious </vt:lpstr>
      <vt:lpstr>The process is laborious…continued </vt:lpstr>
      <vt:lpstr>The recovery period varies greatly and can be extremely slow in a lot of cases.  </vt:lpstr>
      <vt:lpstr>The recovery period varies greatly and can be extremely slow in a lot of cases – continued </vt:lpstr>
      <vt:lpstr>Recovery period…continued </vt:lpstr>
      <vt:lpstr>The advancement of new technologies is helping to objectify brain injuries. </vt:lpstr>
      <vt:lpstr>New Technology …continued </vt:lpstr>
      <vt:lpstr>New Technology …continued </vt:lpstr>
      <vt:lpstr>New Technology …continued </vt:lpstr>
      <vt:lpstr>If necessary get SSDI </vt:lpstr>
      <vt:lpstr>SSDI …continued</vt:lpstr>
      <vt:lpstr>Injuries to the frontal lobe can be subtle and the most destructive </vt:lpstr>
      <vt:lpstr>Fontal Lobe …continued </vt:lpstr>
      <vt:lpstr>The basic tactics of insurance companies  </vt:lpstr>
      <vt:lpstr>Loss of cognitive reserve </vt:lpstr>
      <vt:lpstr>If possible, attempt to return to work </vt:lpstr>
      <vt:lpstr>Get highly competent and skilled medical help </vt:lpstr>
      <vt:lpstr>Start early (the sooner the better)  </vt:lpstr>
      <vt:lpstr>Start early (the sooner the better)…continued</vt:lpstr>
      <vt:lpstr>Jeremiah J. Underhill, Legal Director  304-346-0847 junderhill@drofwv.org</vt:lpstr>
    </vt:vector>
  </TitlesOfParts>
  <Company>WV Advocates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Proving a TBI from a Legal Perspective</dc:title>
  <dc:creator>Jeremiah Underhill</dc:creator>
  <cp:lastModifiedBy>Jeremiah Underhill</cp:lastModifiedBy>
  <cp:revision>33</cp:revision>
  <dcterms:created xsi:type="dcterms:W3CDTF">2018-05-02T15:01:30Z</dcterms:created>
  <dcterms:modified xsi:type="dcterms:W3CDTF">2018-05-04T16:51:06Z</dcterms:modified>
</cp:coreProperties>
</file>